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667" r:id="rId2"/>
    <p:sldId id="673" r:id="rId3"/>
    <p:sldId id="719" r:id="rId4"/>
    <p:sldId id="674" r:id="rId5"/>
    <p:sldId id="675" r:id="rId6"/>
    <p:sldId id="694" r:id="rId7"/>
    <p:sldId id="715" r:id="rId8"/>
    <p:sldId id="653" r:id="rId9"/>
    <p:sldId id="654" r:id="rId10"/>
    <p:sldId id="716" r:id="rId11"/>
    <p:sldId id="718" r:id="rId12"/>
    <p:sldId id="717" r:id="rId13"/>
    <p:sldId id="720" r:id="rId14"/>
    <p:sldId id="721" r:id="rId15"/>
    <p:sldId id="722" r:id="rId16"/>
    <p:sldId id="711" r:id="rId17"/>
    <p:sldId id="725" r:id="rId18"/>
    <p:sldId id="726" r:id="rId19"/>
    <p:sldId id="724" r:id="rId20"/>
    <p:sldId id="727" r:id="rId21"/>
  </p:sldIdLst>
  <p:sldSz cx="9144000" cy="5143500" type="screen16x9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349C3"/>
    <a:srgbClr val="1B7614"/>
    <a:srgbClr val="2860A4"/>
    <a:srgbClr val="EC5120"/>
    <a:srgbClr val="4DBFBF"/>
    <a:srgbClr val="000099"/>
    <a:srgbClr val="E4EDF8"/>
    <a:srgbClr val="ECF2FA"/>
    <a:srgbClr val="0099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8908" autoAdjust="0"/>
  </p:normalViewPr>
  <p:slideViewPr>
    <p:cSldViewPr>
      <p:cViewPr varScale="1">
        <p:scale>
          <a:sx n="121" d="100"/>
          <a:sy n="121" d="100"/>
        </p:scale>
        <p:origin x="-6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F21F6-A636-48EA-BA6E-F1C9615ACD0D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235D8A-8D4F-42E2-BAEA-499CC39C5133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Управляющие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F9F10F-6C90-4DEC-B67E-E4D92B529C7B}" type="parTrans" cxnId="{F03AA134-D9F9-42A6-B482-9E15A3594259}">
      <dgm:prSet/>
      <dgm:spPr/>
      <dgm:t>
        <a:bodyPr/>
        <a:lstStyle/>
        <a:p>
          <a:endParaRPr lang="ru-RU"/>
        </a:p>
      </dgm:t>
    </dgm:pt>
    <dgm:pt modelId="{D717DC55-526C-40B1-A7BD-A319E5D14DCA}" type="sibTrans" cxnId="{F03AA134-D9F9-42A6-B482-9E15A3594259}">
      <dgm:prSet/>
      <dgm:spPr/>
      <dgm:t>
        <a:bodyPr/>
        <a:lstStyle/>
        <a:p>
          <a:endParaRPr lang="ru-RU"/>
        </a:p>
      </dgm:t>
    </dgm:pt>
    <dgm:pt modelId="{CD580DE5-5E9D-4B3A-868B-487AA05A1467}" type="pres">
      <dgm:prSet presAssocID="{471F21F6-A636-48EA-BA6E-F1C9615ACD0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E8DC99-4345-4656-84E7-31B1F1D24DFF}" type="pres">
      <dgm:prSet presAssocID="{08235D8A-8D4F-42E2-BAEA-499CC39C5133}" presName="circle1" presStyleLbl="node1" presStyleIdx="0" presStyleCnt="1"/>
      <dgm:spPr>
        <a:solidFill>
          <a:srgbClr val="2860A4"/>
        </a:solidFill>
      </dgm:spPr>
      <dgm:t>
        <a:bodyPr/>
        <a:lstStyle/>
        <a:p>
          <a:endParaRPr lang="ru-RU"/>
        </a:p>
      </dgm:t>
    </dgm:pt>
    <dgm:pt modelId="{03575498-6DAD-444C-8035-BD68CB5D0ADE}" type="pres">
      <dgm:prSet presAssocID="{08235D8A-8D4F-42E2-BAEA-499CC39C5133}" presName="space" presStyleCnt="0"/>
      <dgm:spPr/>
    </dgm:pt>
    <dgm:pt modelId="{196ED9D4-C11B-4F26-979F-2B3D67979770}" type="pres">
      <dgm:prSet presAssocID="{08235D8A-8D4F-42E2-BAEA-499CC39C5133}" presName="rect1" presStyleLbl="alignAcc1" presStyleIdx="0" presStyleCnt="1" custScaleX="100000" custLinFactNeighborX="-1121" custLinFactNeighborY="-33423"/>
      <dgm:spPr/>
      <dgm:t>
        <a:bodyPr/>
        <a:lstStyle/>
        <a:p>
          <a:endParaRPr lang="ru-RU"/>
        </a:p>
      </dgm:t>
    </dgm:pt>
    <dgm:pt modelId="{19D1047C-0DB6-4B8B-A6DB-98097832E8AB}" type="pres">
      <dgm:prSet presAssocID="{08235D8A-8D4F-42E2-BAEA-499CC39C513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B3914-13D1-4468-A8D4-5062713292D4}" type="presOf" srcId="{08235D8A-8D4F-42E2-BAEA-499CC39C5133}" destId="{196ED9D4-C11B-4F26-979F-2B3D67979770}" srcOrd="0" destOrd="0" presId="urn:microsoft.com/office/officeart/2005/8/layout/target3"/>
    <dgm:cxn modelId="{AD05BEBF-7758-4D1E-9195-DBE914AA4CAD}" type="presOf" srcId="{08235D8A-8D4F-42E2-BAEA-499CC39C5133}" destId="{19D1047C-0DB6-4B8B-A6DB-98097832E8AB}" srcOrd="1" destOrd="0" presId="urn:microsoft.com/office/officeart/2005/8/layout/target3"/>
    <dgm:cxn modelId="{F03AA134-D9F9-42A6-B482-9E15A3594259}" srcId="{471F21F6-A636-48EA-BA6E-F1C9615ACD0D}" destId="{08235D8A-8D4F-42E2-BAEA-499CC39C5133}" srcOrd="0" destOrd="0" parTransId="{D9F9F10F-6C90-4DEC-B67E-E4D92B529C7B}" sibTransId="{D717DC55-526C-40B1-A7BD-A319E5D14DCA}"/>
    <dgm:cxn modelId="{088D65BA-97A3-4AE8-A12D-64605115CB98}" type="presOf" srcId="{471F21F6-A636-48EA-BA6E-F1C9615ACD0D}" destId="{CD580DE5-5E9D-4B3A-868B-487AA05A1467}" srcOrd="0" destOrd="0" presId="urn:microsoft.com/office/officeart/2005/8/layout/target3"/>
    <dgm:cxn modelId="{2728EC29-DC08-476E-B04B-562ED0F1AD92}" type="presParOf" srcId="{CD580DE5-5E9D-4B3A-868B-487AA05A1467}" destId="{0DE8DC99-4345-4656-84E7-31B1F1D24DFF}" srcOrd="0" destOrd="0" presId="urn:microsoft.com/office/officeart/2005/8/layout/target3"/>
    <dgm:cxn modelId="{6C0BEA60-EA88-4393-B73C-52D5B38F2EDB}" type="presParOf" srcId="{CD580DE5-5E9D-4B3A-868B-487AA05A1467}" destId="{03575498-6DAD-444C-8035-BD68CB5D0ADE}" srcOrd="1" destOrd="0" presId="urn:microsoft.com/office/officeart/2005/8/layout/target3"/>
    <dgm:cxn modelId="{7250ED29-06DE-44FB-8476-2A00C68F5DB9}" type="presParOf" srcId="{CD580DE5-5E9D-4B3A-868B-487AA05A1467}" destId="{196ED9D4-C11B-4F26-979F-2B3D67979770}" srcOrd="2" destOrd="0" presId="urn:microsoft.com/office/officeart/2005/8/layout/target3"/>
    <dgm:cxn modelId="{B8450496-7C7D-4CAC-BBF3-620A005CF9EA}" type="presParOf" srcId="{CD580DE5-5E9D-4B3A-868B-487AA05A1467}" destId="{19D1047C-0DB6-4B8B-A6DB-98097832E8A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B431F6-91E3-4C6F-A749-2B645499B0AB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54B18E-9E6C-4273-A14D-A9D42405D220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Исполняющие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27CBFC-9782-4ED6-9F77-40B3D47FD5F1}" type="parTrans" cxnId="{8FB9AA7E-AD8E-45BF-87C6-481B158CDD12}">
      <dgm:prSet/>
      <dgm:spPr/>
      <dgm:t>
        <a:bodyPr/>
        <a:lstStyle/>
        <a:p>
          <a:endParaRPr lang="ru-RU"/>
        </a:p>
      </dgm:t>
    </dgm:pt>
    <dgm:pt modelId="{C74CC100-4A60-4ADB-84D0-5B6F78F8A312}" type="sibTrans" cxnId="{8FB9AA7E-AD8E-45BF-87C6-481B158CDD12}">
      <dgm:prSet/>
      <dgm:spPr/>
      <dgm:t>
        <a:bodyPr/>
        <a:lstStyle/>
        <a:p>
          <a:endParaRPr lang="ru-RU"/>
        </a:p>
      </dgm:t>
    </dgm:pt>
    <dgm:pt modelId="{C2B1A0DC-40BF-4481-A575-F3688F412011}" type="pres">
      <dgm:prSet presAssocID="{39B431F6-91E3-4C6F-A749-2B645499B0A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FB8245-C385-4264-8568-0E2600D00B5F}" type="pres">
      <dgm:prSet presAssocID="{4054B18E-9E6C-4273-A14D-A9D42405D220}" presName="circle1" presStyleLbl="node1" presStyleIdx="0" presStyleCnt="1"/>
      <dgm:spPr>
        <a:solidFill>
          <a:srgbClr val="2860A4"/>
        </a:solidFill>
      </dgm:spPr>
      <dgm:t>
        <a:bodyPr/>
        <a:lstStyle/>
        <a:p>
          <a:endParaRPr lang="ru-RU"/>
        </a:p>
      </dgm:t>
    </dgm:pt>
    <dgm:pt modelId="{F7626E9D-31F8-4156-BDD6-6C51D44222F0}" type="pres">
      <dgm:prSet presAssocID="{4054B18E-9E6C-4273-A14D-A9D42405D220}" presName="space" presStyleCnt="0"/>
      <dgm:spPr/>
    </dgm:pt>
    <dgm:pt modelId="{65D52906-B337-4433-B15B-F10B4F7D2469}" type="pres">
      <dgm:prSet presAssocID="{4054B18E-9E6C-4273-A14D-A9D42405D220}" presName="rect1" presStyleLbl="alignAcc1" presStyleIdx="0" presStyleCnt="1" custScaleX="100000" custLinFactNeighborX="749" custLinFactNeighborY="55705"/>
      <dgm:spPr/>
      <dgm:t>
        <a:bodyPr/>
        <a:lstStyle/>
        <a:p>
          <a:endParaRPr lang="ru-RU"/>
        </a:p>
      </dgm:t>
    </dgm:pt>
    <dgm:pt modelId="{0273D9D6-7D0B-4B34-9951-D7A194DCBA02}" type="pres">
      <dgm:prSet presAssocID="{4054B18E-9E6C-4273-A14D-A9D42405D22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0D837C-AD2E-494C-95AD-4B9BD8037A2E}" type="presOf" srcId="{4054B18E-9E6C-4273-A14D-A9D42405D220}" destId="{0273D9D6-7D0B-4B34-9951-D7A194DCBA02}" srcOrd="1" destOrd="0" presId="urn:microsoft.com/office/officeart/2005/8/layout/target3"/>
    <dgm:cxn modelId="{091F5A89-A9B2-479A-86B6-9F3796CA6CA1}" type="presOf" srcId="{39B431F6-91E3-4C6F-A749-2B645499B0AB}" destId="{C2B1A0DC-40BF-4481-A575-F3688F412011}" srcOrd="0" destOrd="0" presId="urn:microsoft.com/office/officeart/2005/8/layout/target3"/>
    <dgm:cxn modelId="{8FB9AA7E-AD8E-45BF-87C6-481B158CDD12}" srcId="{39B431F6-91E3-4C6F-A749-2B645499B0AB}" destId="{4054B18E-9E6C-4273-A14D-A9D42405D220}" srcOrd="0" destOrd="0" parTransId="{6727CBFC-9782-4ED6-9F77-40B3D47FD5F1}" sibTransId="{C74CC100-4A60-4ADB-84D0-5B6F78F8A312}"/>
    <dgm:cxn modelId="{EB529CD6-FF22-4AA0-BFD2-88EAED88CEC6}" type="presOf" srcId="{4054B18E-9E6C-4273-A14D-A9D42405D220}" destId="{65D52906-B337-4433-B15B-F10B4F7D2469}" srcOrd="0" destOrd="0" presId="urn:microsoft.com/office/officeart/2005/8/layout/target3"/>
    <dgm:cxn modelId="{B8A4A15C-B1E1-49DF-98BB-23D0C59B5566}" type="presParOf" srcId="{C2B1A0DC-40BF-4481-A575-F3688F412011}" destId="{A5FB8245-C385-4264-8568-0E2600D00B5F}" srcOrd="0" destOrd="0" presId="urn:microsoft.com/office/officeart/2005/8/layout/target3"/>
    <dgm:cxn modelId="{C24EF119-0B1D-49FF-9D47-4A70486DAFCA}" type="presParOf" srcId="{C2B1A0DC-40BF-4481-A575-F3688F412011}" destId="{F7626E9D-31F8-4156-BDD6-6C51D44222F0}" srcOrd="1" destOrd="0" presId="urn:microsoft.com/office/officeart/2005/8/layout/target3"/>
    <dgm:cxn modelId="{3C7FF0D5-943B-4D92-9343-B369147BB50C}" type="presParOf" srcId="{C2B1A0DC-40BF-4481-A575-F3688F412011}" destId="{65D52906-B337-4433-B15B-F10B4F7D2469}" srcOrd="2" destOrd="0" presId="urn:microsoft.com/office/officeart/2005/8/layout/target3"/>
    <dgm:cxn modelId="{9993091A-55E7-443F-B26F-2E85AAEFC861}" type="presParOf" srcId="{C2B1A0DC-40BF-4481-A575-F3688F412011}" destId="{0273D9D6-7D0B-4B34-9951-D7A194DCBA0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E09DDC-4A03-4F79-BDE3-6FCAC1927972}" type="doc">
      <dgm:prSet loTypeId="urn:microsoft.com/office/officeart/2005/8/layout/vList3#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64F4998-5513-4D4A-9742-AF8428E3B744}">
      <dgm:prSet custT="1"/>
      <dgm:spPr>
        <a:solidFill>
          <a:srgbClr val="2860A4"/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Сбор и обработка информации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7C6D204-12D3-4EA8-BBA0-60BF2C354E71}" type="parTrans" cxnId="{332D9C59-07AD-486F-ADD2-B9AA6975D392}">
      <dgm:prSet/>
      <dgm:spPr/>
      <dgm:t>
        <a:bodyPr/>
        <a:lstStyle/>
        <a:p>
          <a:endParaRPr lang="ru-RU" sz="2800"/>
        </a:p>
      </dgm:t>
    </dgm:pt>
    <dgm:pt modelId="{799E0416-E132-44EB-AA21-3B81DF39CB8A}" type="sibTrans" cxnId="{332D9C59-07AD-486F-ADD2-B9AA6975D392}">
      <dgm:prSet/>
      <dgm:spPr/>
      <dgm:t>
        <a:bodyPr/>
        <a:lstStyle/>
        <a:p>
          <a:endParaRPr lang="ru-RU" sz="2800"/>
        </a:p>
      </dgm:t>
    </dgm:pt>
    <dgm:pt modelId="{61C91161-FC34-4B61-B424-F51A8E4E6E0D}">
      <dgm:prSet custT="1"/>
      <dgm:spPr>
        <a:solidFill>
          <a:srgbClr val="2860A4"/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Анализ баз данных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10B5985-395E-4FA9-9021-3DF4FA983D46}" type="parTrans" cxnId="{F305EB8F-54BD-4887-B899-84191D6994FF}">
      <dgm:prSet/>
      <dgm:spPr/>
      <dgm:t>
        <a:bodyPr/>
        <a:lstStyle/>
        <a:p>
          <a:endParaRPr lang="ru-RU" sz="2800"/>
        </a:p>
      </dgm:t>
    </dgm:pt>
    <dgm:pt modelId="{07F3245B-1B27-4755-B7B7-C8E06D60A7FB}" type="sibTrans" cxnId="{F305EB8F-54BD-4887-B899-84191D6994FF}">
      <dgm:prSet/>
      <dgm:spPr/>
      <dgm:t>
        <a:bodyPr/>
        <a:lstStyle/>
        <a:p>
          <a:endParaRPr lang="ru-RU" sz="2800"/>
        </a:p>
      </dgm:t>
    </dgm:pt>
    <dgm:pt modelId="{460139C1-55AB-4A03-8981-C87418804BD0}">
      <dgm:prSet custT="1"/>
      <dgm:spPr>
        <a:solidFill>
          <a:srgbClr val="2860A4"/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Учет ресурсов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558E8BA-3522-42DB-B03D-C9DE0C23B51E}" type="parTrans" cxnId="{4219324E-EA49-43DE-B708-6B8CE8C2B1EC}">
      <dgm:prSet/>
      <dgm:spPr/>
      <dgm:t>
        <a:bodyPr/>
        <a:lstStyle/>
        <a:p>
          <a:endParaRPr lang="ru-RU" sz="2800"/>
        </a:p>
      </dgm:t>
    </dgm:pt>
    <dgm:pt modelId="{C1AA42A1-6AE3-4B1B-B887-419F0ECEE20C}" type="sibTrans" cxnId="{4219324E-EA49-43DE-B708-6B8CE8C2B1EC}">
      <dgm:prSet/>
      <dgm:spPr/>
      <dgm:t>
        <a:bodyPr/>
        <a:lstStyle/>
        <a:p>
          <a:endParaRPr lang="ru-RU" sz="2800"/>
        </a:p>
      </dgm:t>
    </dgm:pt>
    <dgm:pt modelId="{9633BFE8-E81E-4EAB-8717-6B1308F0DA1E}">
      <dgm:prSet custT="1"/>
      <dgm:spPr>
        <a:solidFill>
          <a:srgbClr val="2860A4"/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Кадры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A88133A-7F26-496A-A309-68CBD68D2C8C}" type="parTrans" cxnId="{F460DA7C-2FFB-4CE0-BAA5-BA8979E83AD9}">
      <dgm:prSet/>
      <dgm:spPr/>
      <dgm:t>
        <a:bodyPr/>
        <a:lstStyle/>
        <a:p>
          <a:endParaRPr lang="ru-RU" sz="2800"/>
        </a:p>
      </dgm:t>
    </dgm:pt>
    <dgm:pt modelId="{58F22C5C-C546-4360-A941-006BE21DE7D4}" type="sibTrans" cxnId="{F460DA7C-2FFB-4CE0-BAA5-BA8979E83AD9}">
      <dgm:prSet/>
      <dgm:spPr/>
      <dgm:t>
        <a:bodyPr/>
        <a:lstStyle/>
        <a:p>
          <a:endParaRPr lang="ru-RU" sz="2800"/>
        </a:p>
      </dgm:t>
    </dgm:pt>
    <dgm:pt modelId="{E31EE3A1-2C01-4794-AD02-93202163D38F}">
      <dgm:prSet custT="1"/>
      <dgm:spPr>
        <a:solidFill>
          <a:srgbClr val="2860A4"/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Планирование стратегическое и текущее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778FAA4-E44B-4F2F-8F5F-0EB3D603D5F3}" type="parTrans" cxnId="{99C464FA-9EA9-4F54-97EB-4D9F1AC58ADD}">
      <dgm:prSet/>
      <dgm:spPr/>
      <dgm:t>
        <a:bodyPr/>
        <a:lstStyle/>
        <a:p>
          <a:endParaRPr lang="ru-RU" sz="2800"/>
        </a:p>
      </dgm:t>
    </dgm:pt>
    <dgm:pt modelId="{E6B98D19-8B1F-4ABB-A399-940FAFD3C233}" type="sibTrans" cxnId="{99C464FA-9EA9-4F54-97EB-4D9F1AC58ADD}">
      <dgm:prSet/>
      <dgm:spPr/>
      <dgm:t>
        <a:bodyPr/>
        <a:lstStyle/>
        <a:p>
          <a:endParaRPr lang="ru-RU" sz="2800"/>
        </a:p>
      </dgm:t>
    </dgm:pt>
    <dgm:pt modelId="{DF633C24-0817-4398-8A52-2C1C4FA8DBEE}">
      <dgm:prSet custT="1"/>
      <dgm:spPr>
        <a:solidFill>
          <a:srgbClr val="2860A4"/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Контроль и принятие решений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E077471-BF88-4452-896D-2A86261F1139}" type="parTrans" cxnId="{94EE4E29-362D-4A3F-ACD9-FEC3930984C3}">
      <dgm:prSet/>
      <dgm:spPr/>
      <dgm:t>
        <a:bodyPr/>
        <a:lstStyle/>
        <a:p>
          <a:endParaRPr lang="ru-RU" sz="2800"/>
        </a:p>
      </dgm:t>
    </dgm:pt>
    <dgm:pt modelId="{5E5BBD5E-894B-4270-BFCF-9B0BA1D536C5}" type="sibTrans" cxnId="{94EE4E29-362D-4A3F-ACD9-FEC3930984C3}">
      <dgm:prSet/>
      <dgm:spPr/>
      <dgm:t>
        <a:bodyPr/>
        <a:lstStyle/>
        <a:p>
          <a:endParaRPr lang="ru-RU" sz="2800"/>
        </a:p>
      </dgm:t>
    </dgm:pt>
    <dgm:pt modelId="{3CF9B2A6-7AC4-43F2-AA2A-05479A01FEE2}" type="pres">
      <dgm:prSet presAssocID="{54E09DDC-4A03-4F79-BDE3-6FCAC192797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AAF8F8-10F3-4E61-A853-7B6E1FF883EA}" type="pres">
      <dgm:prSet presAssocID="{564F4998-5513-4D4A-9742-AF8428E3B744}" presName="composite" presStyleCnt="0"/>
      <dgm:spPr/>
    </dgm:pt>
    <dgm:pt modelId="{693F282C-0AD4-42F5-9608-EC0AC3F5848B}" type="pres">
      <dgm:prSet presAssocID="{564F4998-5513-4D4A-9742-AF8428E3B744}" presName="imgShp" presStyleLbl="fgImgPlace1" presStyleIdx="0" presStyleCnt="6"/>
      <dgm:spPr/>
    </dgm:pt>
    <dgm:pt modelId="{FE187EA5-3E97-4027-BDBC-F88E0B0CD751}" type="pres">
      <dgm:prSet presAssocID="{564F4998-5513-4D4A-9742-AF8428E3B744}" presName="txShp" presStyleLbl="node1" presStyleIdx="0" presStyleCnt="6" custScaleX="101676" custLinFactNeighborX="-1" custLinFactNeighborY="-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52399-CDF5-4B0E-9481-35BF2FEF8C5B}" type="pres">
      <dgm:prSet presAssocID="{799E0416-E132-44EB-AA21-3B81DF39CB8A}" presName="spacing" presStyleCnt="0"/>
      <dgm:spPr/>
    </dgm:pt>
    <dgm:pt modelId="{39AB130B-1282-4301-BFB3-68CE216EBF61}" type="pres">
      <dgm:prSet presAssocID="{61C91161-FC34-4B61-B424-F51A8E4E6E0D}" presName="composite" presStyleCnt="0"/>
      <dgm:spPr/>
    </dgm:pt>
    <dgm:pt modelId="{6AD1B9B7-272E-4EAD-B3A6-9EF1A3324EF0}" type="pres">
      <dgm:prSet presAssocID="{61C91161-FC34-4B61-B424-F51A8E4E6E0D}" presName="imgShp" presStyleLbl="fgImgPlace1" presStyleIdx="1" presStyleCnt="6"/>
      <dgm:spPr/>
    </dgm:pt>
    <dgm:pt modelId="{43BC2007-7D3F-45AE-8135-B32400659B2C}" type="pres">
      <dgm:prSet presAssocID="{61C91161-FC34-4B61-B424-F51A8E4E6E0D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E125A-90DE-4FA5-9EA3-252F0FF70152}" type="pres">
      <dgm:prSet presAssocID="{07F3245B-1B27-4755-B7B7-C8E06D60A7FB}" presName="spacing" presStyleCnt="0"/>
      <dgm:spPr/>
    </dgm:pt>
    <dgm:pt modelId="{7B32590F-4B8E-4407-8B1F-8C5367ED852A}" type="pres">
      <dgm:prSet presAssocID="{460139C1-55AB-4A03-8981-C87418804BD0}" presName="composite" presStyleCnt="0"/>
      <dgm:spPr/>
    </dgm:pt>
    <dgm:pt modelId="{A699493F-A55A-4EA1-B126-2C7DD94A5BED}" type="pres">
      <dgm:prSet presAssocID="{460139C1-55AB-4A03-8981-C87418804BD0}" presName="imgShp" presStyleLbl="fgImgPlace1" presStyleIdx="2" presStyleCnt="6"/>
      <dgm:spPr/>
    </dgm:pt>
    <dgm:pt modelId="{F58F4243-ACEC-4DFD-90AF-DDE957A69D2C}" type="pres">
      <dgm:prSet presAssocID="{460139C1-55AB-4A03-8981-C87418804BD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F34DB-1C54-452E-BB75-09443BD49996}" type="pres">
      <dgm:prSet presAssocID="{C1AA42A1-6AE3-4B1B-B887-419F0ECEE20C}" presName="spacing" presStyleCnt="0"/>
      <dgm:spPr/>
    </dgm:pt>
    <dgm:pt modelId="{AAE06B05-CBD2-4116-BE3F-BBFE77AFB066}" type="pres">
      <dgm:prSet presAssocID="{9633BFE8-E81E-4EAB-8717-6B1308F0DA1E}" presName="composite" presStyleCnt="0"/>
      <dgm:spPr/>
    </dgm:pt>
    <dgm:pt modelId="{8A79061B-8FF5-4EBF-9C73-380EE2CC1DCE}" type="pres">
      <dgm:prSet presAssocID="{9633BFE8-E81E-4EAB-8717-6B1308F0DA1E}" presName="imgShp" presStyleLbl="fgImgPlace1" presStyleIdx="3" presStyleCnt="6"/>
      <dgm:spPr/>
    </dgm:pt>
    <dgm:pt modelId="{DA8B6819-0CD5-4DDA-930E-C753F6C17257}" type="pres">
      <dgm:prSet presAssocID="{9633BFE8-E81E-4EAB-8717-6B1308F0DA1E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272A6-0334-49A0-B558-CFF3BB4F1514}" type="pres">
      <dgm:prSet presAssocID="{58F22C5C-C546-4360-A941-006BE21DE7D4}" presName="spacing" presStyleCnt="0"/>
      <dgm:spPr/>
    </dgm:pt>
    <dgm:pt modelId="{955C519A-A13E-4DB2-AEFA-9528392AD37A}" type="pres">
      <dgm:prSet presAssocID="{E31EE3A1-2C01-4794-AD02-93202163D38F}" presName="composite" presStyleCnt="0"/>
      <dgm:spPr/>
    </dgm:pt>
    <dgm:pt modelId="{C26A0FFA-1C4A-45E9-8E27-49F32A4E5615}" type="pres">
      <dgm:prSet presAssocID="{E31EE3A1-2C01-4794-AD02-93202163D38F}" presName="imgShp" presStyleLbl="fgImgPlace1" presStyleIdx="4" presStyleCnt="6"/>
      <dgm:spPr/>
    </dgm:pt>
    <dgm:pt modelId="{5D5C7245-FE68-4AFC-B2E8-B987BCF16CBF}" type="pres">
      <dgm:prSet presAssocID="{E31EE3A1-2C01-4794-AD02-93202163D38F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6653A-878F-4A08-BCF1-02FA029F1DD9}" type="pres">
      <dgm:prSet presAssocID="{E6B98D19-8B1F-4ABB-A399-940FAFD3C233}" presName="spacing" presStyleCnt="0"/>
      <dgm:spPr/>
    </dgm:pt>
    <dgm:pt modelId="{BCC9A208-3A12-40E0-85F5-252D128D6D7E}" type="pres">
      <dgm:prSet presAssocID="{DF633C24-0817-4398-8A52-2C1C4FA8DBEE}" presName="composite" presStyleCnt="0"/>
      <dgm:spPr/>
    </dgm:pt>
    <dgm:pt modelId="{39DB3038-2684-4111-9FB4-DF0B74A60786}" type="pres">
      <dgm:prSet presAssocID="{DF633C24-0817-4398-8A52-2C1C4FA8DBEE}" presName="imgShp" presStyleLbl="fgImgPlace1" presStyleIdx="5" presStyleCnt="6"/>
      <dgm:spPr/>
    </dgm:pt>
    <dgm:pt modelId="{10857ED0-2C97-4EE1-9356-F028E9B93262}" type="pres">
      <dgm:prSet presAssocID="{DF633C24-0817-4398-8A52-2C1C4FA8DBEE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4763D2-010D-4F46-9B38-496CDEF9059D}" type="presOf" srcId="{DF633C24-0817-4398-8A52-2C1C4FA8DBEE}" destId="{10857ED0-2C97-4EE1-9356-F028E9B93262}" srcOrd="0" destOrd="0" presId="urn:microsoft.com/office/officeart/2005/8/layout/vList3#1"/>
    <dgm:cxn modelId="{99C464FA-9EA9-4F54-97EB-4D9F1AC58ADD}" srcId="{54E09DDC-4A03-4F79-BDE3-6FCAC1927972}" destId="{E31EE3A1-2C01-4794-AD02-93202163D38F}" srcOrd="4" destOrd="0" parTransId="{7778FAA4-E44B-4F2F-8F5F-0EB3D603D5F3}" sibTransId="{E6B98D19-8B1F-4ABB-A399-940FAFD3C233}"/>
    <dgm:cxn modelId="{94EE4E29-362D-4A3F-ACD9-FEC3930984C3}" srcId="{54E09DDC-4A03-4F79-BDE3-6FCAC1927972}" destId="{DF633C24-0817-4398-8A52-2C1C4FA8DBEE}" srcOrd="5" destOrd="0" parTransId="{3E077471-BF88-4452-896D-2A86261F1139}" sibTransId="{5E5BBD5E-894B-4270-BFCF-9B0BA1D536C5}"/>
    <dgm:cxn modelId="{605DACD4-80B6-441B-BF61-74A53CE73915}" type="presOf" srcId="{564F4998-5513-4D4A-9742-AF8428E3B744}" destId="{FE187EA5-3E97-4027-BDBC-F88E0B0CD751}" srcOrd="0" destOrd="0" presId="urn:microsoft.com/office/officeart/2005/8/layout/vList3#1"/>
    <dgm:cxn modelId="{367459EF-8FB3-4B86-863D-567ED2D47869}" type="presOf" srcId="{E31EE3A1-2C01-4794-AD02-93202163D38F}" destId="{5D5C7245-FE68-4AFC-B2E8-B987BCF16CBF}" srcOrd="0" destOrd="0" presId="urn:microsoft.com/office/officeart/2005/8/layout/vList3#1"/>
    <dgm:cxn modelId="{F460DA7C-2FFB-4CE0-BAA5-BA8979E83AD9}" srcId="{54E09DDC-4A03-4F79-BDE3-6FCAC1927972}" destId="{9633BFE8-E81E-4EAB-8717-6B1308F0DA1E}" srcOrd="3" destOrd="0" parTransId="{5A88133A-7F26-496A-A309-68CBD68D2C8C}" sibTransId="{58F22C5C-C546-4360-A941-006BE21DE7D4}"/>
    <dgm:cxn modelId="{06458264-5705-4E99-8084-5CED47DDCA79}" type="presOf" srcId="{9633BFE8-E81E-4EAB-8717-6B1308F0DA1E}" destId="{DA8B6819-0CD5-4DDA-930E-C753F6C17257}" srcOrd="0" destOrd="0" presId="urn:microsoft.com/office/officeart/2005/8/layout/vList3#1"/>
    <dgm:cxn modelId="{F305EB8F-54BD-4887-B899-84191D6994FF}" srcId="{54E09DDC-4A03-4F79-BDE3-6FCAC1927972}" destId="{61C91161-FC34-4B61-B424-F51A8E4E6E0D}" srcOrd="1" destOrd="0" parTransId="{810B5985-395E-4FA9-9021-3DF4FA983D46}" sibTransId="{07F3245B-1B27-4755-B7B7-C8E06D60A7FB}"/>
    <dgm:cxn modelId="{4219324E-EA49-43DE-B708-6B8CE8C2B1EC}" srcId="{54E09DDC-4A03-4F79-BDE3-6FCAC1927972}" destId="{460139C1-55AB-4A03-8981-C87418804BD0}" srcOrd="2" destOrd="0" parTransId="{E558E8BA-3522-42DB-B03D-C9DE0C23B51E}" sibTransId="{C1AA42A1-6AE3-4B1B-B887-419F0ECEE20C}"/>
    <dgm:cxn modelId="{D886E9C9-E428-4E14-BF26-620345FDC5F9}" type="presOf" srcId="{61C91161-FC34-4B61-B424-F51A8E4E6E0D}" destId="{43BC2007-7D3F-45AE-8135-B32400659B2C}" srcOrd="0" destOrd="0" presId="urn:microsoft.com/office/officeart/2005/8/layout/vList3#1"/>
    <dgm:cxn modelId="{C0C17A3C-E74F-4587-A13E-3F3523078C2F}" type="presOf" srcId="{460139C1-55AB-4A03-8981-C87418804BD0}" destId="{F58F4243-ACEC-4DFD-90AF-DDE957A69D2C}" srcOrd="0" destOrd="0" presId="urn:microsoft.com/office/officeart/2005/8/layout/vList3#1"/>
    <dgm:cxn modelId="{332D9C59-07AD-486F-ADD2-B9AA6975D392}" srcId="{54E09DDC-4A03-4F79-BDE3-6FCAC1927972}" destId="{564F4998-5513-4D4A-9742-AF8428E3B744}" srcOrd="0" destOrd="0" parTransId="{B7C6D204-12D3-4EA8-BBA0-60BF2C354E71}" sibTransId="{799E0416-E132-44EB-AA21-3B81DF39CB8A}"/>
    <dgm:cxn modelId="{D15415B5-7D24-4E0D-80A0-89E535C4ED75}" type="presOf" srcId="{54E09DDC-4A03-4F79-BDE3-6FCAC1927972}" destId="{3CF9B2A6-7AC4-43F2-AA2A-05479A01FEE2}" srcOrd="0" destOrd="0" presId="urn:microsoft.com/office/officeart/2005/8/layout/vList3#1"/>
    <dgm:cxn modelId="{4F733982-D2BE-4B6A-A9DA-A0CFE20C9929}" type="presParOf" srcId="{3CF9B2A6-7AC4-43F2-AA2A-05479A01FEE2}" destId="{AFAAF8F8-10F3-4E61-A853-7B6E1FF883EA}" srcOrd="0" destOrd="0" presId="urn:microsoft.com/office/officeart/2005/8/layout/vList3#1"/>
    <dgm:cxn modelId="{70340734-57B3-405C-8019-3D88CD11FB28}" type="presParOf" srcId="{AFAAF8F8-10F3-4E61-A853-7B6E1FF883EA}" destId="{693F282C-0AD4-42F5-9608-EC0AC3F5848B}" srcOrd="0" destOrd="0" presId="urn:microsoft.com/office/officeart/2005/8/layout/vList3#1"/>
    <dgm:cxn modelId="{07A351A1-836F-4AC1-BB39-57203224E26A}" type="presParOf" srcId="{AFAAF8F8-10F3-4E61-A853-7B6E1FF883EA}" destId="{FE187EA5-3E97-4027-BDBC-F88E0B0CD751}" srcOrd="1" destOrd="0" presId="urn:microsoft.com/office/officeart/2005/8/layout/vList3#1"/>
    <dgm:cxn modelId="{4545639A-2764-46CF-8524-835B0E49F3C5}" type="presParOf" srcId="{3CF9B2A6-7AC4-43F2-AA2A-05479A01FEE2}" destId="{D1A52399-CDF5-4B0E-9481-35BF2FEF8C5B}" srcOrd="1" destOrd="0" presId="urn:microsoft.com/office/officeart/2005/8/layout/vList3#1"/>
    <dgm:cxn modelId="{04C9B16F-0977-4DAF-A681-B7F1FF8FE8D8}" type="presParOf" srcId="{3CF9B2A6-7AC4-43F2-AA2A-05479A01FEE2}" destId="{39AB130B-1282-4301-BFB3-68CE216EBF61}" srcOrd="2" destOrd="0" presId="urn:microsoft.com/office/officeart/2005/8/layout/vList3#1"/>
    <dgm:cxn modelId="{E42609AF-D5D5-43AA-A5BE-2F9DBC4D3A32}" type="presParOf" srcId="{39AB130B-1282-4301-BFB3-68CE216EBF61}" destId="{6AD1B9B7-272E-4EAD-B3A6-9EF1A3324EF0}" srcOrd="0" destOrd="0" presId="urn:microsoft.com/office/officeart/2005/8/layout/vList3#1"/>
    <dgm:cxn modelId="{6F3827A3-D3A8-4881-8AD7-031BEE46E91F}" type="presParOf" srcId="{39AB130B-1282-4301-BFB3-68CE216EBF61}" destId="{43BC2007-7D3F-45AE-8135-B32400659B2C}" srcOrd="1" destOrd="0" presId="urn:microsoft.com/office/officeart/2005/8/layout/vList3#1"/>
    <dgm:cxn modelId="{E02E77F2-D479-43E0-87FD-69F4EA5CFF74}" type="presParOf" srcId="{3CF9B2A6-7AC4-43F2-AA2A-05479A01FEE2}" destId="{760E125A-90DE-4FA5-9EA3-252F0FF70152}" srcOrd="3" destOrd="0" presId="urn:microsoft.com/office/officeart/2005/8/layout/vList3#1"/>
    <dgm:cxn modelId="{2537FD9D-EF8D-4B68-ABFC-6F06EC57B043}" type="presParOf" srcId="{3CF9B2A6-7AC4-43F2-AA2A-05479A01FEE2}" destId="{7B32590F-4B8E-4407-8B1F-8C5367ED852A}" srcOrd="4" destOrd="0" presId="urn:microsoft.com/office/officeart/2005/8/layout/vList3#1"/>
    <dgm:cxn modelId="{BD18FA65-3666-4105-ABBC-7AC50AEF8406}" type="presParOf" srcId="{7B32590F-4B8E-4407-8B1F-8C5367ED852A}" destId="{A699493F-A55A-4EA1-B126-2C7DD94A5BED}" srcOrd="0" destOrd="0" presId="urn:microsoft.com/office/officeart/2005/8/layout/vList3#1"/>
    <dgm:cxn modelId="{F8886943-E7E4-4C5C-A5B3-818DD19195FA}" type="presParOf" srcId="{7B32590F-4B8E-4407-8B1F-8C5367ED852A}" destId="{F58F4243-ACEC-4DFD-90AF-DDE957A69D2C}" srcOrd="1" destOrd="0" presId="urn:microsoft.com/office/officeart/2005/8/layout/vList3#1"/>
    <dgm:cxn modelId="{1ADA8357-4217-4DDB-BC42-58BCA69813C8}" type="presParOf" srcId="{3CF9B2A6-7AC4-43F2-AA2A-05479A01FEE2}" destId="{449F34DB-1C54-452E-BB75-09443BD49996}" srcOrd="5" destOrd="0" presId="urn:microsoft.com/office/officeart/2005/8/layout/vList3#1"/>
    <dgm:cxn modelId="{0AB32472-A45D-48B6-9989-7D12C014A7EA}" type="presParOf" srcId="{3CF9B2A6-7AC4-43F2-AA2A-05479A01FEE2}" destId="{AAE06B05-CBD2-4116-BE3F-BBFE77AFB066}" srcOrd="6" destOrd="0" presId="urn:microsoft.com/office/officeart/2005/8/layout/vList3#1"/>
    <dgm:cxn modelId="{B7987022-4B7D-4F30-8FEC-ED93E3039054}" type="presParOf" srcId="{AAE06B05-CBD2-4116-BE3F-BBFE77AFB066}" destId="{8A79061B-8FF5-4EBF-9C73-380EE2CC1DCE}" srcOrd="0" destOrd="0" presId="urn:microsoft.com/office/officeart/2005/8/layout/vList3#1"/>
    <dgm:cxn modelId="{2E409B44-8ABF-4995-B8F3-A40AC318D070}" type="presParOf" srcId="{AAE06B05-CBD2-4116-BE3F-BBFE77AFB066}" destId="{DA8B6819-0CD5-4DDA-930E-C753F6C17257}" srcOrd="1" destOrd="0" presId="urn:microsoft.com/office/officeart/2005/8/layout/vList3#1"/>
    <dgm:cxn modelId="{D9C1A610-C1E2-4E1A-941D-EA115DC86314}" type="presParOf" srcId="{3CF9B2A6-7AC4-43F2-AA2A-05479A01FEE2}" destId="{9DA272A6-0334-49A0-B558-CFF3BB4F1514}" srcOrd="7" destOrd="0" presId="urn:microsoft.com/office/officeart/2005/8/layout/vList3#1"/>
    <dgm:cxn modelId="{B766750F-5CB2-4EB2-97F5-D3923FD2B8E7}" type="presParOf" srcId="{3CF9B2A6-7AC4-43F2-AA2A-05479A01FEE2}" destId="{955C519A-A13E-4DB2-AEFA-9528392AD37A}" srcOrd="8" destOrd="0" presId="urn:microsoft.com/office/officeart/2005/8/layout/vList3#1"/>
    <dgm:cxn modelId="{F4EC94E3-75BF-4C24-B9D1-4C4B12A561DC}" type="presParOf" srcId="{955C519A-A13E-4DB2-AEFA-9528392AD37A}" destId="{C26A0FFA-1C4A-45E9-8E27-49F32A4E5615}" srcOrd="0" destOrd="0" presId="urn:microsoft.com/office/officeart/2005/8/layout/vList3#1"/>
    <dgm:cxn modelId="{769E9E86-91D8-4750-B2DA-6CB76250AA76}" type="presParOf" srcId="{955C519A-A13E-4DB2-AEFA-9528392AD37A}" destId="{5D5C7245-FE68-4AFC-B2E8-B987BCF16CBF}" srcOrd="1" destOrd="0" presId="urn:microsoft.com/office/officeart/2005/8/layout/vList3#1"/>
    <dgm:cxn modelId="{377D1AA3-872D-488D-8E54-A1D7CE294A70}" type="presParOf" srcId="{3CF9B2A6-7AC4-43F2-AA2A-05479A01FEE2}" destId="{3336653A-878F-4A08-BCF1-02FA029F1DD9}" srcOrd="9" destOrd="0" presId="urn:microsoft.com/office/officeart/2005/8/layout/vList3#1"/>
    <dgm:cxn modelId="{35E12C40-288D-4038-9694-3AC1BFF82A03}" type="presParOf" srcId="{3CF9B2A6-7AC4-43F2-AA2A-05479A01FEE2}" destId="{BCC9A208-3A12-40E0-85F5-252D128D6D7E}" srcOrd="10" destOrd="0" presId="urn:microsoft.com/office/officeart/2005/8/layout/vList3#1"/>
    <dgm:cxn modelId="{4ECD5F48-9F43-408D-B65D-3A95A888BD0F}" type="presParOf" srcId="{BCC9A208-3A12-40E0-85F5-252D128D6D7E}" destId="{39DB3038-2684-4111-9FB4-DF0B74A60786}" srcOrd="0" destOrd="0" presId="urn:microsoft.com/office/officeart/2005/8/layout/vList3#1"/>
    <dgm:cxn modelId="{5A08D77F-F6FD-4F95-B2AA-E27DCE93A483}" type="presParOf" srcId="{BCC9A208-3A12-40E0-85F5-252D128D6D7E}" destId="{10857ED0-2C97-4EE1-9356-F028E9B93262}" srcOrd="1" destOrd="0" presId="urn:microsoft.com/office/officeart/2005/8/layout/vList3#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56F9F9-92B0-4608-B6E9-B24D4DB6B6C6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FB731DF-75E2-46F5-9B37-B51D4B40811F}">
      <dgm:prSet custT="1"/>
      <dgm:spPr>
        <a:solidFill>
          <a:srgbClr val="2860A4"/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организационных и медицинских  технологий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FDEC41D-B36F-430F-8FEE-DBD5F515A001}" type="parTrans" cxnId="{85F27390-B505-4FC8-9BD1-3A0E96CFEE10}">
      <dgm:prSet/>
      <dgm:spPr/>
      <dgm:t>
        <a:bodyPr/>
        <a:lstStyle/>
        <a:p>
          <a:endParaRPr lang="ru-RU"/>
        </a:p>
      </dgm:t>
    </dgm:pt>
    <dgm:pt modelId="{D9F8C94C-DD9D-4B83-8DBF-3F4EAFF15024}" type="sibTrans" cxnId="{85F27390-B505-4FC8-9BD1-3A0E96CFEE10}">
      <dgm:prSet/>
      <dgm:spPr/>
      <dgm:t>
        <a:bodyPr/>
        <a:lstStyle/>
        <a:p>
          <a:endParaRPr lang="ru-RU"/>
        </a:p>
      </dgm:t>
    </dgm:pt>
    <dgm:pt modelId="{D61DC9E1-389B-495C-B4F0-54C7AFCD7741}">
      <dgm:prSet custT="1"/>
      <dgm:spPr>
        <a:solidFill>
          <a:srgbClr val="2860A4"/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Исполнение планов текущих и стратегических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330D8D8-8D83-4606-B8DD-E15746619355}" type="parTrans" cxnId="{A7F9D670-FDD9-49AA-BF4D-40803E97195C}">
      <dgm:prSet/>
      <dgm:spPr/>
      <dgm:t>
        <a:bodyPr/>
        <a:lstStyle/>
        <a:p>
          <a:endParaRPr lang="ru-RU"/>
        </a:p>
      </dgm:t>
    </dgm:pt>
    <dgm:pt modelId="{0C9C3477-56A9-4E9A-AE53-EA29F76AD105}" type="sibTrans" cxnId="{A7F9D670-FDD9-49AA-BF4D-40803E97195C}">
      <dgm:prSet/>
      <dgm:spPr/>
      <dgm:t>
        <a:bodyPr/>
        <a:lstStyle/>
        <a:p>
          <a:endParaRPr lang="ru-RU"/>
        </a:p>
      </dgm:t>
    </dgm:pt>
    <dgm:pt modelId="{8D2E01EF-C057-4077-B062-05A4744F9A1F}">
      <dgm:prSet custT="1"/>
      <dgm:spPr>
        <a:solidFill>
          <a:srgbClr val="2860A4"/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Самоконтроль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AE0186C-563D-4C72-927B-77BB4393E122}" type="parTrans" cxnId="{E796FBFA-3ADA-4D66-AB99-B3E17A0D13A8}">
      <dgm:prSet/>
      <dgm:spPr/>
      <dgm:t>
        <a:bodyPr/>
        <a:lstStyle/>
        <a:p>
          <a:endParaRPr lang="ru-RU"/>
        </a:p>
      </dgm:t>
    </dgm:pt>
    <dgm:pt modelId="{71FB77E2-6672-4873-BC24-24D72FA70891}" type="sibTrans" cxnId="{E796FBFA-3ADA-4D66-AB99-B3E17A0D13A8}">
      <dgm:prSet/>
      <dgm:spPr/>
      <dgm:t>
        <a:bodyPr/>
        <a:lstStyle/>
        <a:p>
          <a:endParaRPr lang="ru-RU"/>
        </a:p>
      </dgm:t>
    </dgm:pt>
    <dgm:pt modelId="{E4E13692-E112-4A77-ABEA-E7BC3C5FC837}" type="pres">
      <dgm:prSet presAssocID="{C556F9F9-92B0-4608-B6E9-B24D4DB6B6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D4E023-6E9F-496F-BB35-A2375387C86F}" type="pres">
      <dgm:prSet presAssocID="{4FB731DF-75E2-46F5-9B37-B51D4B4081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510D5-E6B9-45BE-92D6-D15C43B337EA}" type="pres">
      <dgm:prSet presAssocID="{D9F8C94C-DD9D-4B83-8DBF-3F4EAFF15024}" presName="spacer" presStyleCnt="0"/>
      <dgm:spPr/>
    </dgm:pt>
    <dgm:pt modelId="{76C25194-3FEB-4605-AB3F-88405A3C2895}" type="pres">
      <dgm:prSet presAssocID="{D61DC9E1-389B-495C-B4F0-54C7AFCD77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EA1F5-1E14-4BDF-959C-6A13D820A928}" type="pres">
      <dgm:prSet presAssocID="{0C9C3477-56A9-4E9A-AE53-EA29F76AD105}" presName="spacer" presStyleCnt="0"/>
      <dgm:spPr/>
    </dgm:pt>
    <dgm:pt modelId="{EC5AABBE-C127-4675-AEE4-EB18ECB88302}" type="pres">
      <dgm:prSet presAssocID="{8D2E01EF-C057-4077-B062-05A4744F9A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27390-B505-4FC8-9BD1-3A0E96CFEE10}" srcId="{C556F9F9-92B0-4608-B6E9-B24D4DB6B6C6}" destId="{4FB731DF-75E2-46F5-9B37-B51D4B40811F}" srcOrd="0" destOrd="0" parTransId="{DFDEC41D-B36F-430F-8FEE-DBD5F515A001}" sibTransId="{D9F8C94C-DD9D-4B83-8DBF-3F4EAFF15024}"/>
    <dgm:cxn modelId="{44189972-C1A1-4F6B-B609-1A2C30D7481E}" type="presOf" srcId="{C556F9F9-92B0-4608-B6E9-B24D4DB6B6C6}" destId="{E4E13692-E112-4A77-ABEA-E7BC3C5FC837}" srcOrd="0" destOrd="0" presId="urn:microsoft.com/office/officeart/2005/8/layout/vList2"/>
    <dgm:cxn modelId="{A7F9D670-FDD9-49AA-BF4D-40803E97195C}" srcId="{C556F9F9-92B0-4608-B6E9-B24D4DB6B6C6}" destId="{D61DC9E1-389B-495C-B4F0-54C7AFCD7741}" srcOrd="1" destOrd="0" parTransId="{7330D8D8-8D83-4606-B8DD-E15746619355}" sibTransId="{0C9C3477-56A9-4E9A-AE53-EA29F76AD105}"/>
    <dgm:cxn modelId="{DBF01103-AAF2-4B50-9D47-2C424DC1DECA}" type="presOf" srcId="{D61DC9E1-389B-495C-B4F0-54C7AFCD7741}" destId="{76C25194-3FEB-4605-AB3F-88405A3C2895}" srcOrd="0" destOrd="0" presId="urn:microsoft.com/office/officeart/2005/8/layout/vList2"/>
    <dgm:cxn modelId="{6F2AB573-5BE4-4856-84DC-0ADD0A1A5AC6}" type="presOf" srcId="{4FB731DF-75E2-46F5-9B37-B51D4B40811F}" destId="{FAD4E023-6E9F-496F-BB35-A2375387C86F}" srcOrd="0" destOrd="0" presId="urn:microsoft.com/office/officeart/2005/8/layout/vList2"/>
    <dgm:cxn modelId="{E796FBFA-3ADA-4D66-AB99-B3E17A0D13A8}" srcId="{C556F9F9-92B0-4608-B6E9-B24D4DB6B6C6}" destId="{8D2E01EF-C057-4077-B062-05A4744F9A1F}" srcOrd="2" destOrd="0" parTransId="{7AE0186C-563D-4C72-927B-77BB4393E122}" sibTransId="{71FB77E2-6672-4873-BC24-24D72FA70891}"/>
    <dgm:cxn modelId="{5F57B765-AABE-4F97-BA23-151BEFC9F400}" type="presOf" srcId="{8D2E01EF-C057-4077-B062-05A4744F9A1F}" destId="{EC5AABBE-C127-4675-AEE4-EB18ECB88302}" srcOrd="0" destOrd="0" presId="urn:microsoft.com/office/officeart/2005/8/layout/vList2"/>
    <dgm:cxn modelId="{F93D8A3A-1580-4F98-A6CE-BE426F82DAEF}" type="presParOf" srcId="{E4E13692-E112-4A77-ABEA-E7BC3C5FC837}" destId="{FAD4E023-6E9F-496F-BB35-A2375387C86F}" srcOrd="0" destOrd="0" presId="urn:microsoft.com/office/officeart/2005/8/layout/vList2"/>
    <dgm:cxn modelId="{612D73C7-01AB-4B33-9888-08CD910D0C73}" type="presParOf" srcId="{E4E13692-E112-4A77-ABEA-E7BC3C5FC837}" destId="{CAE510D5-E6B9-45BE-92D6-D15C43B337EA}" srcOrd="1" destOrd="0" presId="urn:microsoft.com/office/officeart/2005/8/layout/vList2"/>
    <dgm:cxn modelId="{615BA1AA-2093-4196-BC4F-6581F8D10E87}" type="presParOf" srcId="{E4E13692-E112-4A77-ABEA-E7BC3C5FC837}" destId="{76C25194-3FEB-4605-AB3F-88405A3C2895}" srcOrd="2" destOrd="0" presId="urn:microsoft.com/office/officeart/2005/8/layout/vList2"/>
    <dgm:cxn modelId="{01F2060B-2E75-494B-95FE-39B1DE4D367F}" type="presParOf" srcId="{E4E13692-E112-4A77-ABEA-E7BC3C5FC837}" destId="{FF7EA1F5-1E14-4BDF-959C-6A13D820A928}" srcOrd="3" destOrd="0" presId="urn:microsoft.com/office/officeart/2005/8/layout/vList2"/>
    <dgm:cxn modelId="{6C51B5FF-2C49-44C1-8F1E-22A3EC26D37A}" type="presParOf" srcId="{E4E13692-E112-4A77-ABEA-E7BC3C5FC837}" destId="{EC5AABBE-C127-4675-AEE4-EB18ECB88302}" srcOrd="4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E8DC99-4345-4656-84E7-31B1F1D24DFF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solidFill>
          <a:srgbClr val="2860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6ED9D4-C11B-4F26-979F-2B3D67979770}">
      <dsp:nvSpPr>
        <dsp:cNvPr id="0" name=""/>
        <dsp:cNvSpPr/>
      </dsp:nvSpPr>
      <dsp:spPr>
        <a:xfrm>
          <a:off x="288042" y="0"/>
          <a:ext cx="3133218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Управляющие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042" y="0"/>
        <a:ext cx="3133218" cy="6463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FB8245-C385-4264-8568-0E2600D00B5F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solidFill>
          <a:srgbClr val="2860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52906-B337-4433-B15B-F10B4F7D2469}">
      <dsp:nvSpPr>
        <dsp:cNvPr id="0" name=""/>
        <dsp:cNvSpPr/>
      </dsp:nvSpPr>
      <dsp:spPr>
        <a:xfrm>
          <a:off x="323165" y="0"/>
          <a:ext cx="2989202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Исполняющие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3165" y="0"/>
        <a:ext cx="2989202" cy="6463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187EA5-3E97-4027-BDBC-F88E0B0CD751}">
      <dsp:nvSpPr>
        <dsp:cNvPr id="0" name=""/>
        <dsp:cNvSpPr/>
      </dsp:nvSpPr>
      <dsp:spPr>
        <a:xfrm rot="10800000">
          <a:off x="1099775" y="0"/>
          <a:ext cx="4430596" cy="228048"/>
        </a:xfrm>
        <a:prstGeom prst="homePlate">
          <a:avLst/>
        </a:prstGeom>
        <a:solidFill>
          <a:srgbClr val="2860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56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Сбор и обработка информации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99775" y="0"/>
        <a:ext cx="4430596" cy="228048"/>
      </dsp:txXfrm>
    </dsp:sp>
    <dsp:sp modelId="{693F282C-0AD4-42F5-9608-EC0AC3F5848B}">
      <dsp:nvSpPr>
        <dsp:cNvPr id="0" name=""/>
        <dsp:cNvSpPr/>
      </dsp:nvSpPr>
      <dsp:spPr>
        <a:xfrm>
          <a:off x="1022311" y="1415"/>
          <a:ext cx="228048" cy="22804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BC2007-7D3F-45AE-8135-B32400659B2C}">
      <dsp:nvSpPr>
        <dsp:cNvPr id="0" name=""/>
        <dsp:cNvSpPr/>
      </dsp:nvSpPr>
      <dsp:spPr>
        <a:xfrm rot="10800000">
          <a:off x="1154594" y="286476"/>
          <a:ext cx="4357564" cy="228048"/>
        </a:xfrm>
        <a:prstGeom prst="homePlate">
          <a:avLst/>
        </a:prstGeom>
        <a:solidFill>
          <a:srgbClr val="2860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56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Анализ баз данных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154594" y="286476"/>
        <a:ext cx="4357564" cy="228048"/>
      </dsp:txXfrm>
    </dsp:sp>
    <dsp:sp modelId="{6AD1B9B7-272E-4EAD-B3A6-9EF1A3324EF0}">
      <dsp:nvSpPr>
        <dsp:cNvPr id="0" name=""/>
        <dsp:cNvSpPr/>
      </dsp:nvSpPr>
      <dsp:spPr>
        <a:xfrm>
          <a:off x="1040569" y="286476"/>
          <a:ext cx="228048" cy="22804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8F4243-ACEC-4DFD-90AF-DDE957A69D2C}">
      <dsp:nvSpPr>
        <dsp:cNvPr id="0" name=""/>
        <dsp:cNvSpPr/>
      </dsp:nvSpPr>
      <dsp:spPr>
        <a:xfrm rot="10800000">
          <a:off x="1154594" y="571537"/>
          <a:ext cx="4357564" cy="228048"/>
        </a:xfrm>
        <a:prstGeom prst="homePlate">
          <a:avLst/>
        </a:prstGeom>
        <a:solidFill>
          <a:srgbClr val="2860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56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Учет ресурсов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154594" y="571537"/>
        <a:ext cx="4357564" cy="228048"/>
      </dsp:txXfrm>
    </dsp:sp>
    <dsp:sp modelId="{A699493F-A55A-4EA1-B126-2C7DD94A5BED}">
      <dsp:nvSpPr>
        <dsp:cNvPr id="0" name=""/>
        <dsp:cNvSpPr/>
      </dsp:nvSpPr>
      <dsp:spPr>
        <a:xfrm>
          <a:off x="1040569" y="571537"/>
          <a:ext cx="228048" cy="22804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8B6819-0CD5-4DDA-930E-C753F6C17257}">
      <dsp:nvSpPr>
        <dsp:cNvPr id="0" name=""/>
        <dsp:cNvSpPr/>
      </dsp:nvSpPr>
      <dsp:spPr>
        <a:xfrm rot="10800000">
          <a:off x="1154594" y="856598"/>
          <a:ext cx="4357564" cy="228048"/>
        </a:xfrm>
        <a:prstGeom prst="homePlate">
          <a:avLst/>
        </a:prstGeom>
        <a:solidFill>
          <a:srgbClr val="2860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56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Кадры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154594" y="856598"/>
        <a:ext cx="4357564" cy="228048"/>
      </dsp:txXfrm>
    </dsp:sp>
    <dsp:sp modelId="{8A79061B-8FF5-4EBF-9C73-380EE2CC1DCE}">
      <dsp:nvSpPr>
        <dsp:cNvPr id="0" name=""/>
        <dsp:cNvSpPr/>
      </dsp:nvSpPr>
      <dsp:spPr>
        <a:xfrm>
          <a:off x="1040569" y="856598"/>
          <a:ext cx="228048" cy="22804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5C7245-FE68-4AFC-B2E8-B987BCF16CBF}">
      <dsp:nvSpPr>
        <dsp:cNvPr id="0" name=""/>
        <dsp:cNvSpPr/>
      </dsp:nvSpPr>
      <dsp:spPr>
        <a:xfrm rot="10800000">
          <a:off x="1154594" y="1141659"/>
          <a:ext cx="4357564" cy="228048"/>
        </a:xfrm>
        <a:prstGeom prst="homePlate">
          <a:avLst/>
        </a:prstGeom>
        <a:solidFill>
          <a:srgbClr val="2860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56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Планирование стратегическое и текущее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154594" y="1141659"/>
        <a:ext cx="4357564" cy="228048"/>
      </dsp:txXfrm>
    </dsp:sp>
    <dsp:sp modelId="{C26A0FFA-1C4A-45E9-8E27-49F32A4E5615}">
      <dsp:nvSpPr>
        <dsp:cNvPr id="0" name=""/>
        <dsp:cNvSpPr/>
      </dsp:nvSpPr>
      <dsp:spPr>
        <a:xfrm>
          <a:off x="1040569" y="1141659"/>
          <a:ext cx="228048" cy="22804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857ED0-2C97-4EE1-9356-F028E9B93262}">
      <dsp:nvSpPr>
        <dsp:cNvPr id="0" name=""/>
        <dsp:cNvSpPr/>
      </dsp:nvSpPr>
      <dsp:spPr>
        <a:xfrm rot="10800000">
          <a:off x="1154594" y="1426720"/>
          <a:ext cx="4357564" cy="228048"/>
        </a:xfrm>
        <a:prstGeom prst="homePlate">
          <a:avLst/>
        </a:prstGeom>
        <a:solidFill>
          <a:srgbClr val="2860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56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Контроль и принятие решений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154594" y="1426720"/>
        <a:ext cx="4357564" cy="228048"/>
      </dsp:txXfrm>
    </dsp:sp>
    <dsp:sp modelId="{39DB3038-2684-4111-9FB4-DF0B74A60786}">
      <dsp:nvSpPr>
        <dsp:cNvPr id="0" name=""/>
        <dsp:cNvSpPr/>
      </dsp:nvSpPr>
      <dsp:spPr>
        <a:xfrm>
          <a:off x="1040569" y="1426720"/>
          <a:ext cx="228048" cy="22804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4E023-6E9F-496F-BB35-A2375387C86F}">
      <dsp:nvSpPr>
        <dsp:cNvPr id="0" name=""/>
        <dsp:cNvSpPr/>
      </dsp:nvSpPr>
      <dsp:spPr>
        <a:xfrm>
          <a:off x="0" y="28690"/>
          <a:ext cx="4968552" cy="411840"/>
        </a:xfrm>
        <a:prstGeom prst="roundRect">
          <a:avLst/>
        </a:prstGeom>
        <a:solidFill>
          <a:srgbClr val="2860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организационных и медицинских  технологий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690"/>
        <a:ext cx="4968552" cy="411840"/>
      </dsp:txXfrm>
    </dsp:sp>
    <dsp:sp modelId="{76C25194-3FEB-4605-AB3F-88405A3C2895}">
      <dsp:nvSpPr>
        <dsp:cNvPr id="0" name=""/>
        <dsp:cNvSpPr/>
      </dsp:nvSpPr>
      <dsp:spPr>
        <a:xfrm>
          <a:off x="0" y="503890"/>
          <a:ext cx="4968552" cy="411840"/>
        </a:xfrm>
        <a:prstGeom prst="roundRect">
          <a:avLst/>
        </a:prstGeom>
        <a:solidFill>
          <a:srgbClr val="2860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Исполнение планов текущих и стратегических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03890"/>
        <a:ext cx="4968552" cy="411840"/>
      </dsp:txXfrm>
    </dsp:sp>
    <dsp:sp modelId="{EC5AABBE-C127-4675-AEE4-EB18ECB88302}">
      <dsp:nvSpPr>
        <dsp:cNvPr id="0" name=""/>
        <dsp:cNvSpPr/>
      </dsp:nvSpPr>
      <dsp:spPr>
        <a:xfrm>
          <a:off x="0" y="979091"/>
          <a:ext cx="4968552" cy="411840"/>
        </a:xfrm>
        <a:prstGeom prst="roundRect">
          <a:avLst/>
        </a:prstGeom>
        <a:solidFill>
          <a:srgbClr val="2860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Самоконтроль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79091"/>
        <a:ext cx="4968552" cy="41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7425FD-F7C4-4A70-8F83-EBCADD4FD350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4959FA-6E43-46F8-AD34-E0007286F0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9BEFA0-8DC2-4B40-B639-260453E8A4CD}" type="datetimeFigureOut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C94CDF-7745-418D-A8C6-344D97B041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E152-341E-4E9A-96BF-892C7F4B8ABD}" type="datetime1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9838-68AC-43F5-8969-E019263A0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2439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1074-B67B-4320-9A80-A6BFBF0E4ACF}" type="datetime1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C0BA-95EC-4FA2-B8D7-98B32EA959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2458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7C41-9A82-4B38-9DE9-083F3C43DAE4}" type="datetime1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1F678-3643-4932-AC8A-41F2FE48D6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3860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2E9C-34CD-4687-8D13-08A96E8C3588}" type="datetime1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2C97-FB03-4F74-B161-07ADEDD3D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0759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81808-3EAC-419D-BAE3-910D84A200C0}" type="datetime1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07678-1753-47A6-B027-8D7862A931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6652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B524B-83DD-4431-856A-4BA679937804}" type="datetime1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8C20C-E8EF-4A29-A170-0AD970ECE8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6239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E0DB6-077D-4DB9-91E4-1722992E7C16}" type="datetime1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CA63-B602-4684-A90F-EDE816375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2898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F9FD-C790-4645-8A73-7111D8FF8FE7}" type="datetime1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ECC0-E1E7-4A5C-9EDF-851A0F5B86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7595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C3279-3F20-44F1-BBC2-F3A280F63067}" type="datetime1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E34B-5EC0-47AE-BA2A-6AC609431B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7821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D267-9D47-425C-9153-5A4A5507C518}" type="datetime1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5B2D-5FD5-4B7A-B4D2-D4AD519865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4670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8159-605B-422E-A5C1-3199418C361C}" type="datetime1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8222-9956-485B-AE81-3907FACE60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7170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02A4B20-7720-4ECE-8C86-0232A857B4BB}" type="datetime1">
              <a:rPr lang="ru-RU"/>
              <a:pPr>
                <a:defRPr/>
              </a:pPr>
              <a:t>27.05.2021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989E847-48C2-45B1-BD5C-BBA9F76972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21"/>
          <p:cNvSpPr>
            <a:spLocks noGrp="1" noChangeArrowheads="1"/>
          </p:cNvSpPr>
          <p:nvPr>
            <p:ph type="title"/>
          </p:nvPr>
        </p:nvSpPr>
        <p:spPr>
          <a:xfrm>
            <a:off x="2339752" y="123478"/>
            <a:ext cx="6617778" cy="504056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351865" y="915566"/>
            <a:ext cx="8792135" cy="2786744"/>
          </a:xfrm>
          <a:prstGeom prst="roundRect">
            <a:avLst>
              <a:gd name="adj" fmla="val 11921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Возможный подход к организации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помощи пациентам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хронической сердечной недостаточностью</a:t>
            </a:r>
            <a:endParaRPr lang="ru-RU" altLang="ko-KR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gray">
          <a:xfrm>
            <a:off x="357158" y="1000114"/>
            <a:ext cx="3655833" cy="571504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1D528D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43372" y="3857634"/>
            <a:ext cx="4786346" cy="1143008"/>
            <a:chOff x="1248" y="1680"/>
            <a:chExt cx="864" cy="864"/>
          </a:xfrm>
          <a:solidFill>
            <a:srgbClr val="009900"/>
          </a:solidFill>
        </p:grpSpPr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1248" y="1680"/>
              <a:ext cx="864" cy="864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1296" y="1728"/>
              <a:ext cx="431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20" name="Freeform 6"/>
          <p:cNvSpPr>
            <a:spLocks/>
          </p:cNvSpPr>
          <p:nvPr/>
        </p:nvSpPr>
        <p:spPr bwMode="gray">
          <a:xfrm>
            <a:off x="4214810" y="3929072"/>
            <a:ext cx="785818" cy="42862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00562" y="3929071"/>
            <a:ext cx="4500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Главный внештатный специалист по терапии </a:t>
            </a: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и общей врачебной практике министерства здравоохранения Новосибирской области </a:t>
            </a: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к.м.н. О.В. Дуничева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13" name="Прямоугольник 2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19672" y="123478"/>
            <a:ext cx="7344816" cy="50405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 2: обучение врачей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19872" y="843558"/>
            <a:ext cx="2232248" cy="1296144"/>
          </a:xfrm>
          <a:prstGeom prst="ellipse">
            <a:avLst/>
          </a:prstGeom>
          <a:solidFill>
            <a:srgbClr val="2860A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врачей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444208" y="1131590"/>
            <a:ext cx="2304256" cy="11521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Преемственность между этапами медицинской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08104" y="2643758"/>
            <a:ext cx="2304256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Обучение пациентов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331640" y="2715766"/>
            <a:ext cx="2304256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Лекарственное обеспечение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39552" y="1275606"/>
            <a:ext cx="2232248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Сбор данных/управление качеством медицинской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435722">
            <a:off x="2764984" y="1351414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4211960" y="3003798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7337189">
            <a:off x="7891616" y="2398757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4561591">
            <a:off x="752958" y="2464135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442298">
            <a:off x="5799453" y="1364414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4066282"/>
            <a:ext cx="4500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Главный внештатный специалист по терапии </a:t>
            </a: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и общей врачебной практике министерства здравоохранения Новосибирской области </a:t>
            </a: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к.м.н. О.В. Дуничева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9512" y="4083918"/>
            <a:ext cx="8784976" cy="9361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образовательных мероприятий: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Школы по ХСН на базе ЛПУ (первый этап)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Разбор клинических случаев/соблюдения критериев качества (второй этап)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7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13" name="Прямоугольник 2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19672" y="123478"/>
            <a:ext cx="7344816" cy="50405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Компонент 3: преемственность между этапами оказания помощи</a:t>
            </a:r>
            <a:endParaRPr lang="ru-RU" alt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19872" y="915566"/>
            <a:ext cx="2232248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врачей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00192" y="1491630"/>
            <a:ext cx="2376264" cy="1440160"/>
          </a:xfrm>
          <a:prstGeom prst="ellipse">
            <a:avLst/>
          </a:prstGeom>
          <a:solidFill>
            <a:srgbClr val="2860A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Преемственность между этапами медицинской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148064" y="3651870"/>
            <a:ext cx="2304256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Обучение пациентов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79712" y="3651870"/>
            <a:ext cx="2304256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Лекарственное обеспечение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1560" y="1779662"/>
            <a:ext cx="2232248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Сбор данных/управление качеством медицинской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053456">
            <a:off x="2863287" y="1604968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4427984" y="4011910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7337189">
            <a:off x="7026809" y="3096925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4561591">
            <a:off x="2058258" y="3024919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442298">
            <a:off x="5799453" y="1508430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47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427984" y="4066282"/>
            <a:ext cx="4500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Главный внештатный специалист по терапии </a:t>
            </a: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и общей врачебной практике министерства здравоохранения Новосибирской области </a:t>
            </a: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к.м.н. О.В. Дуничева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2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47664" y="123478"/>
            <a:ext cx="7416824" cy="50405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Компонент 3: преемственность между этапами оказания помощи</a:t>
            </a:r>
            <a:endParaRPr lang="ru-RU" alt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528" y="915566"/>
            <a:ext cx="8352928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направленные на обеспечение преемственности: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Запись на амбулаторный прием перед выпиской из стационара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Использование карты титрации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Использование дневника лабораторных исследований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image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43758"/>
            <a:ext cx="8496944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835696" y="1995686"/>
            <a:ext cx="15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Запись на прием/сообщение о выписке пациента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4047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13" name="Прямоугольник 2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19672" y="123478"/>
            <a:ext cx="7344816" cy="50405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 4: обучение пациентов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131840" y="2139702"/>
            <a:ext cx="2232248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врачей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00192" y="2283718"/>
            <a:ext cx="2304256" cy="11521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Преемственность между этапами медицинской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76056" y="3507854"/>
            <a:ext cx="2304256" cy="1512168"/>
          </a:xfrm>
          <a:prstGeom prst="ellipse">
            <a:avLst/>
          </a:prstGeom>
          <a:solidFill>
            <a:srgbClr val="2860A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пациентов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691680" y="3867894"/>
            <a:ext cx="2304256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Лекарственное обеспечение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7504" y="2643758"/>
            <a:ext cx="2232248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Сбор данных/управление качеством медицинской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053456">
            <a:off x="2274282" y="2448855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4355976" y="4299942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7958626">
            <a:off x="7531577" y="3766909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3086104">
            <a:off x="1040991" y="3832287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646226">
            <a:off x="5511421" y="2444534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843558"/>
            <a:ext cx="8712968" cy="1224136"/>
          </a:xfrm>
          <a:prstGeom prst="roundRect">
            <a:avLst>
              <a:gd name="adj" fmla="val 19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Форматы программ: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Школы для пациентов и их родственников на базе ЛПУ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Материалы для пациентов (дневник пациента, брошюра по ХСН)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СМС сервис для пациентов (напоминание о диете, образе жизни, приеме препаратов, необходимость посещения врача)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7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13" name="Прямоугольник 2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19672" y="123478"/>
            <a:ext cx="7344816" cy="50405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 5: лекарственное обеспечение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19872" y="915566"/>
            <a:ext cx="2232248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врачей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00192" y="1707654"/>
            <a:ext cx="2304256" cy="11521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Преемственность между этапами медицинской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148064" y="3651870"/>
            <a:ext cx="2304256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Обучение пациентов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763688" y="3507854"/>
            <a:ext cx="2520280" cy="1368152"/>
          </a:xfrm>
          <a:prstGeom prst="ellipse">
            <a:avLst/>
          </a:prstGeom>
          <a:solidFill>
            <a:srgbClr val="2860A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Лекарственное обеспечение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1560" y="1779662"/>
            <a:ext cx="2232248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Сбор данных/управление качеством медицинской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053456">
            <a:off x="2863287" y="1604968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4427984" y="4011910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7337189">
            <a:off x="7026809" y="3096925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4561591">
            <a:off x="1689063" y="3040199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442298">
            <a:off x="5799453" y="1508430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47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427984" y="4066282"/>
            <a:ext cx="4500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Главный внештатный специалист по терапии </a:t>
            </a: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и общей врачебной практике министерства здравоохранения Новосибирской области </a:t>
            </a: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к.м.н. О.В. Дуничева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2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47664" y="123478"/>
            <a:ext cx="7416824" cy="50405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SWOT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: скругленные углы 3">
            <a:extLst>
              <a:ext uri="{FF2B5EF4-FFF2-40B4-BE49-F238E27FC236}">
                <a16:creationId xmlns:a16="http://schemas.microsoft.com/office/drawing/2014/main" xmlns="" id="{0C0426CC-97A8-42B2-82B5-7CFD580B8DF9}"/>
              </a:ext>
            </a:extLst>
          </p:cNvPr>
          <p:cNvSpPr/>
          <p:nvPr/>
        </p:nvSpPr>
        <p:spPr>
          <a:xfrm>
            <a:off x="323528" y="843558"/>
            <a:ext cx="4032448" cy="1944216"/>
          </a:xfrm>
          <a:prstGeom prst="roundRect">
            <a:avLst/>
          </a:prstGeom>
          <a:solidFill>
            <a:srgbClr val="1B76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сильные стороны)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 показателей смертности от сердечно-сосудистых заболеваний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частоты госпитализаций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сети амбулаторных центров для больных с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ХСН (увеличение  доступности)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Улучшение качества лечения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Улучшение удовлетворенности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престижа медорганизации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xmlns="" id="{5326C3FA-98FA-41D7-8E8E-7D2A8A3B8D03}"/>
              </a:ext>
            </a:extLst>
          </p:cNvPr>
          <p:cNvSpPr/>
          <p:nvPr/>
        </p:nvSpPr>
        <p:spPr>
          <a:xfrm>
            <a:off x="251520" y="2900794"/>
            <a:ext cx="4104456" cy="2047220"/>
          </a:xfrm>
          <a:prstGeom prst="roundRect">
            <a:avLst/>
          </a:prstGeom>
          <a:solidFill>
            <a:srgbClr val="1B76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Возможности)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 Программа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региональных программ по борьбе с сердечно-сосудистыми заболеваниями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хороших рекомендаций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возможности интенсивного обучения персонала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Программа информатизации в здравоохранении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1D26A4B-4F24-4EEA-9F49-68A80FFB0D14}"/>
              </a:ext>
            </a:extLst>
          </p:cNvPr>
          <p:cNvSpPr/>
          <p:nvPr/>
        </p:nvSpPr>
        <p:spPr>
          <a:xfrm>
            <a:off x="4716016" y="836713"/>
            <a:ext cx="4104456" cy="1951061"/>
          </a:xfrm>
          <a:prstGeom prst="roundRect">
            <a:avLst/>
          </a:prstGeom>
          <a:solidFill>
            <a:srgbClr val="C349C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слабые стороны)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Достаточно высокая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затратная стоимость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Медленная окупаемость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укомплектованности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мед кадров и 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квалификации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Высокий коэффициент совмещения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Отсутствие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статистического учета больных </a:t>
            </a:r>
          </a:p>
        </p:txBody>
      </p:sp>
      <p:sp>
        <p:nvSpPr>
          <p:cNvPr id="9" name="Прямоугольник: скругленные углы 5">
            <a:extLst>
              <a:ext uri="{FF2B5EF4-FFF2-40B4-BE49-F238E27FC236}">
                <a16:creationId xmlns:a16="http://schemas.microsoft.com/office/drawing/2014/main" xmlns="" id="{428C735F-C472-4486-8B38-E89E96FDD478}"/>
              </a:ext>
            </a:extLst>
          </p:cNvPr>
          <p:cNvSpPr/>
          <p:nvPr/>
        </p:nvSpPr>
        <p:spPr>
          <a:xfrm>
            <a:off x="4716016" y="2945419"/>
            <a:ext cx="4056312" cy="2002595"/>
          </a:xfrm>
          <a:prstGeom prst="roundRect">
            <a:avLst/>
          </a:prstGeom>
          <a:solidFill>
            <a:srgbClr val="C349C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Угрозы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Нехватка финансирования…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Недостаточная оснащенность оборудованием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Отсутствие возможности оказывать высокотехнологичную помощь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7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21"/>
          <p:cNvSpPr>
            <a:spLocks noGrp="1" noChangeArrowheads="1"/>
          </p:cNvSpPr>
          <p:nvPr>
            <p:ph type="title"/>
          </p:nvPr>
        </p:nvSpPr>
        <p:spPr>
          <a:xfrm>
            <a:off x="2602483" y="123478"/>
            <a:ext cx="6355047" cy="448008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7" name="Rounded Rectangle 13"/>
          <p:cNvSpPr/>
          <p:nvPr/>
        </p:nvSpPr>
        <p:spPr>
          <a:xfrm>
            <a:off x="251520" y="843558"/>
            <a:ext cx="2875013" cy="64807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8000" tIns="25715" rIns="48000" bIns="2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Поддержка принятия решения для врачей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11"/>
          <p:cNvSpPr/>
          <p:nvPr/>
        </p:nvSpPr>
        <p:spPr>
          <a:xfrm>
            <a:off x="251520" y="1707654"/>
            <a:ext cx="2880320" cy="120789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Преемственность между стационаром и поликлиникой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25"/>
          <p:cNvSpPr/>
          <p:nvPr/>
        </p:nvSpPr>
        <p:spPr>
          <a:xfrm>
            <a:off x="323528" y="3147814"/>
            <a:ext cx="2736304" cy="79208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Система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управления качеством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4227934"/>
            <a:ext cx="2736304" cy="64807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поддержки пациентов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419872" y="915566"/>
            <a:ext cx="1656184" cy="442449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283718"/>
            <a:ext cx="1656184" cy="442449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491880" y="3291830"/>
            <a:ext cx="1656184" cy="442449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563888" y="4299942"/>
            <a:ext cx="1656184" cy="442449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ounded Rectangle 28"/>
          <p:cNvSpPr/>
          <p:nvPr/>
        </p:nvSpPr>
        <p:spPr>
          <a:xfrm>
            <a:off x="5292080" y="771550"/>
            <a:ext cx="3672408" cy="4251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8000" tIns="25715" rIns="48000" bIns="2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Алгоритмы и </a:t>
            </a:r>
            <a:r>
              <a:rPr lang="ru-RU" sz="1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контрольные листы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лечения ХСН </a:t>
            </a:r>
          </a:p>
        </p:txBody>
      </p:sp>
      <p:sp>
        <p:nvSpPr>
          <p:cNvPr id="21" name="Rounded Rectangle 28"/>
          <p:cNvSpPr/>
          <p:nvPr/>
        </p:nvSpPr>
        <p:spPr>
          <a:xfrm>
            <a:off x="5292080" y="1275606"/>
            <a:ext cx="3672408" cy="71320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8000" tIns="25715" rIns="48000" bIns="25715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 формализованный документ осмотра который может быть трансформирован в эпикриз и использован для составления отчета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8"/>
          <p:cNvSpPr/>
          <p:nvPr/>
        </p:nvSpPr>
        <p:spPr>
          <a:xfrm>
            <a:off x="5364088" y="2067694"/>
            <a:ext cx="3600400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8000" tIns="25715" rIns="48000" bIns="2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Карты титрации доз препаратов, календарь визитов в поликлинику для пациента, карта контроля функции органов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5364088" y="2715766"/>
            <a:ext cx="3600400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8000" tIns="25715" rIns="48000" bIns="2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Запись на прием в поликлинику перед выпиской из стационара</a:t>
            </a:r>
          </a:p>
        </p:txBody>
      </p:sp>
      <p:sp>
        <p:nvSpPr>
          <p:cNvPr id="24" name="Rounded Rectangle 28"/>
          <p:cNvSpPr/>
          <p:nvPr/>
        </p:nvSpPr>
        <p:spPr>
          <a:xfrm>
            <a:off x="5364088" y="3291830"/>
            <a:ext cx="3600400" cy="4251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8000" tIns="25715" rIns="48000" bIns="2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и контроль соблюдения критериев качеств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8"/>
          <p:cNvSpPr/>
          <p:nvPr/>
        </p:nvSpPr>
        <p:spPr>
          <a:xfrm>
            <a:off x="5436096" y="4227934"/>
            <a:ext cx="3528392" cy="4251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8000" tIns="25715" rIns="48000" bIns="25715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наблюдение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SMS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оповещения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21"/>
          <p:cNvSpPr>
            <a:spLocks noGrp="1" noChangeArrowheads="1"/>
          </p:cNvSpPr>
          <p:nvPr>
            <p:ph type="title"/>
          </p:nvPr>
        </p:nvSpPr>
        <p:spPr>
          <a:xfrm>
            <a:off x="1547665" y="123478"/>
            <a:ext cx="7409866" cy="448008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Показания для динамического наблюдения пациента с ХСН</a:t>
            </a:r>
            <a:endParaRPr lang="ru-RU" alt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179512" y="843558"/>
            <a:ext cx="8792135" cy="4176464"/>
          </a:xfrm>
          <a:prstGeom prst="roundRect">
            <a:avLst>
              <a:gd name="adj" fmla="val 11921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направлено на пациентов группы высокого риска, которые включают в себя следующие категории: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выписанные из стационаров (в течение 7 дней) пациенты с ХСН, особенно после декомпенсации ХСН.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этих пациентов должно происходить как  часть плана выписки из-за высокого риска повторной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госпитализации и в связи с необходимостью коррекции терапии для достижения целевых значений гемодинамических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пациенты с ХСН </a:t>
            </a:r>
            <a:r>
              <a:rPr lang="en-US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– IV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функционального класса, направленные врачом терапевтом, в связи с недостаточной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эффективностью амбулаторного лечения и невозможностью достичь целевых показателей, определяющих прогноз у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пациентов с ХСН, невозможностью титрации  доз основных болезнь модифицирующих препаратов для лечения ХСН;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пациенты с ХСН </a:t>
            </a:r>
            <a:r>
              <a:rPr lang="en-US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– IV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функционального класса с высоким риском развития или декомпенсации сердечной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недостаточности, риска госпитализации или смерти (в сочетании с хронической болезнью почек, сахарным диабетом,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нарушениями ритма сердца и др.)</a:t>
            </a:r>
          </a:p>
          <a:p>
            <a:pPr algn="just"/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Динамическое наблюдение позволит обеспечить стабилизацию состояния и значительное улучшение прогноза благодаря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Усиленной помощи до того как госпитализация станет неизбежной.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может быть прекращено при достижении целевых доз рекомендованных препаратов и достижении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стабильного клинического эффекта в течение трех месяцев.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Дальнейшее динамическое наблюдение должно осуществляться врачом терапевтом в соответствии с Приказом 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от 29.03.2019 года № 173н «Об утверждении порядка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диспансерного наблюдения за взрослыми»</a:t>
            </a: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21"/>
          <p:cNvSpPr>
            <a:spLocks noGrp="1" noChangeArrowheads="1"/>
          </p:cNvSpPr>
          <p:nvPr>
            <p:ph type="title"/>
          </p:nvPr>
        </p:nvSpPr>
        <p:spPr>
          <a:xfrm>
            <a:off x="1619672" y="123478"/>
            <a:ext cx="7337858" cy="571486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Причины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формирующие недостаточную динамику в состоянии здоровья населения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179512" y="915566"/>
            <a:ext cx="8792135" cy="3857652"/>
          </a:xfrm>
          <a:prstGeom prst="roundRect">
            <a:avLst>
              <a:gd name="adj" fmla="val 11921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высокая распространенность  стратегических факторов риска формирования ХСН (артериальная гипертония,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перенесенные острый инфаркт миокарда и инсульт, гиперхолестеринемия, гипергликемия, избыточная масса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тела и ожирение). Внедрение высоких технологий по лечению острого коронарного синдрома или инсульта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привело к увеличению числа больных ХСН;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низкая профилактическая активность в работе первичного звена здравоохранения, направленная на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своевременное выявление заболеваний, патологических состояний и факторов риска, их обуславливающих;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низкая эффективность терапии больных ХСН: отсутствие эффективного контроля артериального давления и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частоты сердечных сокращений;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несбалансированность коечного фонда по ряду профилей оказания медицинской помощи и недостаточно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эффективное его использование, низкое развитие стационар-замещающих технологий, неотложной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медицинской помощи;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дефицит кадров;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недостаточное применение современных информационных технологий и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телемедицины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Freeform 6"/>
          <p:cNvSpPr>
            <a:spLocks/>
          </p:cNvSpPr>
          <p:nvPr/>
        </p:nvSpPr>
        <p:spPr bwMode="gray">
          <a:xfrm>
            <a:off x="357158" y="1071552"/>
            <a:ext cx="3727271" cy="571504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1D528D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21"/>
          <p:cNvSpPr>
            <a:spLocks noGrp="1" noChangeArrowheads="1"/>
          </p:cNvSpPr>
          <p:nvPr>
            <p:ph type="title"/>
          </p:nvPr>
        </p:nvSpPr>
        <p:spPr>
          <a:xfrm>
            <a:off x="1979712" y="123478"/>
            <a:ext cx="6977818" cy="571486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Задачи программы по развитию системы оказания медицинской помощи, пациентам с ХСН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179512" y="915566"/>
            <a:ext cx="8792135" cy="3857652"/>
          </a:xfrm>
          <a:prstGeom prst="roundRect">
            <a:avLst>
              <a:gd name="adj" fmla="val 11921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целевой установкой Программы является создание необходимых условий современной диагностики,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современного лечения, в том числе высокотехнологичного, пациентов, страдающих ХСН. Достижение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указанной цели требует обеспечения доступности профилактики, диагностики и лечения заболеваний с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использованием современных медицинских технологий, а также качественной эффективной терапии на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основе современных рекомендаций, стандартов и протоколов лечения ХСН.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своевременной качественной диагностикой и лечением пациентов с ХСН на уровне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первичной медико-санитарной помощи;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эффективности оказания специализированной , включая высокотехнологичную,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медицинской помощи;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совершенствование системы медицинской реабилитации для пациентов с ХСН;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паллиативной медицинской помощью неизлечимых больных;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системы здравоохранения высококвалифицированными и мотивированными кадрами;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эффективности и доступности лекарственного обеспечения, в том числе, в амбулаторных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условиях.</a:t>
            </a:r>
          </a:p>
          <a:p>
            <a:pPr algn="just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79512" y="3929071"/>
            <a:ext cx="2664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8,5%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РОССИИ - ПАЦИЕНТЫ С СЕРДЕЧНОЙ НЕДОСТАТОЧНОСТЬЮ</a:t>
            </a:r>
          </a:p>
        </p:txBody>
      </p:sp>
      <p:sp>
        <p:nvSpPr>
          <p:cNvPr id="13" name="Прямоугольник 2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23728" y="123478"/>
            <a:ext cx="6840760" cy="50405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Статистика ХСН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771551"/>
            <a:ext cx="273630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771550"/>
            <a:ext cx="28083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771550"/>
            <a:ext cx="28083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059832" y="3867894"/>
            <a:ext cx="28803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СМЕРТНОСТЬ ПАЦИЕНТОВ С СЕРДЕЧНОЙ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НЕДОСТАТОЧНОСТЬЮ В 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3867894"/>
            <a:ext cx="3131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35%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ПАЦИЕНТОВ С СЕРДЕЧНОЙ НЕДОСТАТОЧНОСТЬЮ МОЛОЖЕ 60 ЛЕТ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9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21"/>
          <p:cNvSpPr>
            <a:spLocks noGrp="1" noChangeArrowheads="1"/>
          </p:cNvSpPr>
          <p:nvPr>
            <p:ph type="title"/>
          </p:nvPr>
        </p:nvSpPr>
        <p:spPr>
          <a:xfrm>
            <a:off x="2602483" y="123478"/>
            <a:ext cx="6355047" cy="448008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179512" y="915566"/>
            <a:ext cx="8792135" cy="3857652"/>
          </a:xfrm>
          <a:prstGeom prst="roundRect">
            <a:avLst>
              <a:gd name="adj" fmla="val 11921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ko-KR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gray">
          <a:xfrm>
            <a:off x="357158" y="1071552"/>
            <a:ext cx="3727271" cy="571504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1D528D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179512" y="771550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13" name="Прямоугольник 2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47664" y="123478"/>
            <a:ext cx="7416824" cy="5760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Системный подход при оказании помощи пациентам с ХСН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19622"/>
            <a:ext cx="8229600" cy="4320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Субъекты системы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915566"/>
            <a:ext cx="8784976" cy="43204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843558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медико-организационные мероприятия, направленные на совершенствование системы организации оказания  медицинской помощи и  контроля качества  этой помощи  </a:t>
            </a:r>
            <a:endParaRPr lang="ru-RU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701218683"/>
              </p:ext>
            </p:extLst>
          </p:nvPr>
        </p:nvGraphicFramePr>
        <p:xfrm>
          <a:off x="323528" y="2427734"/>
          <a:ext cx="345638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490805550"/>
              </p:ext>
            </p:extLst>
          </p:nvPr>
        </p:nvGraphicFramePr>
        <p:xfrm>
          <a:off x="251520" y="4299942"/>
          <a:ext cx="331236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3056682364"/>
              </p:ext>
            </p:extLst>
          </p:nvPr>
        </p:nvGraphicFramePr>
        <p:xfrm>
          <a:off x="3131840" y="1923678"/>
          <a:ext cx="655272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686111129"/>
              </p:ext>
            </p:extLst>
          </p:nvPr>
        </p:nvGraphicFramePr>
        <p:xfrm>
          <a:off x="4067944" y="3723878"/>
          <a:ext cx="4968552" cy="1419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="" xmlns:p14="http://schemas.microsoft.com/office/powerpoint/2010/main" val="34047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179512" y="695643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13" name="Прямоугольник 2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19672" y="123478"/>
            <a:ext cx="7344816" cy="50405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Возможный подход к организации помощи пациентам с ХСН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19872" y="915566"/>
            <a:ext cx="2232248" cy="108012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врачей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00192" y="1707654"/>
            <a:ext cx="2304256" cy="115212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Преемственность между этапами медицинской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148064" y="3651870"/>
            <a:ext cx="2304256" cy="108012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Обучение пациентов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79712" y="3651870"/>
            <a:ext cx="2304256" cy="108012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Лекарственное обеспечение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1560" y="1779662"/>
            <a:ext cx="2232248" cy="108012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Сбор данных/управление качеством медицинской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053456">
            <a:off x="2863287" y="1604968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4427984" y="4011910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7337189">
            <a:off x="7026809" y="3096925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4561591">
            <a:off x="2058258" y="3024919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442298">
            <a:off x="5799453" y="1508430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47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21"/>
          <p:cNvSpPr txBox="1">
            <a:spLocks noChangeArrowheads="1"/>
          </p:cNvSpPr>
          <p:nvPr/>
        </p:nvSpPr>
        <p:spPr bwMode="auto">
          <a:xfrm>
            <a:off x="2285984" y="142859"/>
            <a:ext cx="6678504" cy="7143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лечения ХСН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23528" y="915566"/>
            <a:ext cx="8640960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1328135" cy="6349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9582"/>
            <a:ext cx="40324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788024" y="3075806"/>
            <a:ext cx="4176464" cy="1944216"/>
          </a:xfrm>
          <a:prstGeom prst="rect">
            <a:avLst/>
          </a:prstGeom>
          <a:solidFill>
            <a:srgbClr val="EC5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РЕМИССИЯ</a:t>
            </a:r>
          </a:p>
          <a:p>
            <a:pPr algn="r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Структурированное обучение пациентов </a:t>
            </a:r>
          </a:p>
          <a:p>
            <a:pPr algn="r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Телефонный мониторинг состояния пациентов</a:t>
            </a:r>
          </a:p>
          <a:p>
            <a:pPr algn="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Исследование ШАНС (Использование данных </a:t>
            </a: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методов приводит к снижению смертности на 37% и госпитализаций по поводу ХСН на 20,5%)</a:t>
            </a: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3219822"/>
            <a:ext cx="4032448" cy="1800200"/>
          </a:xfrm>
          <a:prstGeom prst="rect">
            <a:avLst/>
          </a:prstGeom>
          <a:solidFill>
            <a:srgbClr val="C349C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ГОСПИТАЛЬНЫЙ ЭТАП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Лечение в соответствии с рекомендациями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пациентов перед выпиской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алгоритмов диагностики и лечения,      материалов для пациентов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для врачей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OPTIMIZE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(использование данных методов приводит к снижению госпитальной смертности на 39%)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059582"/>
            <a:ext cx="4176464" cy="1872208"/>
          </a:xfrm>
          <a:prstGeom prst="rect">
            <a:avLst/>
          </a:prstGeom>
          <a:solidFill>
            <a:srgbClr val="4DBFB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АМБУЛАТОРНЫЙ ЭТАП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Лечение в соответствии с рекомендациями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алгоритмов диагностики и лечения,      материалов для пациентов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для врачей</a:t>
            </a: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en-US" sz="1200" dirty="0" smtClean="0"/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(использование данных методов на 10% приводит к снижению смертности на 13%)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75856" y="2715766"/>
            <a:ext cx="2592288" cy="144016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ПОДХОДОВ ПО СОВЕРШЕНСТВОВАНИЮ ПОМОЩИ ПАЦИЕНТАМ С ХСН ДОКАЗАНА В РОССИЙСКИХ И МЕЖДУНАРОДНЫХ ИССЛЕДОВАНИЯХ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6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21"/>
          <p:cNvSpPr txBox="1">
            <a:spLocks noChangeArrowheads="1"/>
          </p:cNvSpPr>
          <p:nvPr/>
        </p:nvSpPr>
        <p:spPr bwMode="auto">
          <a:xfrm>
            <a:off x="1691680" y="123479"/>
            <a:ext cx="7272808" cy="73732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23528" y="915567"/>
            <a:ext cx="8640960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195487"/>
            <a:ext cx="1328135" cy="634934"/>
          </a:xfrm>
          <a:prstGeom prst="rect">
            <a:avLst/>
          </a:prstGeom>
        </p:spPr>
      </p:pic>
      <p:sp>
        <p:nvSpPr>
          <p:cNvPr id="26704" name="Text Box 80"/>
          <p:cNvSpPr txBox="1">
            <a:spLocks noChangeArrowheads="1"/>
          </p:cNvSpPr>
          <p:nvPr/>
        </p:nvSpPr>
        <p:spPr bwMode="auto">
          <a:xfrm>
            <a:off x="10191750" y="1598613"/>
            <a:ext cx="466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до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6" name="Rectangle 8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710" name="Rectangle 86"/>
          <p:cNvSpPr>
            <a:spLocks noChangeArrowheads="1"/>
          </p:cNvSpPr>
          <p:nvPr/>
        </p:nvSpPr>
        <p:spPr bwMode="auto">
          <a:xfrm>
            <a:off x="1763688" y="157117"/>
            <a:ext cx="720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Расчетные результаты реализации комплексного подхода 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7504" y="3435846"/>
            <a:ext cx="2088232" cy="15624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Смертность пациентов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сердечной недостаточною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трелка вниз 68"/>
          <p:cNvSpPr/>
          <p:nvPr/>
        </p:nvSpPr>
        <p:spPr>
          <a:xfrm>
            <a:off x="179512" y="1491630"/>
            <a:ext cx="1944216" cy="1728192"/>
          </a:xfrm>
          <a:prstGeom prst="downArrow">
            <a:avLst>
              <a:gd name="adj1" fmla="val 90456"/>
              <a:gd name="adj2" fmla="val 2003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- 21%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339752" y="3435846"/>
            <a:ext cx="2160240" cy="15624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Сердечно-сосудистая смертность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644008" y="3435846"/>
            <a:ext cx="2160240" cy="15624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госпитализаций в год пациентов с сердечной недостаточною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948264" y="3435846"/>
            <a:ext cx="2088232" cy="15624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Затраты на госпитализацию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Стрелка вниз 84"/>
          <p:cNvSpPr/>
          <p:nvPr/>
        </p:nvSpPr>
        <p:spPr>
          <a:xfrm>
            <a:off x="2411760" y="1491630"/>
            <a:ext cx="1944216" cy="1728192"/>
          </a:xfrm>
          <a:prstGeom prst="downArrow">
            <a:avLst>
              <a:gd name="adj1" fmla="val 90456"/>
              <a:gd name="adj2" fmla="val 2003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- 16%</a:t>
            </a:r>
          </a:p>
        </p:txBody>
      </p:sp>
      <p:sp>
        <p:nvSpPr>
          <p:cNvPr id="86" name="Стрелка вниз 85"/>
          <p:cNvSpPr/>
          <p:nvPr/>
        </p:nvSpPr>
        <p:spPr>
          <a:xfrm>
            <a:off x="4716016" y="1491630"/>
            <a:ext cx="1944216" cy="1728192"/>
          </a:xfrm>
          <a:prstGeom prst="downArrow">
            <a:avLst>
              <a:gd name="adj1" fmla="val 90456"/>
              <a:gd name="adj2" fmla="val 2003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- 23%</a:t>
            </a:r>
            <a:endParaRPr lang="ru-RU" sz="3600" dirty="0"/>
          </a:p>
        </p:txBody>
      </p:sp>
      <p:sp>
        <p:nvSpPr>
          <p:cNvPr id="87" name="Стрелка вниз 86"/>
          <p:cNvSpPr/>
          <p:nvPr/>
        </p:nvSpPr>
        <p:spPr>
          <a:xfrm>
            <a:off x="7020272" y="1491630"/>
            <a:ext cx="1944216" cy="1728192"/>
          </a:xfrm>
          <a:prstGeom prst="downArrow">
            <a:avLst>
              <a:gd name="adj1" fmla="val 90456"/>
              <a:gd name="adj2" fmla="val 2003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- 23%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968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251520" y="915566"/>
            <a:ext cx="8778751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28135" cy="634934"/>
          </a:xfrm>
          <a:prstGeom prst="rect">
            <a:avLst/>
          </a:prstGeom>
        </p:spPr>
      </p:pic>
      <p:sp>
        <p:nvSpPr>
          <p:cNvPr id="13" name="Прямоугольник 2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19672" y="123478"/>
            <a:ext cx="7416824" cy="72008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 1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 данных/управление качеством медицинской помощи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91880" y="1131590"/>
            <a:ext cx="2232248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врачей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00192" y="1707654"/>
            <a:ext cx="2304256" cy="11521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Преемственность между этапами медицинской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148064" y="3651870"/>
            <a:ext cx="2304256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Обучение пациентов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79712" y="3651870"/>
            <a:ext cx="2304256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Лекарственное обеспечение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1560" y="1635646"/>
            <a:ext cx="2232248" cy="1440160"/>
          </a:xfrm>
          <a:prstGeom prst="ellipse">
            <a:avLst/>
          </a:prstGeom>
          <a:solidFill>
            <a:srgbClr val="2860A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Сбор данных/управление качеством медицинской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053456">
            <a:off x="2863287" y="1604968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4427984" y="4011910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7337189">
            <a:off x="7026809" y="3096925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4561591">
            <a:off x="2058258" y="3024919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442298">
            <a:off x="5799453" y="1508430"/>
            <a:ext cx="539210" cy="4846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47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1"/>
          <p:cNvSpPr txBox="1">
            <a:spLocks noChangeArrowheads="1"/>
          </p:cNvSpPr>
          <p:nvPr/>
        </p:nvSpPr>
        <p:spPr bwMode="auto">
          <a:xfrm>
            <a:off x="1928794" y="123479"/>
            <a:ext cx="6963686" cy="6623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 данных по ХСН: варианты реализации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23528" y="886292"/>
            <a:ext cx="8568952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1328135" cy="63493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07504" y="1419622"/>
            <a:ext cx="4248472" cy="23042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1.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Включение пункта ХСН в статталон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Опции: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Как диагноз у пациентов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Наличие ХСН у умерших пациентов</a:t>
            </a:r>
          </a:p>
          <a:p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95736" y="3939902"/>
            <a:ext cx="4608512" cy="84239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Комбинация вариант 1 + вариант 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419622"/>
            <a:ext cx="4392488" cy="23042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2.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Сбор структурированных данных по ХСН в ЛПУ и на базе ТФОМС/МИАЦ (региональные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системы)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Опции: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Модификация МИС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Шаблон выписного эпикриза для пациентов с ХСН в формате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Excel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21"/>
          <p:cNvSpPr txBox="1">
            <a:spLocks noChangeArrowheads="1"/>
          </p:cNvSpPr>
          <p:nvPr/>
        </p:nvSpPr>
        <p:spPr bwMode="auto">
          <a:xfrm>
            <a:off x="1763688" y="142859"/>
            <a:ext cx="7272808" cy="71438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Шаблон выписного эпикриза: отличия от существующих</a:t>
            </a:r>
            <a:endParaRPr lang="ru-RU" sz="2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95536" y="915566"/>
            <a:ext cx="8634164" cy="4645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1328135" cy="63493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1203598"/>
            <a:ext cx="6552728" cy="9144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Включены параметры, необходимые для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анализа качества медицинской помощи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возможности формирования профиля пациента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5656" y="2499742"/>
            <a:ext cx="6480720" cy="9144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Формат вводимых параметров, предусматривающий возможность полуавтоматического анализа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83768" y="3867894"/>
            <a:ext cx="6480720" cy="9144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выгрузки данных по заданным пациентам или передачи данных в централизованную систему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19881</TotalTime>
  <Words>1360</Words>
  <Application>Microsoft Office PowerPoint</Application>
  <PresentationFormat>Экран (16:9)</PresentationFormat>
  <Paragraphs>236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</vt:lpstr>
      <vt:lpstr>Статистика ХСН</vt:lpstr>
      <vt:lpstr>Системный подход при оказании помощи пациентам с ХСН</vt:lpstr>
      <vt:lpstr>Возможный подход к организации помощи пациентам с ХСН</vt:lpstr>
      <vt:lpstr>Слайд 5</vt:lpstr>
      <vt:lpstr>Слайд 6</vt:lpstr>
      <vt:lpstr> Компонент 1:  сбор данных/управление качеством медицинской помощи </vt:lpstr>
      <vt:lpstr>Слайд 8</vt:lpstr>
      <vt:lpstr>Слайд 9</vt:lpstr>
      <vt:lpstr>Компонент 2: обучение врачей</vt:lpstr>
      <vt:lpstr>Компонент 3: преемственность между этапами оказания помощи</vt:lpstr>
      <vt:lpstr>Компонент 3: преемственность между этапами оказания помощи</vt:lpstr>
      <vt:lpstr>Компонент 4: обучение пациентов</vt:lpstr>
      <vt:lpstr>Компонент 5: лекарственное обеспечение</vt:lpstr>
      <vt:lpstr>SWOT программы</vt:lpstr>
      <vt:lpstr> </vt:lpstr>
      <vt:lpstr>Показания для динамического наблюдения пациента с ХСН</vt:lpstr>
      <vt:lpstr>Причины, формирующие недостаточную динамику в состоянии здоровья населения</vt:lpstr>
      <vt:lpstr>Задачи программы по развитию системы оказания медицинской помощи, пациентам с ХСН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Хмелева Мария Олеговна</dc:creator>
  <cp:lastModifiedBy>Юрист</cp:lastModifiedBy>
  <cp:revision>1744</cp:revision>
  <cp:lastPrinted>2020-01-29T09:38:36Z</cp:lastPrinted>
  <dcterms:created xsi:type="dcterms:W3CDTF">2015-01-22T03:37:39Z</dcterms:created>
  <dcterms:modified xsi:type="dcterms:W3CDTF">2021-05-27T02:41:26Z</dcterms:modified>
</cp:coreProperties>
</file>