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21"/>
  </p:notesMasterIdLst>
  <p:sldIdLst>
    <p:sldId id="380" r:id="rId2"/>
    <p:sldId id="354" r:id="rId3"/>
    <p:sldId id="370" r:id="rId4"/>
    <p:sldId id="378" r:id="rId5"/>
    <p:sldId id="379" r:id="rId6"/>
    <p:sldId id="381" r:id="rId7"/>
    <p:sldId id="377" r:id="rId8"/>
    <p:sldId id="382" r:id="rId9"/>
    <p:sldId id="383" r:id="rId10"/>
    <p:sldId id="387" r:id="rId11"/>
    <p:sldId id="388" r:id="rId12"/>
    <p:sldId id="389" r:id="rId13"/>
    <p:sldId id="371" r:id="rId14"/>
    <p:sldId id="372" r:id="rId15"/>
    <p:sldId id="373" r:id="rId16"/>
    <p:sldId id="374" r:id="rId17"/>
    <p:sldId id="375" r:id="rId18"/>
    <p:sldId id="393" r:id="rId19"/>
    <p:sldId id="386" r:id="rId20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928819A-4247-4FDB-9FF4-2847D02C9588}">
          <p14:sldIdLst/>
        </p14:section>
        <p14:section name="Раздел без заголовка" id="{BBCFBFD5-DE9D-48BD-94CD-9CB5939727D1}">
          <p14:sldIdLst>
            <p14:sldId id="380"/>
            <p14:sldId id="354"/>
            <p14:sldId id="370"/>
            <p14:sldId id="378"/>
            <p14:sldId id="379"/>
            <p14:sldId id="381"/>
            <p14:sldId id="377"/>
            <p14:sldId id="382"/>
            <p14:sldId id="383"/>
            <p14:sldId id="387"/>
            <p14:sldId id="388"/>
            <p14:sldId id="389"/>
            <p14:sldId id="371"/>
            <p14:sldId id="372"/>
            <p14:sldId id="373"/>
            <p14:sldId id="374"/>
            <p14:sldId id="375"/>
            <p14:sldId id="393"/>
            <p14:sldId id="38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0000FF"/>
    <a:srgbClr val="DD4C0B"/>
    <a:srgbClr val="D694CE"/>
    <a:srgbClr val="B0EEF0"/>
    <a:srgbClr val="25C6FF"/>
    <a:srgbClr val="D17B6D"/>
    <a:srgbClr val="5BD4FF"/>
    <a:srgbClr val="FFFFCC"/>
    <a:srgbClr val="D492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6774" autoAdjust="0"/>
  </p:normalViewPr>
  <p:slideViewPr>
    <p:cSldViewPr>
      <p:cViewPr varScale="1">
        <p:scale>
          <a:sx n="110" d="100"/>
          <a:sy n="110" d="100"/>
        </p:scale>
        <p:origin x="165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48D4CE-B725-4CAA-998C-609B691A9E7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37E34BE-3A46-4046-9AE3-E1742DD77A68}">
      <dgm:prSet phldrT="[Текст]" custT="1"/>
      <dgm:spPr/>
      <dgm:t>
        <a:bodyPr/>
        <a:lstStyle/>
        <a:p>
          <a:pPr algn="r"/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Полномочия страховщика , финансирование ФГБУ за специализированную (в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т.ч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. высокотехнологичную) МП в рамках базовой программы ОМС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A310A30F-5BEE-4EAD-B42B-9B16A96B845E}" type="parTrans" cxnId="{FD753C67-3EE4-4DE6-ADC8-23C9B6E6687F}">
      <dgm:prSet/>
      <dgm:spPr/>
      <dgm:t>
        <a:bodyPr/>
        <a:lstStyle/>
        <a:p>
          <a:endParaRPr lang="ru-RU"/>
        </a:p>
      </dgm:t>
    </dgm:pt>
    <dgm:pt modelId="{20A1629D-1D11-43CC-85F9-B29EE870B14F}" type="sibTrans" cxnId="{FD753C67-3EE4-4DE6-ADC8-23C9B6E6687F}">
      <dgm:prSet/>
      <dgm:spPr/>
      <dgm:t>
        <a:bodyPr/>
        <a:lstStyle/>
        <a:p>
          <a:endParaRPr lang="ru-RU"/>
        </a:p>
      </dgm:t>
    </dgm:pt>
    <dgm:pt modelId="{CF2CC030-945B-4729-B3BE-86077A99B6F5}">
      <dgm:prSet phldrT="[Текст]" custT="1"/>
      <dgm:spPr/>
      <dgm:t>
        <a:bodyPr/>
        <a:lstStyle/>
        <a:p>
          <a:pPr algn="r"/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Ведение единого реестра МО и включение в него федеральных учреждений, оказывающих специализированную МП, ведение единого реестра экспертов качества медпомощи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5D65DEAD-39A4-43BC-B5B0-4875E2452956}" type="parTrans" cxnId="{10688B32-BE8A-4821-96D6-CFB865273255}">
      <dgm:prSet/>
      <dgm:spPr/>
      <dgm:t>
        <a:bodyPr/>
        <a:lstStyle/>
        <a:p>
          <a:endParaRPr lang="ru-RU"/>
        </a:p>
      </dgm:t>
    </dgm:pt>
    <dgm:pt modelId="{FC344652-D6CE-4063-BBCD-257FD6B95609}" type="sibTrans" cxnId="{10688B32-BE8A-4821-96D6-CFB865273255}">
      <dgm:prSet/>
      <dgm:spPr/>
      <dgm:t>
        <a:bodyPr/>
        <a:lstStyle/>
        <a:p>
          <a:endParaRPr lang="ru-RU"/>
        </a:p>
      </dgm:t>
    </dgm:pt>
    <dgm:pt modelId="{D5E05198-BD5D-4971-8D30-E462F007BD59}">
      <dgm:prSet custT="1"/>
      <dgm:spPr/>
      <dgm:t>
        <a:bodyPr/>
        <a:lstStyle/>
        <a:p>
          <a:pPr algn="r"/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Утверждение порядка проведения контроля объемов, сроков, качества и условий предоставления МП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9A29768A-2895-45DA-98C0-2DA076EE400A}" type="parTrans" cxnId="{57B86A0C-769F-49C1-A3BC-9CD8F2285E95}">
      <dgm:prSet/>
      <dgm:spPr/>
      <dgm:t>
        <a:bodyPr/>
        <a:lstStyle/>
        <a:p>
          <a:endParaRPr lang="ru-RU"/>
        </a:p>
      </dgm:t>
    </dgm:pt>
    <dgm:pt modelId="{F9209E34-4BAF-47D2-A102-9581ED915E42}" type="sibTrans" cxnId="{57B86A0C-769F-49C1-A3BC-9CD8F2285E95}">
      <dgm:prSet/>
      <dgm:spPr/>
      <dgm:t>
        <a:bodyPr/>
        <a:lstStyle/>
        <a:p>
          <a:endParaRPr lang="ru-RU"/>
        </a:p>
      </dgm:t>
    </dgm:pt>
    <dgm:pt modelId="{BEFDD3B0-0055-43D8-A86E-88F399AE7FDF}">
      <dgm:prSet custT="1"/>
      <dgm:spPr/>
      <dgm:t>
        <a:bodyPr/>
        <a:lstStyle/>
        <a:p>
          <a:pPr algn="r"/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Принятие счетов и реестров счетов, проведение МЭК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7C5A31F0-96F2-456A-B934-EC4F845F7178}" type="parTrans" cxnId="{0E485F08-0E4F-4B98-B121-CAA79814A351}">
      <dgm:prSet/>
      <dgm:spPr/>
      <dgm:t>
        <a:bodyPr/>
        <a:lstStyle/>
        <a:p>
          <a:endParaRPr lang="ru-RU"/>
        </a:p>
      </dgm:t>
    </dgm:pt>
    <dgm:pt modelId="{21D54D26-B37A-4C09-B54B-292058C80A1E}" type="sibTrans" cxnId="{0E485F08-0E4F-4B98-B121-CAA79814A351}">
      <dgm:prSet/>
      <dgm:spPr/>
      <dgm:t>
        <a:bodyPr/>
        <a:lstStyle/>
        <a:p>
          <a:endParaRPr lang="ru-RU"/>
        </a:p>
      </dgm:t>
    </dgm:pt>
    <dgm:pt modelId="{ACEBCDD6-3DA8-470B-AB84-7C7999869766}" type="pres">
      <dgm:prSet presAssocID="{7D48D4CE-B725-4CAA-998C-609B691A9E7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1CC7BEBD-7DE7-48BF-B2EE-41E2F18CBBA6}" type="pres">
      <dgm:prSet presAssocID="{7D48D4CE-B725-4CAA-998C-609B691A9E70}" presName="Name1" presStyleCnt="0"/>
      <dgm:spPr/>
    </dgm:pt>
    <dgm:pt modelId="{9349E633-38B9-41E5-8BF3-C397CD5FD593}" type="pres">
      <dgm:prSet presAssocID="{7D48D4CE-B725-4CAA-998C-609B691A9E70}" presName="cycle" presStyleCnt="0"/>
      <dgm:spPr/>
    </dgm:pt>
    <dgm:pt modelId="{F01CD8DE-B689-4CAC-867D-716DDD7DF038}" type="pres">
      <dgm:prSet presAssocID="{7D48D4CE-B725-4CAA-998C-609B691A9E70}" presName="srcNode" presStyleLbl="node1" presStyleIdx="0" presStyleCnt="4"/>
      <dgm:spPr/>
    </dgm:pt>
    <dgm:pt modelId="{541BF141-190F-4606-AEEA-688EEE8E58D0}" type="pres">
      <dgm:prSet presAssocID="{7D48D4CE-B725-4CAA-998C-609B691A9E70}" presName="conn" presStyleLbl="parChTrans1D2" presStyleIdx="0" presStyleCnt="1"/>
      <dgm:spPr/>
      <dgm:t>
        <a:bodyPr/>
        <a:lstStyle/>
        <a:p>
          <a:endParaRPr lang="ru-RU"/>
        </a:p>
      </dgm:t>
    </dgm:pt>
    <dgm:pt modelId="{540C4A99-0B4B-4144-AF3C-90F053FABCF4}" type="pres">
      <dgm:prSet presAssocID="{7D48D4CE-B725-4CAA-998C-609B691A9E70}" presName="extraNode" presStyleLbl="node1" presStyleIdx="0" presStyleCnt="4"/>
      <dgm:spPr/>
    </dgm:pt>
    <dgm:pt modelId="{D7BE1D58-B2BE-4645-952F-4D0F44D5C33F}" type="pres">
      <dgm:prSet presAssocID="{7D48D4CE-B725-4CAA-998C-609B691A9E70}" presName="dstNode" presStyleLbl="node1" presStyleIdx="0" presStyleCnt="4"/>
      <dgm:spPr/>
    </dgm:pt>
    <dgm:pt modelId="{10916F28-E3B6-4672-9F48-82324893BC3A}" type="pres">
      <dgm:prSet presAssocID="{737E34BE-3A46-4046-9AE3-E1742DD77A68}" presName="text_1" presStyleLbl="node1" presStyleIdx="0" presStyleCnt="4" custScaleX="96750" custScaleY="152116" custLinFactNeighborX="1448" custLinFactNeighborY="-164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5236BC-D08F-45D6-9819-FA41CC758671}" type="pres">
      <dgm:prSet presAssocID="{737E34BE-3A46-4046-9AE3-E1742DD77A68}" presName="accent_1" presStyleCnt="0"/>
      <dgm:spPr/>
    </dgm:pt>
    <dgm:pt modelId="{60BB919B-661D-4776-ABE7-C4DE0AA179BF}" type="pres">
      <dgm:prSet presAssocID="{737E34BE-3A46-4046-9AE3-E1742DD77A68}" presName="accentRepeatNode" presStyleLbl="solidFgAcc1" presStyleIdx="0" presStyleCnt="4" custScaleX="123079" custScaleY="76946" custLinFactNeighborX="12979" custLinFactNeighborY="-6418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2954E499-6C08-4290-B808-DE593075D8D4}" type="pres">
      <dgm:prSet presAssocID="{CF2CC030-945B-4729-B3BE-86077A99B6F5}" presName="text_2" presStyleLbl="node1" presStyleIdx="1" presStyleCnt="4" custScaleX="103447" custScaleY="185441" custLinFactNeighborX="-2128" custLinFactNeighborY="143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D8A3F7-08CF-45FD-A77A-93656BA3E02E}" type="pres">
      <dgm:prSet presAssocID="{CF2CC030-945B-4729-B3BE-86077A99B6F5}" presName="accent_2" presStyleCnt="0"/>
      <dgm:spPr/>
    </dgm:pt>
    <dgm:pt modelId="{1663A466-66EC-4577-BB3B-7E3AFDF4274F}" type="pres">
      <dgm:prSet presAssocID="{CF2CC030-945B-4729-B3BE-86077A99B6F5}" presName="accentRepeatNode" presStyleLbl="solidFgAcc1" presStyleIdx="1" presStyleCnt="4" custAng="0" custScaleX="114044" custScaleY="86293" custLinFactNeighborX="-29310" custLinFactNeighborY="10292"/>
      <dgm:spPr/>
      <dgm:t>
        <a:bodyPr/>
        <a:lstStyle/>
        <a:p>
          <a:endParaRPr lang="ru-RU"/>
        </a:p>
      </dgm:t>
    </dgm:pt>
    <dgm:pt modelId="{95908A10-6658-44B6-8E60-F1DDF580EA04}" type="pres">
      <dgm:prSet presAssocID="{D5E05198-BD5D-4971-8D30-E462F007BD59}" presName="text_3" presStyleLbl="node1" presStyleIdx="2" presStyleCnt="4" custScaleX="97842" custScaleY="115088" custLinFactNeighborX="49" custLinFactNeighborY="380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886650-5C0F-4B7A-A94B-954D8B995799}" type="pres">
      <dgm:prSet presAssocID="{D5E05198-BD5D-4971-8D30-E462F007BD59}" presName="accent_3" presStyleCnt="0"/>
      <dgm:spPr/>
    </dgm:pt>
    <dgm:pt modelId="{8D19BE3A-B75F-4195-A527-1B421CF0B944}" type="pres">
      <dgm:prSet presAssocID="{D5E05198-BD5D-4971-8D30-E462F007BD59}" presName="accentRepeatNode" presStyleLbl="solidFgAcc1" presStyleIdx="2" presStyleCnt="4" custScaleX="118987" custScaleY="79827" custLinFactNeighborX="-2415" custLinFactNeighborY="13733"/>
      <dgm:spPr/>
      <dgm:t>
        <a:bodyPr/>
        <a:lstStyle/>
        <a:p>
          <a:endParaRPr lang="ru-RU"/>
        </a:p>
      </dgm:t>
    </dgm:pt>
    <dgm:pt modelId="{2C094D91-AC9F-4C0E-8F21-7E877994BA4F}" type="pres">
      <dgm:prSet presAssocID="{BEFDD3B0-0055-43D8-A86E-88F399AE7FDF}" presName="text_4" presStyleLbl="node1" presStyleIdx="3" presStyleCnt="4" custLinFactNeighborX="-297" custLinFactNeighborY="387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51B066-F29E-4CBE-8869-E7F95C83F781}" type="pres">
      <dgm:prSet presAssocID="{BEFDD3B0-0055-43D8-A86E-88F399AE7FDF}" presName="accent_4" presStyleCnt="0"/>
      <dgm:spPr/>
    </dgm:pt>
    <dgm:pt modelId="{FD035BD3-2EFE-4099-9B6B-618B6C9A9720}" type="pres">
      <dgm:prSet presAssocID="{BEFDD3B0-0055-43D8-A86E-88F399AE7FDF}" presName="accentRepeatNode" presStyleLbl="solidFgAcc1" presStyleIdx="3" presStyleCnt="4" custScaleX="114021" custScaleY="77067" custLinFactNeighborX="3910" custLinFactNeighborY="26581"/>
      <dgm:spPr/>
    </dgm:pt>
  </dgm:ptLst>
  <dgm:cxnLst>
    <dgm:cxn modelId="{C89EF55D-FBC0-4FE2-9084-BEFF593EA325}" type="presOf" srcId="{7D48D4CE-B725-4CAA-998C-609B691A9E70}" destId="{ACEBCDD6-3DA8-470B-AB84-7C7999869766}" srcOrd="0" destOrd="0" presId="urn:microsoft.com/office/officeart/2008/layout/VerticalCurvedList"/>
    <dgm:cxn modelId="{687B234D-BB9C-491B-B7C5-BC5AACE63077}" type="presOf" srcId="{CF2CC030-945B-4729-B3BE-86077A99B6F5}" destId="{2954E499-6C08-4290-B808-DE593075D8D4}" srcOrd="0" destOrd="0" presId="urn:microsoft.com/office/officeart/2008/layout/VerticalCurvedList"/>
    <dgm:cxn modelId="{57B86A0C-769F-49C1-A3BC-9CD8F2285E95}" srcId="{7D48D4CE-B725-4CAA-998C-609B691A9E70}" destId="{D5E05198-BD5D-4971-8D30-E462F007BD59}" srcOrd="2" destOrd="0" parTransId="{9A29768A-2895-45DA-98C0-2DA076EE400A}" sibTransId="{F9209E34-4BAF-47D2-A102-9581ED915E42}"/>
    <dgm:cxn modelId="{6090DC2D-79DD-4034-86A9-488BD92A61AB}" type="presOf" srcId="{D5E05198-BD5D-4971-8D30-E462F007BD59}" destId="{95908A10-6658-44B6-8E60-F1DDF580EA04}" srcOrd="0" destOrd="0" presId="urn:microsoft.com/office/officeart/2008/layout/VerticalCurvedList"/>
    <dgm:cxn modelId="{3307BBA8-9436-4F8D-8604-4F578AF0C898}" type="presOf" srcId="{BEFDD3B0-0055-43D8-A86E-88F399AE7FDF}" destId="{2C094D91-AC9F-4C0E-8F21-7E877994BA4F}" srcOrd="0" destOrd="0" presId="urn:microsoft.com/office/officeart/2008/layout/VerticalCurvedList"/>
    <dgm:cxn modelId="{10688B32-BE8A-4821-96D6-CFB865273255}" srcId="{7D48D4CE-B725-4CAA-998C-609B691A9E70}" destId="{CF2CC030-945B-4729-B3BE-86077A99B6F5}" srcOrd="1" destOrd="0" parTransId="{5D65DEAD-39A4-43BC-B5B0-4875E2452956}" sibTransId="{FC344652-D6CE-4063-BBCD-257FD6B95609}"/>
    <dgm:cxn modelId="{FD753C67-3EE4-4DE6-ADC8-23C9B6E6687F}" srcId="{7D48D4CE-B725-4CAA-998C-609B691A9E70}" destId="{737E34BE-3A46-4046-9AE3-E1742DD77A68}" srcOrd="0" destOrd="0" parTransId="{A310A30F-5BEE-4EAD-B42B-9B16A96B845E}" sibTransId="{20A1629D-1D11-43CC-85F9-B29EE870B14F}"/>
    <dgm:cxn modelId="{8A073EC0-0A7D-473A-A9D9-4A7A8DD3740A}" type="presOf" srcId="{20A1629D-1D11-43CC-85F9-B29EE870B14F}" destId="{541BF141-190F-4606-AEEA-688EEE8E58D0}" srcOrd="0" destOrd="0" presId="urn:microsoft.com/office/officeart/2008/layout/VerticalCurvedList"/>
    <dgm:cxn modelId="{0E485F08-0E4F-4B98-B121-CAA79814A351}" srcId="{7D48D4CE-B725-4CAA-998C-609B691A9E70}" destId="{BEFDD3B0-0055-43D8-A86E-88F399AE7FDF}" srcOrd="3" destOrd="0" parTransId="{7C5A31F0-96F2-456A-B934-EC4F845F7178}" sibTransId="{21D54D26-B37A-4C09-B54B-292058C80A1E}"/>
    <dgm:cxn modelId="{026AD511-04BE-4493-9195-E5DB0B8D5109}" type="presOf" srcId="{737E34BE-3A46-4046-9AE3-E1742DD77A68}" destId="{10916F28-E3B6-4672-9F48-82324893BC3A}" srcOrd="0" destOrd="0" presId="urn:microsoft.com/office/officeart/2008/layout/VerticalCurvedList"/>
    <dgm:cxn modelId="{98839733-E0A2-4928-A6C7-935E0EE5CCA1}" type="presParOf" srcId="{ACEBCDD6-3DA8-470B-AB84-7C7999869766}" destId="{1CC7BEBD-7DE7-48BF-B2EE-41E2F18CBBA6}" srcOrd="0" destOrd="0" presId="urn:microsoft.com/office/officeart/2008/layout/VerticalCurvedList"/>
    <dgm:cxn modelId="{33C8C23C-F702-4D4C-8967-4B3A3B4B0C51}" type="presParOf" srcId="{1CC7BEBD-7DE7-48BF-B2EE-41E2F18CBBA6}" destId="{9349E633-38B9-41E5-8BF3-C397CD5FD593}" srcOrd="0" destOrd="0" presId="urn:microsoft.com/office/officeart/2008/layout/VerticalCurvedList"/>
    <dgm:cxn modelId="{F598D7B2-C160-4CD0-9384-81CF53F011BC}" type="presParOf" srcId="{9349E633-38B9-41E5-8BF3-C397CD5FD593}" destId="{F01CD8DE-B689-4CAC-867D-716DDD7DF038}" srcOrd="0" destOrd="0" presId="urn:microsoft.com/office/officeart/2008/layout/VerticalCurvedList"/>
    <dgm:cxn modelId="{705ED76F-3353-4F1D-8C69-42D0472D2C17}" type="presParOf" srcId="{9349E633-38B9-41E5-8BF3-C397CD5FD593}" destId="{541BF141-190F-4606-AEEA-688EEE8E58D0}" srcOrd="1" destOrd="0" presId="urn:microsoft.com/office/officeart/2008/layout/VerticalCurvedList"/>
    <dgm:cxn modelId="{319F1A86-F9A6-4CE7-9E3A-4C142A514DDA}" type="presParOf" srcId="{9349E633-38B9-41E5-8BF3-C397CD5FD593}" destId="{540C4A99-0B4B-4144-AF3C-90F053FABCF4}" srcOrd="2" destOrd="0" presId="urn:microsoft.com/office/officeart/2008/layout/VerticalCurvedList"/>
    <dgm:cxn modelId="{149EE195-7346-4C19-87C8-E4CA3CF72247}" type="presParOf" srcId="{9349E633-38B9-41E5-8BF3-C397CD5FD593}" destId="{D7BE1D58-B2BE-4645-952F-4D0F44D5C33F}" srcOrd="3" destOrd="0" presId="urn:microsoft.com/office/officeart/2008/layout/VerticalCurvedList"/>
    <dgm:cxn modelId="{26397B48-5AB2-4CC8-93AB-FACF7AF90317}" type="presParOf" srcId="{1CC7BEBD-7DE7-48BF-B2EE-41E2F18CBBA6}" destId="{10916F28-E3B6-4672-9F48-82324893BC3A}" srcOrd="1" destOrd="0" presId="urn:microsoft.com/office/officeart/2008/layout/VerticalCurvedList"/>
    <dgm:cxn modelId="{82EAFDD8-A51A-4D20-B87D-FDA9F2A5C585}" type="presParOf" srcId="{1CC7BEBD-7DE7-48BF-B2EE-41E2F18CBBA6}" destId="{CF5236BC-D08F-45D6-9819-FA41CC758671}" srcOrd="2" destOrd="0" presId="urn:microsoft.com/office/officeart/2008/layout/VerticalCurvedList"/>
    <dgm:cxn modelId="{412F0440-79B0-4FC6-9B3E-D24D8E92605E}" type="presParOf" srcId="{CF5236BC-D08F-45D6-9819-FA41CC758671}" destId="{60BB919B-661D-4776-ABE7-C4DE0AA179BF}" srcOrd="0" destOrd="0" presId="urn:microsoft.com/office/officeart/2008/layout/VerticalCurvedList"/>
    <dgm:cxn modelId="{FF965F49-AB33-469E-9D26-4986CC84EC49}" type="presParOf" srcId="{1CC7BEBD-7DE7-48BF-B2EE-41E2F18CBBA6}" destId="{2954E499-6C08-4290-B808-DE593075D8D4}" srcOrd="3" destOrd="0" presId="urn:microsoft.com/office/officeart/2008/layout/VerticalCurvedList"/>
    <dgm:cxn modelId="{4295E606-B117-4A6F-8FEF-34F5A4CEEB46}" type="presParOf" srcId="{1CC7BEBD-7DE7-48BF-B2EE-41E2F18CBBA6}" destId="{5AD8A3F7-08CF-45FD-A77A-93656BA3E02E}" srcOrd="4" destOrd="0" presId="urn:microsoft.com/office/officeart/2008/layout/VerticalCurvedList"/>
    <dgm:cxn modelId="{A8ED1E8E-02FB-4FB3-A082-3788E0154B2B}" type="presParOf" srcId="{5AD8A3F7-08CF-45FD-A77A-93656BA3E02E}" destId="{1663A466-66EC-4577-BB3B-7E3AFDF4274F}" srcOrd="0" destOrd="0" presId="urn:microsoft.com/office/officeart/2008/layout/VerticalCurvedList"/>
    <dgm:cxn modelId="{5F4D91A0-A00D-4C6A-9F71-597CDA887F33}" type="presParOf" srcId="{1CC7BEBD-7DE7-48BF-B2EE-41E2F18CBBA6}" destId="{95908A10-6658-44B6-8E60-F1DDF580EA04}" srcOrd="5" destOrd="0" presId="urn:microsoft.com/office/officeart/2008/layout/VerticalCurvedList"/>
    <dgm:cxn modelId="{6B9FCB64-529A-4CFF-A2AD-DA6C18951F64}" type="presParOf" srcId="{1CC7BEBD-7DE7-48BF-B2EE-41E2F18CBBA6}" destId="{6D886650-5C0F-4B7A-A94B-954D8B995799}" srcOrd="6" destOrd="0" presId="urn:microsoft.com/office/officeart/2008/layout/VerticalCurvedList"/>
    <dgm:cxn modelId="{E835C75D-B2C8-44F2-8771-848EE1A0B221}" type="presParOf" srcId="{6D886650-5C0F-4B7A-A94B-954D8B995799}" destId="{8D19BE3A-B75F-4195-A527-1B421CF0B944}" srcOrd="0" destOrd="0" presId="urn:microsoft.com/office/officeart/2008/layout/VerticalCurvedList"/>
    <dgm:cxn modelId="{AB9FFD36-8339-43ED-B4FA-94EB36F99F49}" type="presParOf" srcId="{1CC7BEBD-7DE7-48BF-B2EE-41E2F18CBBA6}" destId="{2C094D91-AC9F-4C0E-8F21-7E877994BA4F}" srcOrd="7" destOrd="0" presId="urn:microsoft.com/office/officeart/2008/layout/VerticalCurvedList"/>
    <dgm:cxn modelId="{6E0839F6-C9CA-448B-86F0-8014269C0246}" type="presParOf" srcId="{1CC7BEBD-7DE7-48BF-B2EE-41E2F18CBBA6}" destId="{2751B066-F29E-4CBE-8869-E7F95C83F781}" srcOrd="8" destOrd="0" presId="urn:microsoft.com/office/officeart/2008/layout/VerticalCurvedList"/>
    <dgm:cxn modelId="{4B7838CE-BFD0-43A1-903B-0B4CC54EEAEE}" type="presParOf" srcId="{2751B066-F29E-4CBE-8869-E7F95C83F781}" destId="{FD035BD3-2EFE-4099-9B6B-618B6C9A972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99D991-8FD7-494E-A6DF-8E4EF0D75CF3}" type="doc">
      <dgm:prSet loTypeId="urn:microsoft.com/office/officeart/2005/8/layout/vList6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6F1D7B-C268-46C0-BEC7-1A8C3832777C}">
      <dgm:prSet phldrT="[Текст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Финансирование АПП </a:t>
          </a:r>
        </a:p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подушевому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принципу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928A24-5640-4AC7-BBC9-79E7DF8E8BEB}" type="parTrans" cxnId="{74480990-FCBC-451B-A053-66EF1399DD9E}">
      <dgm:prSet/>
      <dgm:spPr/>
      <dgm:t>
        <a:bodyPr/>
        <a:lstStyle/>
        <a:p>
          <a:endParaRPr lang="ru-RU"/>
        </a:p>
      </dgm:t>
    </dgm:pt>
    <dgm:pt modelId="{EFA2C201-327C-437E-9218-5A4FCFFA6AB6}" type="sibTrans" cxnId="{74480990-FCBC-451B-A053-66EF1399DD9E}">
      <dgm:prSet/>
      <dgm:spPr/>
      <dgm:t>
        <a:bodyPr/>
        <a:lstStyle/>
        <a:p>
          <a:endParaRPr lang="ru-RU"/>
        </a:p>
      </dgm:t>
    </dgm:pt>
    <dgm:pt modelId="{48B5A198-97F9-4557-875C-CB3B3F97EDCF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Оплата МП в условиях 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дневного стационара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2A86FC-2B13-4944-A1A4-982A6059FD35}" type="parTrans" cxnId="{C3D55D70-717B-47DC-92D5-1B3DDA9C4FE6}">
      <dgm:prSet/>
      <dgm:spPr/>
      <dgm:t>
        <a:bodyPr/>
        <a:lstStyle/>
        <a:p>
          <a:endParaRPr lang="ru-RU"/>
        </a:p>
      </dgm:t>
    </dgm:pt>
    <dgm:pt modelId="{99154471-A249-4697-A17B-1A9A01D74238}" type="sibTrans" cxnId="{C3D55D70-717B-47DC-92D5-1B3DDA9C4FE6}">
      <dgm:prSet/>
      <dgm:spPr/>
      <dgm:t>
        <a:bodyPr/>
        <a:lstStyle/>
        <a:p>
          <a:endParaRPr lang="ru-RU"/>
        </a:p>
      </dgm:t>
    </dgm:pt>
    <dgm:pt modelId="{A8CF86A9-9E8D-4F0D-B31B-9ABB98EEF43C}">
      <dgm:prSet custT="1"/>
      <dgm:spPr/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Включение в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подушевой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норматив финансирования расходов за МП, оплачиваемую за законченный случай и по нормативам: профилактические м/осмотры, диспансеризация,  телемедицина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4AB7DD-D22F-43E0-997B-4351924D8B68}" type="parTrans" cxnId="{C8FEAC01-93D9-4917-9AA5-494E2CDF5E95}">
      <dgm:prSet/>
      <dgm:spPr/>
      <dgm:t>
        <a:bodyPr/>
        <a:lstStyle/>
        <a:p>
          <a:endParaRPr lang="ru-RU"/>
        </a:p>
      </dgm:t>
    </dgm:pt>
    <dgm:pt modelId="{16150B1C-E461-4857-A391-7C2930D8E856}" type="sibTrans" cxnId="{C8FEAC01-93D9-4917-9AA5-494E2CDF5E95}">
      <dgm:prSet/>
      <dgm:spPr/>
      <dgm:t>
        <a:bodyPr/>
        <a:lstStyle/>
        <a:p>
          <a:endParaRPr lang="ru-RU"/>
        </a:p>
      </dgm:t>
    </dgm:pt>
    <dgm:pt modelId="{403D0BA5-367D-4281-B081-E2E5F7A567EC}">
      <dgm:prSet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Увеличение прогнозной стоимости медицинской помощи, связанной как с оказанием «сверх объемов», так и с удорожанием стоимости лечения.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D49470F6-53D9-4136-94B7-0069763D4B62}" type="parTrans" cxnId="{5D2BF1CB-3030-495F-8BCF-59AA7213466F}">
      <dgm:prSet/>
      <dgm:spPr/>
      <dgm:t>
        <a:bodyPr/>
        <a:lstStyle/>
        <a:p>
          <a:endParaRPr lang="ru-RU"/>
        </a:p>
      </dgm:t>
    </dgm:pt>
    <dgm:pt modelId="{C4852D63-2AF5-465F-AAAA-A57A8E46BE4F}" type="sibTrans" cxnId="{5D2BF1CB-3030-495F-8BCF-59AA7213466F}">
      <dgm:prSet/>
      <dgm:spPr/>
      <dgm:t>
        <a:bodyPr/>
        <a:lstStyle/>
        <a:p>
          <a:endParaRPr lang="ru-RU"/>
        </a:p>
      </dgm:t>
    </dgm:pt>
    <dgm:pt modelId="{7A40F4BF-5867-4192-BCDB-17160F8AB1E3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Оплата МП в условиях 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круглосуточного стационара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BEED0E-2317-4254-9558-CF36F50F3ACC}" type="parTrans" cxnId="{C99E50D0-7AD6-4FBC-A663-62629D5559E7}">
      <dgm:prSet/>
      <dgm:spPr/>
      <dgm:t>
        <a:bodyPr/>
        <a:lstStyle/>
        <a:p>
          <a:endParaRPr lang="ru-RU"/>
        </a:p>
      </dgm:t>
    </dgm:pt>
    <dgm:pt modelId="{72DFC7F3-80CC-4419-A18A-FCEB5B1ABC58}" type="sibTrans" cxnId="{C99E50D0-7AD6-4FBC-A663-62629D5559E7}">
      <dgm:prSet/>
      <dgm:spPr/>
      <dgm:t>
        <a:bodyPr/>
        <a:lstStyle/>
        <a:p>
          <a:endParaRPr lang="ru-RU"/>
        </a:p>
      </dgm:t>
    </dgm:pt>
    <dgm:pt modelId="{41ADD8DC-36A4-4867-87B7-7A2AB2A39E31}">
      <dgm:prSet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Увеличение прогнозной стоимости стационарной помощи, связанной как с оказанием «сверх объемов», так и с удорожанием стоимости лечения.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DE36A9-B56E-4258-858D-A2773D830270}" type="parTrans" cxnId="{8BAB3504-4F4F-438F-9BB3-21D5AA9A9149}">
      <dgm:prSet/>
      <dgm:spPr/>
      <dgm:t>
        <a:bodyPr/>
        <a:lstStyle/>
        <a:p>
          <a:endParaRPr lang="ru-RU"/>
        </a:p>
      </dgm:t>
    </dgm:pt>
    <dgm:pt modelId="{2B813672-A35C-4928-A9E3-7FF60D54E24D}" type="sibTrans" cxnId="{8BAB3504-4F4F-438F-9BB3-21D5AA9A9149}">
      <dgm:prSet/>
      <dgm:spPr/>
      <dgm:t>
        <a:bodyPr/>
        <a:lstStyle/>
        <a:p>
          <a:endParaRPr lang="ru-RU"/>
        </a:p>
      </dgm:t>
    </dgm:pt>
    <dgm:pt modelId="{399529FA-ABDD-4109-983A-FFE981DFE00E}" type="pres">
      <dgm:prSet presAssocID="{F399D991-8FD7-494E-A6DF-8E4EF0D75CF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296E7F0-F320-46B4-8A53-5D41DC4E23FF}" type="pres">
      <dgm:prSet presAssocID="{3B6F1D7B-C268-46C0-BEC7-1A8C3832777C}" presName="linNode" presStyleCnt="0"/>
      <dgm:spPr/>
      <dgm:t>
        <a:bodyPr/>
        <a:lstStyle/>
        <a:p>
          <a:endParaRPr lang="ru-RU"/>
        </a:p>
      </dgm:t>
    </dgm:pt>
    <dgm:pt modelId="{A4680737-5A70-4422-BE4B-24162DCDFF48}" type="pres">
      <dgm:prSet presAssocID="{3B6F1D7B-C268-46C0-BEC7-1A8C3832777C}" presName="parentShp" presStyleLbl="node1" presStyleIdx="0" presStyleCnt="3" custScaleX="82375" custScaleY="56316" custLinFactNeighborX="-5528" custLinFactNeighborY="714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1D1253-A8A4-43CD-A04F-8EC3FF3B1B01}" type="pres">
      <dgm:prSet presAssocID="{3B6F1D7B-C268-46C0-BEC7-1A8C3832777C}" presName="childShp" presStyleLbl="bgAccFollowNode1" presStyleIdx="0" presStyleCnt="3" custScaleX="101297" custScaleY="49334" custLinFactNeighborX="-4611" custLinFactNeighborY="733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675BBC-90FE-4221-8430-174B3BEE1E77}" type="pres">
      <dgm:prSet presAssocID="{EFA2C201-327C-437E-9218-5A4FCFFA6AB6}" presName="spacing" presStyleCnt="0"/>
      <dgm:spPr/>
      <dgm:t>
        <a:bodyPr/>
        <a:lstStyle/>
        <a:p>
          <a:endParaRPr lang="ru-RU"/>
        </a:p>
      </dgm:t>
    </dgm:pt>
    <dgm:pt modelId="{68414834-4EDF-4CAE-AF29-16AC8842E851}" type="pres">
      <dgm:prSet presAssocID="{48B5A198-97F9-4557-875C-CB3B3F97EDCF}" presName="linNode" presStyleCnt="0"/>
      <dgm:spPr/>
      <dgm:t>
        <a:bodyPr/>
        <a:lstStyle/>
        <a:p>
          <a:endParaRPr lang="ru-RU"/>
        </a:p>
      </dgm:t>
    </dgm:pt>
    <dgm:pt modelId="{DD41B631-3992-4D12-8AC3-D25EC08CA3CF}" type="pres">
      <dgm:prSet presAssocID="{48B5A198-97F9-4557-875C-CB3B3F97EDCF}" presName="parentShp" presStyleLbl="node1" presStyleIdx="1" presStyleCnt="3" custScaleX="84320" custScaleY="60608" custLinFactNeighborX="-73404" custLinFactNeighborY="648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F78E04-AFD7-4796-B15F-EC4595F6C43B}" type="pres">
      <dgm:prSet presAssocID="{48B5A198-97F9-4557-875C-CB3B3F97EDCF}" presName="childShp" presStyleLbl="bgAccFollowNode1" presStyleIdx="1" presStyleCnt="3" custScaleX="101399" custScaleY="48890" custLinFactNeighborX="-2932" custLinFactNeighborY="-623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BEE1E8-5A6D-462E-8584-F457DA8BBE80}" type="pres">
      <dgm:prSet presAssocID="{99154471-A249-4697-A17B-1A9A01D74238}" presName="spacing" presStyleCnt="0"/>
      <dgm:spPr/>
    </dgm:pt>
    <dgm:pt modelId="{7C114AE3-68AD-47B1-A254-63EF9B7E1D36}" type="pres">
      <dgm:prSet presAssocID="{7A40F4BF-5867-4192-BCDB-17160F8AB1E3}" presName="linNode" presStyleCnt="0"/>
      <dgm:spPr/>
    </dgm:pt>
    <dgm:pt modelId="{3529254D-FE66-4E36-A41B-6A8FF3ADC881}" type="pres">
      <dgm:prSet presAssocID="{7A40F4BF-5867-4192-BCDB-17160F8AB1E3}" presName="parentShp" presStyleLbl="node1" presStyleIdx="2" presStyleCnt="3" custScaleX="84790" custScaleY="57597" custLinFactY="-44598" custLinFactNeighborX="-4184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8CDC47-A7DE-4B6A-8BB5-890FEC25CAD8}" type="pres">
      <dgm:prSet presAssocID="{7A40F4BF-5867-4192-BCDB-17160F8AB1E3}" presName="childShp" presStyleLbl="bgAccFollowNode1" presStyleIdx="2" presStyleCnt="3" custScaleX="102375" custScaleY="39942" custLinFactNeighborX="-3149" custLinFactNeighborY="-66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EDE18D-D58D-49FC-A485-43E58BD7BDA7}" type="presOf" srcId="{41ADD8DC-36A4-4867-87B7-7A2AB2A39E31}" destId="{A28CDC47-A7DE-4B6A-8BB5-890FEC25CAD8}" srcOrd="0" destOrd="0" presId="urn:microsoft.com/office/officeart/2005/8/layout/vList6"/>
    <dgm:cxn modelId="{74480990-FCBC-451B-A053-66EF1399DD9E}" srcId="{F399D991-8FD7-494E-A6DF-8E4EF0D75CF3}" destId="{3B6F1D7B-C268-46C0-BEC7-1A8C3832777C}" srcOrd="0" destOrd="0" parTransId="{E2928A24-5640-4AC7-BBC9-79E7DF8E8BEB}" sibTransId="{EFA2C201-327C-437E-9218-5A4FCFFA6AB6}"/>
    <dgm:cxn modelId="{3936C67F-0068-44B7-9287-6B2D69878E82}" type="presOf" srcId="{A8CF86A9-9E8D-4F0D-B31B-9ABB98EEF43C}" destId="{361D1253-A8A4-43CD-A04F-8EC3FF3B1B01}" srcOrd="0" destOrd="0" presId="urn:microsoft.com/office/officeart/2005/8/layout/vList6"/>
    <dgm:cxn modelId="{5D2BF1CB-3030-495F-8BCF-59AA7213466F}" srcId="{48B5A198-97F9-4557-875C-CB3B3F97EDCF}" destId="{403D0BA5-367D-4281-B081-E2E5F7A567EC}" srcOrd="0" destOrd="0" parTransId="{D49470F6-53D9-4136-94B7-0069763D4B62}" sibTransId="{C4852D63-2AF5-465F-AAAA-A57A8E46BE4F}"/>
    <dgm:cxn modelId="{0A2649AF-E50A-47A8-8151-2D025F60FF24}" type="presOf" srcId="{3B6F1D7B-C268-46C0-BEC7-1A8C3832777C}" destId="{A4680737-5A70-4422-BE4B-24162DCDFF48}" srcOrd="0" destOrd="0" presId="urn:microsoft.com/office/officeart/2005/8/layout/vList6"/>
    <dgm:cxn modelId="{A57E4FAE-51B5-430E-97AC-6D6D25C24C2D}" type="presOf" srcId="{F399D991-8FD7-494E-A6DF-8E4EF0D75CF3}" destId="{399529FA-ABDD-4109-983A-FFE981DFE00E}" srcOrd="0" destOrd="0" presId="urn:microsoft.com/office/officeart/2005/8/layout/vList6"/>
    <dgm:cxn modelId="{C99E50D0-7AD6-4FBC-A663-62629D5559E7}" srcId="{F399D991-8FD7-494E-A6DF-8E4EF0D75CF3}" destId="{7A40F4BF-5867-4192-BCDB-17160F8AB1E3}" srcOrd="2" destOrd="0" parTransId="{3ABEED0E-2317-4254-9558-CF36F50F3ACC}" sibTransId="{72DFC7F3-80CC-4419-A18A-FCEB5B1ABC58}"/>
    <dgm:cxn modelId="{C8FEAC01-93D9-4917-9AA5-494E2CDF5E95}" srcId="{3B6F1D7B-C268-46C0-BEC7-1A8C3832777C}" destId="{A8CF86A9-9E8D-4F0D-B31B-9ABB98EEF43C}" srcOrd="0" destOrd="0" parTransId="{654AB7DD-D22F-43E0-997B-4351924D8B68}" sibTransId="{16150B1C-E461-4857-A391-7C2930D8E856}"/>
    <dgm:cxn modelId="{C05029A1-FF49-4793-B6A9-C3091E04D1AF}" type="presOf" srcId="{7A40F4BF-5867-4192-BCDB-17160F8AB1E3}" destId="{3529254D-FE66-4E36-A41B-6A8FF3ADC881}" srcOrd="0" destOrd="0" presId="urn:microsoft.com/office/officeart/2005/8/layout/vList6"/>
    <dgm:cxn modelId="{8BAB3504-4F4F-438F-9BB3-21D5AA9A9149}" srcId="{7A40F4BF-5867-4192-BCDB-17160F8AB1E3}" destId="{41ADD8DC-36A4-4867-87B7-7A2AB2A39E31}" srcOrd="0" destOrd="0" parTransId="{EEDE36A9-B56E-4258-858D-A2773D830270}" sibTransId="{2B813672-A35C-4928-A9E3-7FF60D54E24D}"/>
    <dgm:cxn modelId="{D22CCE8C-2E3E-488D-B133-B1B2B5A8B1EA}" type="presOf" srcId="{48B5A198-97F9-4557-875C-CB3B3F97EDCF}" destId="{DD41B631-3992-4D12-8AC3-D25EC08CA3CF}" srcOrd="0" destOrd="0" presId="urn:microsoft.com/office/officeart/2005/8/layout/vList6"/>
    <dgm:cxn modelId="{BE8F8E3D-6ACB-416F-8BDF-C0FC96C01BA7}" type="presOf" srcId="{403D0BA5-367D-4281-B081-E2E5F7A567EC}" destId="{34F78E04-AFD7-4796-B15F-EC4595F6C43B}" srcOrd="0" destOrd="0" presId="urn:microsoft.com/office/officeart/2005/8/layout/vList6"/>
    <dgm:cxn modelId="{C3D55D70-717B-47DC-92D5-1B3DDA9C4FE6}" srcId="{F399D991-8FD7-494E-A6DF-8E4EF0D75CF3}" destId="{48B5A198-97F9-4557-875C-CB3B3F97EDCF}" srcOrd="1" destOrd="0" parTransId="{912A86FC-2B13-4944-A1A4-982A6059FD35}" sibTransId="{99154471-A249-4697-A17B-1A9A01D74238}"/>
    <dgm:cxn modelId="{32D4A6F5-9923-4E62-A1F0-CDCCB2B05B2B}" type="presParOf" srcId="{399529FA-ABDD-4109-983A-FFE981DFE00E}" destId="{D296E7F0-F320-46B4-8A53-5D41DC4E23FF}" srcOrd="0" destOrd="0" presId="urn:microsoft.com/office/officeart/2005/8/layout/vList6"/>
    <dgm:cxn modelId="{A976C6DD-ABA8-4F6F-8E6F-E83D43336405}" type="presParOf" srcId="{D296E7F0-F320-46B4-8A53-5D41DC4E23FF}" destId="{A4680737-5A70-4422-BE4B-24162DCDFF48}" srcOrd="0" destOrd="0" presId="urn:microsoft.com/office/officeart/2005/8/layout/vList6"/>
    <dgm:cxn modelId="{38F406ED-6BD0-4F13-949F-E4A590484DA4}" type="presParOf" srcId="{D296E7F0-F320-46B4-8A53-5D41DC4E23FF}" destId="{361D1253-A8A4-43CD-A04F-8EC3FF3B1B01}" srcOrd="1" destOrd="0" presId="urn:microsoft.com/office/officeart/2005/8/layout/vList6"/>
    <dgm:cxn modelId="{C3D0D851-9FFE-4092-83F1-55A0B65D3781}" type="presParOf" srcId="{399529FA-ABDD-4109-983A-FFE981DFE00E}" destId="{26675BBC-90FE-4221-8430-174B3BEE1E77}" srcOrd="1" destOrd="0" presId="urn:microsoft.com/office/officeart/2005/8/layout/vList6"/>
    <dgm:cxn modelId="{63C5CC1F-69B4-4872-BC69-3AA076E85EAC}" type="presParOf" srcId="{399529FA-ABDD-4109-983A-FFE981DFE00E}" destId="{68414834-4EDF-4CAE-AF29-16AC8842E851}" srcOrd="2" destOrd="0" presId="urn:microsoft.com/office/officeart/2005/8/layout/vList6"/>
    <dgm:cxn modelId="{E3A199E3-7A77-47F0-852F-4EC1E0739D0A}" type="presParOf" srcId="{68414834-4EDF-4CAE-AF29-16AC8842E851}" destId="{DD41B631-3992-4D12-8AC3-D25EC08CA3CF}" srcOrd="0" destOrd="0" presId="urn:microsoft.com/office/officeart/2005/8/layout/vList6"/>
    <dgm:cxn modelId="{B6658F21-A42C-4FC0-9AE8-02E2B9CBC503}" type="presParOf" srcId="{68414834-4EDF-4CAE-AF29-16AC8842E851}" destId="{34F78E04-AFD7-4796-B15F-EC4595F6C43B}" srcOrd="1" destOrd="0" presId="urn:microsoft.com/office/officeart/2005/8/layout/vList6"/>
    <dgm:cxn modelId="{7F5D4BB0-05C3-4421-8697-E55E703B4B61}" type="presParOf" srcId="{399529FA-ABDD-4109-983A-FFE981DFE00E}" destId="{59BEE1E8-5A6D-462E-8584-F457DA8BBE80}" srcOrd="3" destOrd="0" presId="urn:microsoft.com/office/officeart/2005/8/layout/vList6"/>
    <dgm:cxn modelId="{63129E52-827E-4090-BD37-38CCFB26D666}" type="presParOf" srcId="{399529FA-ABDD-4109-983A-FFE981DFE00E}" destId="{7C114AE3-68AD-47B1-A254-63EF9B7E1D36}" srcOrd="4" destOrd="0" presId="urn:microsoft.com/office/officeart/2005/8/layout/vList6"/>
    <dgm:cxn modelId="{5E79ADFE-08D9-4619-AD25-00662746BA3C}" type="presParOf" srcId="{7C114AE3-68AD-47B1-A254-63EF9B7E1D36}" destId="{3529254D-FE66-4E36-A41B-6A8FF3ADC881}" srcOrd="0" destOrd="0" presId="urn:microsoft.com/office/officeart/2005/8/layout/vList6"/>
    <dgm:cxn modelId="{0E65C34D-B421-4E5E-8F90-571211F21DB3}" type="presParOf" srcId="{7C114AE3-68AD-47B1-A254-63EF9B7E1D36}" destId="{A28CDC47-A7DE-4B6A-8BB5-890FEC25CAD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8296D3-7C61-4ABF-8393-E3DBD279377E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E9A1C5-1955-4E25-8CE0-690F6BB9A2E9}">
      <dgm:prSet phldrT="[Текст]" custT="1"/>
      <dgm:spPr/>
      <dgm:t>
        <a:bodyPr/>
        <a:lstStyle/>
        <a:p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Объем финансового обеспечения АПП, установленного ТП ОМС</a:t>
          </a:r>
        </a:p>
        <a:p>
          <a:r>
            <a:rPr lang="ru-RU" sz="16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15 332,5 </a:t>
          </a:r>
          <a:r>
            <a:rPr lang="ru-RU" sz="16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млн.руб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201E38A1-F4F0-47FB-9612-C9211A7264F1}" type="parTrans" cxnId="{ADC66951-C6F3-4770-9DD2-C1A56B4DDD88}">
      <dgm:prSet/>
      <dgm:spPr/>
      <dgm:t>
        <a:bodyPr/>
        <a:lstStyle/>
        <a:p>
          <a:endParaRPr lang="ru-RU" sz="1000" b="1">
            <a:latin typeface="Times New Roman" pitchFamily="18" charset="0"/>
            <a:cs typeface="Times New Roman" pitchFamily="18" charset="0"/>
          </a:endParaRPr>
        </a:p>
      </dgm:t>
    </dgm:pt>
    <dgm:pt modelId="{BC52B6FF-CB37-49DC-9BC4-5BD5B5B624EA}" type="sibTrans" cxnId="{ADC66951-C6F3-4770-9DD2-C1A56B4DDD88}">
      <dgm:prSet/>
      <dgm:spPr/>
      <dgm:t>
        <a:bodyPr/>
        <a:lstStyle/>
        <a:p>
          <a:endParaRPr lang="ru-RU" sz="1000" b="1">
            <a:latin typeface="Times New Roman" pitchFamily="18" charset="0"/>
            <a:cs typeface="Times New Roman" pitchFamily="18" charset="0"/>
          </a:endParaRPr>
        </a:p>
      </dgm:t>
    </dgm:pt>
    <dgm:pt modelId="{06721948-CD44-4C47-A2BD-CC75E616C668}">
      <dgm:prSet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Объем средств на обеспечение ФАП/ФП</a:t>
          </a:r>
          <a:endParaRPr lang="ru-RU" sz="1200" b="1" dirty="0">
            <a:latin typeface="Times New Roman" pitchFamily="18" charset="0"/>
            <a:cs typeface="Times New Roman" pitchFamily="18" charset="0"/>
          </a:endParaRPr>
        </a:p>
      </dgm:t>
    </dgm:pt>
    <dgm:pt modelId="{EC9DBF9F-60E3-499C-AACD-0B7EB99862D3}" type="parTrans" cxnId="{52025B08-A29C-4C0E-8728-70F795406CD3}">
      <dgm:prSet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ru-RU" sz="1000" b="1">
            <a:latin typeface="Times New Roman" pitchFamily="18" charset="0"/>
            <a:cs typeface="Times New Roman" pitchFamily="18" charset="0"/>
          </a:endParaRPr>
        </a:p>
      </dgm:t>
    </dgm:pt>
    <dgm:pt modelId="{7B7EB714-4F5C-4127-95A6-3F8ED956A89E}" type="sibTrans" cxnId="{52025B08-A29C-4C0E-8728-70F795406CD3}">
      <dgm:prSet/>
      <dgm:spPr/>
      <dgm:t>
        <a:bodyPr/>
        <a:lstStyle/>
        <a:p>
          <a:endParaRPr lang="ru-RU" sz="1000" b="1">
            <a:latin typeface="Times New Roman" pitchFamily="18" charset="0"/>
            <a:cs typeface="Times New Roman" pitchFamily="18" charset="0"/>
          </a:endParaRPr>
        </a:p>
      </dgm:t>
    </dgm:pt>
    <dgm:pt modelId="{FD1CF334-7487-4E1F-862A-CCD5AEF00B28}">
      <dgm:prSet custT="1"/>
      <dgm:spPr/>
      <dgm:t>
        <a:bodyPr/>
        <a:lstStyle/>
        <a:p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Объем средств на оказание неотложной МП</a:t>
          </a:r>
        </a:p>
      </dgm:t>
    </dgm:pt>
    <dgm:pt modelId="{BC0B34EE-FEAD-486D-925D-64CAD7B331FB}" type="parTrans" cxnId="{9783556A-E0C5-4AB1-8AF9-26821EB5323C}">
      <dgm:prSet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ru-RU" sz="1000" b="1">
            <a:latin typeface="Times New Roman" pitchFamily="18" charset="0"/>
            <a:cs typeface="Times New Roman" pitchFamily="18" charset="0"/>
          </a:endParaRPr>
        </a:p>
      </dgm:t>
    </dgm:pt>
    <dgm:pt modelId="{37438AB0-1A4D-459B-BA54-557BF24FF08A}" type="sibTrans" cxnId="{9783556A-E0C5-4AB1-8AF9-26821EB5323C}">
      <dgm:prSet/>
      <dgm:spPr/>
      <dgm:t>
        <a:bodyPr/>
        <a:lstStyle/>
        <a:p>
          <a:endParaRPr lang="ru-RU" sz="1000" b="1">
            <a:latin typeface="Times New Roman" pitchFamily="18" charset="0"/>
            <a:cs typeface="Times New Roman" pitchFamily="18" charset="0"/>
          </a:endParaRPr>
        </a:p>
      </dgm:t>
    </dgm:pt>
    <dgm:pt modelId="{54CD89B4-7257-4340-AC76-F53468CBF04E}">
      <dgm:prSet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Объем средств на проведение отдельных диагностических исследований</a:t>
          </a:r>
          <a:endParaRPr lang="ru-RU" sz="1200" b="1" dirty="0">
            <a:latin typeface="Times New Roman" pitchFamily="18" charset="0"/>
            <a:cs typeface="Times New Roman" pitchFamily="18" charset="0"/>
          </a:endParaRPr>
        </a:p>
      </dgm:t>
    </dgm:pt>
    <dgm:pt modelId="{540B85DF-DAEB-46A3-84E6-600CC340BDDE}" type="parTrans" cxnId="{65C899C5-06DD-40FA-990B-77BC2AE31CC3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398E3279-80DA-4927-BD61-3A14E3C6D981}" type="sibTrans" cxnId="{65C899C5-06DD-40FA-990B-77BC2AE31CC3}">
      <dgm:prSet/>
      <dgm:spPr/>
      <dgm:t>
        <a:bodyPr/>
        <a:lstStyle/>
        <a:p>
          <a:endParaRPr lang="ru-RU"/>
        </a:p>
      </dgm:t>
    </dgm:pt>
    <dgm:pt modelId="{18173D89-8DDA-4773-B572-4CDC39B671D3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8D68EEEE-3CA9-4BE4-A762-6DDC9D93280B}" type="parTrans" cxnId="{202635D9-3BBA-4792-80C2-3B46FEBE9CE1}">
      <dgm:prSet custAng="10800000"/>
      <dgm:spPr/>
      <dgm:t>
        <a:bodyPr/>
        <a:lstStyle/>
        <a:p>
          <a:endParaRPr lang="ru-RU"/>
        </a:p>
      </dgm:t>
    </dgm:pt>
    <dgm:pt modelId="{909A53BB-DF9D-4307-9D7C-0471077AF623}" type="sibTrans" cxnId="{202635D9-3BBA-4792-80C2-3B46FEBE9CE1}">
      <dgm:prSet/>
      <dgm:spPr/>
      <dgm:t>
        <a:bodyPr/>
        <a:lstStyle/>
        <a:p>
          <a:endParaRPr lang="ru-RU"/>
        </a:p>
      </dgm:t>
    </dgm:pt>
    <dgm:pt modelId="{16B71EA6-FD81-49C2-B5BC-ACE38D0FAD71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 w="28575">
          <a:solidFill>
            <a:srgbClr val="DD4C0B"/>
          </a:solidFill>
        </a:ln>
      </dgm:spPr>
      <dgm:t>
        <a:bodyPr/>
        <a:lstStyle/>
        <a:p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Объем средств по </a:t>
          </a:r>
          <a:r>
            <a:rPr lang="ru-RU" sz="1200" b="1" dirty="0" err="1" smtClean="0">
              <a:latin typeface="Times New Roman" pitchFamily="18" charset="0"/>
              <a:cs typeface="Times New Roman" pitchFamily="18" charset="0"/>
            </a:rPr>
            <a:t>подушевому</a:t>
          </a:r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 нормативу финансирования</a:t>
          </a:r>
        </a:p>
        <a:p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10 309,3 </a:t>
          </a:r>
          <a:r>
            <a:rPr lang="ru-RU" sz="1200" b="1" dirty="0" err="1" smtClean="0">
              <a:latin typeface="Times New Roman" pitchFamily="18" charset="0"/>
              <a:cs typeface="Times New Roman" pitchFamily="18" charset="0"/>
            </a:rPr>
            <a:t>млн.руб</a:t>
          </a:r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200" b="1" dirty="0">
            <a:latin typeface="Times New Roman" pitchFamily="18" charset="0"/>
            <a:cs typeface="Times New Roman" pitchFamily="18" charset="0"/>
          </a:endParaRPr>
        </a:p>
      </dgm:t>
    </dgm:pt>
    <dgm:pt modelId="{5CDA561C-1239-49D1-A981-4FA910D7B8D7}" type="parTrans" cxnId="{93D9C4AA-B50D-42FE-824E-3E187AEBA915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C7906343-C62B-42C8-A7F4-86D6B9FE08CE}" type="sibTrans" cxnId="{93D9C4AA-B50D-42FE-824E-3E187AEBA915}">
      <dgm:prSet/>
      <dgm:spPr/>
      <dgm:t>
        <a:bodyPr/>
        <a:lstStyle/>
        <a:p>
          <a:endParaRPr lang="ru-RU"/>
        </a:p>
      </dgm:t>
    </dgm:pt>
    <dgm:pt modelId="{0B32354B-2ABA-4E89-B988-E28F78E23EB3}">
      <dgm:prSet phldrT="[Текст]" custT="1"/>
      <dgm:spPr>
        <a:solidFill>
          <a:schemeClr val="accent1"/>
        </a:solidFill>
      </dgm:spPr>
      <dgm:t>
        <a:bodyPr/>
        <a:lstStyle/>
        <a:p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Объем средств за единицу объема МП,</a:t>
          </a:r>
        </a:p>
      </dgm:t>
    </dgm:pt>
    <dgm:pt modelId="{4290119D-E008-41F0-AFF8-AEC9BA306088}" type="sibTrans" cxnId="{12368F37-760C-40AB-952E-E4A563366B71}">
      <dgm:prSet/>
      <dgm:spPr/>
      <dgm:t>
        <a:bodyPr/>
        <a:lstStyle/>
        <a:p>
          <a:endParaRPr lang="ru-RU" sz="1000" b="1">
            <a:latin typeface="Times New Roman" pitchFamily="18" charset="0"/>
            <a:cs typeface="Times New Roman" pitchFamily="18" charset="0"/>
          </a:endParaRPr>
        </a:p>
      </dgm:t>
    </dgm:pt>
    <dgm:pt modelId="{3CE455F1-2289-464F-BE96-F2D7A13BE287}" type="parTrans" cxnId="{12368F37-760C-40AB-952E-E4A563366B71}">
      <dgm:prSet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ru-RU" sz="1000" b="1">
            <a:latin typeface="Times New Roman" pitchFamily="18" charset="0"/>
            <a:cs typeface="Times New Roman" pitchFamily="18" charset="0"/>
          </a:endParaRPr>
        </a:p>
      </dgm:t>
    </dgm:pt>
    <dgm:pt modelId="{5E032983-4CBA-4CAE-A5B5-64B5DA5318CA}" type="pres">
      <dgm:prSet presAssocID="{098296D3-7C61-4ABF-8393-E3DBD279377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8FFE3EE-CE91-4FA7-AD96-73D197887A27}" type="pres">
      <dgm:prSet presAssocID="{5BE9A1C5-1955-4E25-8CE0-690F6BB9A2E9}" presName="centerShape" presStyleLbl="node0" presStyleIdx="0" presStyleCnt="1" custScaleX="174257" custScaleY="162756"/>
      <dgm:spPr/>
      <dgm:t>
        <a:bodyPr/>
        <a:lstStyle/>
        <a:p>
          <a:endParaRPr lang="ru-RU"/>
        </a:p>
      </dgm:t>
    </dgm:pt>
    <dgm:pt modelId="{8AA42A65-626D-4221-9502-9E3B474E4726}" type="pres">
      <dgm:prSet presAssocID="{3CE455F1-2289-464F-BE96-F2D7A13BE287}" presName="parTrans" presStyleLbl="sibTrans2D1" presStyleIdx="0" presStyleCnt="5" custAng="9015005" custFlipHor="1" custScaleX="221719" custLinFactNeighborX="-36008" custLinFactNeighborY="-8693"/>
      <dgm:spPr/>
      <dgm:t>
        <a:bodyPr/>
        <a:lstStyle/>
        <a:p>
          <a:endParaRPr lang="ru-RU"/>
        </a:p>
      </dgm:t>
    </dgm:pt>
    <dgm:pt modelId="{A045BFDA-D15E-43CD-A1B0-393D23E09B75}" type="pres">
      <dgm:prSet presAssocID="{3CE455F1-2289-464F-BE96-F2D7A13BE287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85E9DCD6-1965-4CAE-8FDF-47D4F8106641}" type="pres">
      <dgm:prSet presAssocID="{0B32354B-2ABA-4E89-B988-E28F78E23EB3}" presName="node" presStyleLbl="node1" presStyleIdx="0" presStyleCnt="5" custScaleX="101620" custScaleY="83846" custRadScaleRad="103362" custRadScaleInc="514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52478A-15E3-41E5-8468-668137892763}" type="pres">
      <dgm:prSet presAssocID="{5CDA561C-1239-49D1-A981-4FA910D7B8D7}" presName="parTrans" presStyleLbl="sibTrans2D1" presStyleIdx="1" presStyleCnt="5" custAng="10800000" custScaleX="237975" custLinFactNeighborX="41258" custLinFactNeighborY="-26476"/>
      <dgm:spPr/>
      <dgm:t>
        <a:bodyPr/>
        <a:lstStyle/>
        <a:p>
          <a:endParaRPr lang="ru-RU"/>
        </a:p>
      </dgm:t>
    </dgm:pt>
    <dgm:pt modelId="{0A947BA4-2C5D-4376-925F-690FFE067979}" type="pres">
      <dgm:prSet presAssocID="{5CDA561C-1239-49D1-A981-4FA910D7B8D7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0FC7B498-9F5E-411F-A921-E0510B592158}" type="pres">
      <dgm:prSet presAssocID="{16B71EA6-FD81-49C2-B5BC-ACE38D0FAD71}" presName="node" presStyleLbl="node1" presStyleIdx="1" presStyleCnt="5" custScaleX="122974" custScaleY="126996" custRadScaleRad="115000" custRadScaleInc="468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9395D8-A76E-4605-83E9-8069B2EB66AE}" type="pres">
      <dgm:prSet presAssocID="{EC9DBF9F-60E3-499C-AACD-0B7EB99862D3}" presName="parTrans" presStyleLbl="sibTrans2D1" presStyleIdx="2" presStyleCnt="5" custAng="11332723" custScaleX="144161" custLinFactNeighborX="12514" custLinFactNeighborY="3177"/>
      <dgm:spPr/>
      <dgm:t>
        <a:bodyPr/>
        <a:lstStyle/>
        <a:p>
          <a:endParaRPr lang="ru-RU"/>
        </a:p>
      </dgm:t>
    </dgm:pt>
    <dgm:pt modelId="{49797667-FB5D-4D9D-8E29-ECB048C6D1F4}" type="pres">
      <dgm:prSet presAssocID="{EC9DBF9F-60E3-499C-AACD-0B7EB99862D3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A98FB22A-9B12-4A5E-8F6F-623B52868FE8}" type="pres">
      <dgm:prSet presAssocID="{06721948-CD44-4C47-A2BD-CC75E616C668}" presName="node" presStyleLbl="node1" presStyleIdx="2" presStyleCnt="5" custRadScaleRad="124702" custRadScaleInc="-224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FD6B5A-7B52-47E4-803A-FA9C2CE9677E}" type="pres">
      <dgm:prSet presAssocID="{540B85DF-DAEB-46A3-84E6-600CC340BDDE}" presName="parTrans" presStyleLbl="sibTrans2D1" presStyleIdx="3" presStyleCnt="5" custAng="10480195" custScaleX="145357" custLinFactNeighborX="10757" custLinFactNeighborY="22656"/>
      <dgm:spPr/>
      <dgm:t>
        <a:bodyPr/>
        <a:lstStyle/>
        <a:p>
          <a:endParaRPr lang="ru-RU"/>
        </a:p>
      </dgm:t>
    </dgm:pt>
    <dgm:pt modelId="{74EE7952-DCFC-4CC7-AA23-85CF6C9C932D}" type="pres">
      <dgm:prSet presAssocID="{540B85DF-DAEB-46A3-84E6-600CC340BDDE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20239683-A82E-4818-B579-0C916E4AA10D}" type="pres">
      <dgm:prSet presAssocID="{54CD89B4-7257-4340-AC76-F53468CBF04E}" presName="node" presStyleLbl="node1" presStyleIdx="3" presStyleCnt="5" custScaleX="133401" custScaleY="122231" custRadScaleRad="132667" custRadScaleInc="688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42136A-6F83-431A-A828-9D3A48DB0042}" type="pres">
      <dgm:prSet presAssocID="{BC0B34EE-FEAD-486D-925D-64CAD7B331FB}" presName="parTrans" presStyleLbl="sibTrans2D1" presStyleIdx="4" presStyleCnt="5" custAng="10930905" custScaleX="179941" custScaleY="86706" custLinFactNeighborX="5377" custLinFactNeighborY="-41627"/>
      <dgm:spPr/>
      <dgm:t>
        <a:bodyPr/>
        <a:lstStyle/>
        <a:p>
          <a:endParaRPr lang="ru-RU"/>
        </a:p>
      </dgm:t>
    </dgm:pt>
    <dgm:pt modelId="{50168DBC-2254-418C-97B3-40BBC79E75DA}" type="pres">
      <dgm:prSet presAssocID="{BC0B34EE-FEAD-486D-925D-64CAD7B331FB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F4A0FF2F-6BA3-447D-9390-9ABBAA695E72}" type="pres">
      <dgm:prSet presAssocID="{FD1CF334-7487-4E1F-862A-CCD5AEF00B28}" presName="node" presStyleLbl="node1" presStyleIdx="4" presStyleCnt="5" custRadScaleRad="131642" custRadScaleInc="-28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C6669C8-2466-471B-BA0E-B53158E92106}" type="presOf" srcId="{EC9DBF9F-60E3-499C-AACD-0B7EB99862D3}" destId="{979395D8-A76E-4605-83E9-8069B2EB66AE}" srcOrd="0" destOrd="0" presId="urn:microsoft.com/office/officeart/2005/8/layout/radial5"/>
    <dgm:cxn modelId="{202635D9-3BBA-4792-80C2-3B46FEBE9CE1}" srcId="{098296D3-7C61-4ABF-8393-E3DBD279377E}" destId="{18173D89-8DDA-4773-B572-4CDC39B671D3}" srcOrd="1" destOrd="0" parTransId="{8D68EEEE-3CA9-4BE4-A762-6DDC9D93280B}" sibTransId="{909A53BB-DF9D-4307-9D7C-0471077AF623}"/>
    <dgm:cxn modelId="{98F595F2-326E-4183-86C6-B208081869DA}" type="presOf" srcId="{16B71EA6-FD81-49C2-B5BC-ACE38D0FAD71}" destId="{0FC7B498-9F5E-411F-A921-E0510B592158}" srcOrd="0" destOrd="0" presId="urn:microsoft.com/office/officeart/2005/8/layout/radial5"/>
    <dgm:cxn modelId="{ADC66951-C6F3-4770-9DD2-C1A56B4DDD88}" srcId="{098296D3-7C61-4ABF-8393-E3DBD279377E}" destId="{5BE9A1C5-1955-4E25-8CE0-690F6BB9A2E9}" srcOrd="0" destOrd="0" parTransId="{201E38A1-F4F0-47FB-9612-C9211A7264F1}" sibTransId="{BC52B6FF-CB37-49DC-9BC4-5BD5B5B624EA}"/>
    <dgm:cxn modelId="{65C899C5-06DD-40FA-990B-77BC2AE31CC3}" srcId="{5BE9A1C5-1955-4E25-8CE0-690F6BB9A2E9}" destId="{54CD89B4-7257-4340-AC76-F53468CBF04E}" srcOrd="3" destOrd="0" parTransId="{540B85DF-DAEB-46A3-84E6-600CC340BDDE}" sibTransId="{398E3279-80DA-4927-BD61-3A14E3C6D981}"/>
    <dgm:cxn modelId="{12368F37-760C-40AB-952E-E4A563366B71}" srcId="{5BE9A1C5-1955-4E25-8CE0-690F6BB9A2E9}" destId="{0B32354B-2ABA-4E89-B988-E28F78E23EB3}" srcOrd="0" destOrd="0" parTransId="{3CE455F1-2289-464F-BE96-F2D7A13BE287}" sibTransId="{4290119D-E008-41F0-AFF8-AEC9BA306088}"/>
    <dgm:cxn modelId="{E249C6CF-BF4D-45F6-8059-D56F549443A0}" type="presOf" srcId="{5BE9A1C5-1955-4E25-8CE0-690F6BB9A2E9}" destId="{B8FFE3EE-CE91-4FA7-AD96-73D197887A27}" srcOrd="0" destOrd="0" presId="urn:microsoft.com/office/officeart/2005/8/layout/radial5"/>
    <dgm:cxn modelId="{B6EDDBC1-6078-46AB-A9E7-6483AF495F6A}" type="presOf" srcId="{FD1CF334-7487-4E1F-862A-CCD5AEF00B28}" destId="{F4A0FF2F-6BA3-447D-9390-9ABBAA695E72}" srcOrd="0" destOrd="0" presId="urn:microsoft.com/office/officeart/2005/8/layout/radial5"/>
    <dgm:cxn modelId="{7151C9E6-FE8B-4388-92C9-50FBA4ECD2E8}" type="presOf" srcId="{3CE455F1-2289-464F-BE96-F2D7A13BE287}" destId="{8AA42A65-626D-4221-9502-9E3B474E4726}" srcOrd="0" destOrd="0" presId="urn:microsoft.com/office/officeart/2005/8/layout/radial5"/>
    <dgm:cxn modelId="{ADAE72A4-C107-45A9-AEDF-1C277B176BED}" type="presOf" srcId="{EC9DBF9F-60E3-499C-AACD-0B7EB99862D3}" destId="{49797667-FB5D-4D9D-8E29-ECB048C6D1F4}" srcOrd="1" destOrd="0" presId="urn:microsoft.com/office/officeart/2005/8/layout/radial5"/>
    <dgm:cxn modelId="{BF19610D-D874-4034-8320-56661FE17AA3}" type="presOf" srcId="{540B85DF-DAEB-46A3-84E6-600CC340BDDE}" destId="{0DFD6B5A-7B52-47E4-803A-FA9C2CE9677E}" srcOrd="0" destOrd="0" presId="urn:microsoft.com/office/officeart/2005/8/layout/radial5"/>
    <dgm:cxn modelId="{61C31743-7C11-4838-9447-704947061411}" type="presOf" srcId="{5CDA561C-1239-49D1-A981-4FA910D7B8D7}" destId="{0A947BA4-2C5D-4376-925F-690FFE067979}" srcOrd="1" destOrd="0" presId="urn:microsoft.com/office/officeart/2005/8/layout/radial5"/>
    <dgm:cxn modelId="{F9E6831A-1AC2-44CE-909A-094728D642FA}" type="presOf" srcId="{098296D3-7C61-4ABF-8393-E3DBD279377E}" destId="{5E032983-4CBA-4CAE-A5B5-64B5DA5318CA}" srcOrd="0" destOrd="0" presId="urn:microsoft.com/office/officeart/2005/8/layout/radial5"/>
    <dgm:cxn modelId="{9783556A-E0C5-4AB1-8AF9-26821EB5323C}" srcId="{5BE9A1C5-1955-4E25-8CE0-690F6BB9A2E9}" destId="{FD1CF334-7487-4E1F-862A-CCD5AEF00B28}" srcOrd="4" destOrd="0" parTransId="{BC0B34EE-FEAD-486D-925D-64CAD7B331FB}" sibTransId="{37438AB0-1A4D-459B-BA54-557BF24FF08A}"/>
    <dgm:cxn modelId="{76B85363-B74C-4EC6-8D60-298CFE62EB42}" type="presOf" srcId="{BC0B34EE-FEAD-486D-925D-64CAD7B331FB}" destId="{50168DBC-2254-418C-97B3-40BBC79E75DA}" srcOrd="1" destOrd="0" presId="urn:microsoft.com/office/officeart/2005/8/layout/radial5"/>
    <dgm:cxn modelId="{6AE0576F-9376-46EC-BD3A-200627FD4EB3}" type="presOf" srcId="{5CDA561C-1239-49D1-A981-4FA910D7B8D7}" destId="{D452478A-15E3-41E5-8468-668137892763}" srcOrd="0" destOrd="0" presId="urn:microsoft.com/office/officeart/2005/8/layout/radial5"/>
    <dgm:cxn modelId="{93D9C4AA-B50D-42FE-824E-3E187AEBA915}" srcId="{5BE9A1C5-1955-4E25-8CE0-690F6BB9A2E9}" destId="{16B71EA6-FD81-49C2-B5BC-ACE38D0FAD71}" srcOrd="1" destOrd="0" parTransId="{5CDA561C-1239-49D1-A981-4FA910D7B8D7}" sibTransId="{C7906343-C62B-42C8-A7F4-86D6B9FE08CE}"/>
    <dgm:cxn modelId="{9A6349C5-18D0-4CDA-815A-6DAD9B7CB4F8}" type="presOf" srcId="{0B32354B-2ABA-4E89-B988-E28F78E23EB3}" destId="{85E9DCD6-1965-4CAE-8FDF-47D4F8106641}" srcOrd="0" destOrd="0" presId="urn:microsoft.com/office/officeart/2005/8/layout/radial5"/>
    <dgm:cxn modelId="{FEE582F7-73C2-455A-9F1E-952C612605ED}" type="presOf" srcId="{54CD89B4-7257-4340-AC76-F53468CBF04E}" destId="{20239683-A82E-4818-B579-0C916E4AA10D}" srcOrd="0" destOrd="0" presId="urn:microsoft.com/office/officeart/2005/8/layout/radial5"/>
    <dgm:cxn modelId="{7BD7492E-A4C0-43A5-9D58-551426833B3B}" type="presOf" srcId="{06721948-CD44-4C47-A2BD-CC75E616C668}" destId="{A98FB22A-9B12-4A5E-8F6F-623B52868FE8}" srcOrd="0" destOrd="0" presId="urn:microsoft.com/office/officeart/2005/8/layout/radial5"/>
    <dgm:cxn modelId="{52025B08-A29C-4C0E-8728-70F795406CD3}" srcId="{5BE9A1C5-1955-4E25-8CE0-690F6BB9A2E9}" destId="{06721948-CD44-4C47-A2BD-CC75E616C668}" srcOrd="2" destOrd="0" parTransId="{EC9DBF9F-60E3-499C-AACD-0B7EB99862D3}" sibTransId="{7B7EB714-4F5C-4127-95A6-3F8ED956A89E}"/>
    <dgm:cxn modelId="{FADC5552-966C-4444-B82C-1C13F8F23A59}" type="presOf" srcId="{3CE455F1-2289-464F-BE96-F2D7A13BE287}" destId="{A045BFDA-D15E-43CD-A1B0-393D23E09B75}" srcOrd="1" destOrd="0" presId="urn:microsoft.com/office/officeart/2005/8/layout/radial5"/>
    <dgm:cxn modelId="{DF26F5B7-5F7B-47E7-8FCE-D3FB6C6F8CE5}" type="presOf" srcId="{540B85DF-DAEB-46A3-84E6-600CC340BDDE}" destId="{74EE7952-DCFC-4CC7-AA23-85CF6C9C932D}" srcOrd="1" destOrd="0" presId="urn:microsoft.com/office/officeart/2005/8/layout/radial5"/>
    <dgm:cxn modelId="{563B5FFC-BC8F-4FEB-AFB2-FEF6A15A2302}" type="presOf" srcId="{BC0B34EE-FEAD-486D-925D-64CAD7B331FB}" destId="{1342136A-6F83-431A-A828-9D3A48DB0042}" srcOrd="0" destOrd="0" presId="urn:microsoft.com/office/officeart/2005/8/layout/radial5"/>
    <dgm:cxn modelId="{91A963D6-48C4-4503-A674-C29F05E4D14D}" type="presParOf" srcId="{5E032983-4CBA-4CAE-A5B5-64B5DA5318CA}" destId="{B8FFE3EE-CE91-4FA7-AD96-73D197887A27}" srcOrd="0" destOrd="0" presId="urn:microsoft.com/office/officeart/2005/8/layout/radial5"/>
    <dgm:cxn modelId="{448E327F-C9D7-41D8-8C36-B41FD098B5F6}" type="presParOf" srcId="{5E032983-4CBA-4CAE-A5B5-64B5DA5318CA}" destId="{8AA42A65-626D-4221-9502-9E3B474E4726}" srcOrd="1" destOrd="0" presId="urn:microsoft.com/office/officeart/2005/8/layout/radial5"/>
    <dgm:cxn modelId="{03866928-9A60-42C5-9231-B94C48B1CE6D}" type="presParOf" srcId="{8AA42A65-626D-4221-9502-9E3B474E4726}" destId="{A045BFDA-D15E-43CD-A1B0-393D23E09B75}" srcOrd="0" destOrd="0" presId="urn:microsoft.com/office/officeart/2005/8/layout/radial5"/>
    <dgm:cxn modelId="{0BCAB215-46E9-49BD-8577-622ED4E73451}" type="presParOf" srcId="{5E032983-4CBA-4CAE-A5B5-64B5DA5318CA}" destId="{85E9DCD6-1965-4CAE-8FDF-47D4F8106641}" srcOrd="2" destOrd="0" presId="urn:microsoft.com/office/officeart/2005/8/layout/radial5"/>
    <dgm:cxn modelId="{460006ED-A285-4C41-9A93-3AB66840369C}" type="presParOf" srcId="{5E032983-4CBA-4CAE-A5B5-64B5DA5318CA}" destId="{D452478A-15E3-41E5-8468-668137892763}" srcOrd="3" destOrd="0" presId="urn:microsoft.com/office/officeart/2005/8/layout/radial5"/>
    <dgm:cxn modelId="{B0BFB54E-F363-4334-B26A-EC659688139B}" type="presParOf" srcId="{D452478A-15E3-41E5-8468-668137892763}" destId="{0A947BA4-2C5D-4376-925F-690FFE067979}" srcOrd="0" destOrd="0" presId="urn:microsoft.com/office/officeart/2005/8/layout/radial5"/>
    <dgm:cxn modelId="{D871D906-3142-4F4E-8E5D-29F7EF58E9FA}" type="presParOf" srcId="{5E032983-4CBA-4CAE-A5B5-64B5DA5318CA}" destId="{0FC7B498-9F5E-411F-A921-E0510B592158}" srcOrd="4" destOrd="0" presId="urn:microsoft.com/office/officeart/2005/8/layout/radial5"/>
    <dgm:cxn modelId="{6FC5A338-0BAD-4017-AB77-537CD6140A87}" type="presParOf" srcId="{5E032983-4CBA-4CAE-A5B5-64B5DA5318CA}" destId="{979395D8-A76E-4605-83E9-8069B2EB66AE}" srcOrd="5" destOrd="0" presId="urn:microsoft.com/office/officeart/2005/8/layout/radial5"/>
    <dgm:cxn modelId="{32A00A5C-F069-46C2-87A0-488D05A415FB}" type="presParOf" srcId="{979395D8-A76E-4605-83E9-8069B2EB66AE}" destId="{49797667-FB5D-4D9D-8E29-ECB048C6D1F4}" srcOrd="0" destOrd="0" presId="urn:microsoft.com/office/officeart/2005/8/layout/radial5"/>
    <dgm:cxn modelId="{21A215C7-A592-475C-A2AE-0E0C6DE10378}" type="presParOf" srcId="{5E032983-4CBA-4CAE-A5B5-64B5DA5318CA}" destId="{A98FB22A-9B12-4A5E-8F6F-623B52868FE8}" srcOrd="6" destOrd="0" presId="urn:microsoft.com/office/officeart/2005/8/layout/radial5"/>
    <dgm:cxn modelId="{6CA50DA3-A3B0-429C-9CDA-4305673FF4FF}" type="presParOf" srcId="{5E032983-4CBA-4CAE-A5B5-64B5DA5318CA}" destId="{0DFD6B5A-7B52-47E4-803A-FA9C2CE9677E}" srcOrd="7" destOrd="0" presId="urn:microsoft.com/office/officeart/2005/8/layout/radial5"/>
    <dgm:cxn modelId="{5F671785-DF62-4422-8609-7EB105BB47A3}" type="presParOf" srcId="{0DFD6B5A-7B52-47E4-803A-FA9C2CE9677E}" destId="{74EE7952-DCFC-4CC7-AA23-85CF6C9C932D}" srcOrd="0" destOrd="0" presId="urn:microsoft.com/office/officeart/2005/8/layout/radial5"/>
    <dgm:cxn modelId="{0F2664E0-395B-472B-8F12-B0668DE95FAD}" type="presParOf" srcId="{5E032983-4CBA-4CAE-A5B5-64B5DA5318CA}" destId="{20239683-A82E-4818-B579-0C916E4AA10D}" srcOrd="8" destOrd="0" presId="urn:microsoft.com/office/officeart/2005/8/layout/radial5"/>
    <dgm:cxn modelId="{FE965EBB-7C9D-41BB-8D2E-B58CA92E1A5E}" type="presParOf" srcId="{5E032983-4CBA-4CAE-A5B5-64B5DA5318CA}" destId="{1342136A-6F83-431A-A828-9D3A48DB0042}" srcOrd="9" destOrd="0" presId="urn:microsoft.com/office/officeart/2005/8/layout/radial5"/>
    <dgm:cxn modelId="{716E2218-6C2C-4A6C-AF69-13982F858912}" type="presParOf" srcId="{1342136A-6F83-431A-A828-9D3A48DB0042}" destId="{50168DBC-2254-418C-97B3-40BBC79E75DA}" srcOrd="0" destOrd="0" presId="urn:microsoft.com/office/officeart/2005/8/layout/radial5"/>
    <dgm:cxn modelId="{08C45721-093A-47FB-9797-16EC20A8FB4D}" type="presParOf" srcId="{5E032983-4CBA-4CAE-A5B5-64B5DA5318CA}" destId="{F4A0FF2F-6BA3-447D-9390-9ABBAA695E72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94C7BC-36FA-4F78-8CD2-9D4A24FF90AA}" type="doc">
      <dgm:prSet loTypeId="urn:microsoft.com/office/officeart/2005/8/layout/pList2" loCatId="list" qsTypeId="urn:microsoft.com/office/officeart/2005/8/quickstyle/simple1" qsCatId="simple" csTypeId="urn:microsoft.com/office/officeart/2005/8/colors/accent1_2" csCatId="accent1" phldr="1"/>
      <dgm:spPr/>
    </dgm:pt>
    <dgm:pt modelId="{7DB200F8-E2B4-418D-8782-A5DFE16BB555}">
      <dgm:prSet phldrT="[Текст]" custT="1"/>
      <dgm:spPr/>
      <dgm:t>
        <a:bodyPr/>
        <a:lstStyle/>
        <a:p>
          <a:r>
            <a: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 учетом объективных критериев КС определяются дифференцированно в зависимости от уровня/ подуровня МО с установлением коэффициентов по каждому подуровню:</a:t>
          </a:r>
        </a:p>
        <a:p>
          <a:r>
            <a: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подуровень 1.1 - 0,82</a:t>
          </a:r>
        </a:p>
        <a:p>
          <a:r>
            <a: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подуровень 1.2 - 0,90</a:t>
          </a:r>
        </a:p>
        <a:p>
          <a:r>
            <a: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подуровень 1.3 - 1,08</a:t>
          </a:r>
        </a:p>
        <a:p>
          <a:r>
            <a: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подуровень 2.1 - 0,85</a:t>
          </a:r>
        </a:p>
        <a:p>
          <a:r>
            <a: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подуровень 2.2 - 0,94</a:t>
          </a:r>
        </a:p>
        <a:p>
          <a:r>
            <a: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подуровень 2.3 - 1,02</a:t>
          </a:r>
        </a:p>
        <a:p>
          <a:r>
            <a: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подуровень 2.4 - 1,</a:t>
          </a:r>
          <a:r>
            <a:rPr lang="en-US" sz="13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19</a:t>
          </a:r>
          <a:endParaRPr lang="ru-RU" sz="13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C681DF-824F-4F89-84F7-D2E6CB9B8AB7}" type="parTrans" cxnId="{117E2A8A-F553-430D-AC88-6C633AEBF673}">
      <dgm:prSet/>
      <dgm:spPr/>
      <dgm:t>
        <a:bodyPr/>
        <a:lstStyle/>
        <a:p>
          <a:endParaRPr lang="ru-RU"/>
        </a:p>
      </dgm:t>
    </dgm:pt>
    <dgm:pt modelId="{51D0020A-DBBC-45DA-914A-C9F1CECE783B}" type="sibTrans" cxnId="{117E2A8A-F553-430D-AC88-6C633AEBF673}">
      <dgm:prSet/>
      <dgm:spPr/>
      <dgm:t>
        <a:bodyPr/>
        <a:lstStyle/>
        <a:p>
          <a:endParaRPr lang="ru-RU"/>
        </a:p>
      </dgm:t>
    </dgm:pt>
    <dgm:pt modelId="{8ADFDAE8-8624-412B-B351-F6F6BC5170E6}">
      <dgm:prSet phldrT="[Текст]" custT="1"/>
      <dgm:spPr/>
      <dgm:t>
        <a:bodyPr/>
        <a:lstStyle/>
        <a:p>
          <a:r>
            <a: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Соответствие/несоответствие МО критериям отдаленности:</a:t>
          </a:r>
        </a:p>
        <a:p>
          <a:r>
            <a: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доля сельского населения более 50%;</a:t>
          </a:r>
        </a:p>
        <a:p>
          <a:r>
            <a: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отдаленность от г. Новосибирска свыше 249 км.;</a:t>
          </a:r>
        </a:p>
        <a:p>
          <a:r>
            <a: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количество подразделений (за каждые 10 шт.)</a:t>
          </a:r>
        </a:p>
        <a:p>
          <a:r>
            <a:rPr lang="ru-RU" sz="1400" b="1" u="sn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Итого значения </a:t>
          </a:r>
          <a:r>
            <a:rPr lang="ru-RU" sz="1400" b="1" u="sng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КДот</a:t>
          </a:r>
          <a:r>
            <a:rPr lang="ru-RU" sz="1400" b="1" u="sn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r>
            <a: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 для МО, обслуживающих до 20 тысяч человек - от 1,113 до 1,118, </a:t>
          </a:r>
        </a:p>
        <a:p>
          <a:r>
            <a: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для МО, обслуживающих свыше 20 тысяч человек - от 1,04 до 1,046</a:t>
          </a:r>
          <a:r>
            <a:rPr lang="ru-RU" sz="1300" b="1" dirty="0" smtClean="0"/>
            <a:t>.</a:t>
          </a:r>
          <a:endParaRPr lang="en-US" sz="1300" b="1" dirty="0" smtClean="0"/>
        </a:p>
        <a:p>
          <a:r>
            <a: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Если МО не удовлетворяет условиям, то расчет по формуле из Методических рекомендаций</a:t>
          </a:r>
        </a:p>
        <a:p>
          <a:endParaRPr lang="ru-RU" sz="1300" dirty="0"/>
        </a:p>
      </dgm:t>
    </dgm:pt>
    <dgm:pt modelId="{5705EB7E-B650-4567-91E4-68A38E322C2A}" type="parTrans" cxnId="{8B76338D-0020-411B-ACF1-1B8B3E4F7089}">
      <dgm:prSet/>
      <dgm:spPr/>
      <dgm:t>
        <a:bodyPr/>
        <a:lstStyle/>
        <a:p>
          <a:endParaRPr lang="ru-RU"/>
        </a:p>
      </dgm:t>
    </dgm:pt>
    <dgm:pt modelId="{EE9534EA-26B9-4BC0-AABA-63C1311FF249}" type="sibTrans" cxnId="{8B76338D-0020-411B-ACF1-1B8B3E4F7089}">
      <dgm:prSet/>
      <dgm:spPr/>
      <dgm:t>
        <a:bodyPr/>
        <a:lstStyle/>
        <a:p>
          <a:endParaRPr lang="ru-RU"/>
        </a:p>
      </dgm:t>
    </dgm:pt>
    <dgm:pt modelId="{B0F6F6C7-8C1D-4809-BC7F-9D00EF194857}">
      <dgm:prSet phldrT="[Текст]" custT="1"/>
      <dgm:spPr/>
      <dgm:t>
        <a:bodyPr/>
        <a:lstStyle/>
        <a:p>
          <a:r>
            <a:rPr lang="ru-RU" sz="13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КУмо</a:t>
          </a:r>
          <a:r>
            <a: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рассчитывается по формуле  и является индивидуальным коэффициентом, его значения в 2021 находятся в диапазоне </a:t>
          </a:r>
        </a:p>
        <a:p>
          <a:r>
            <a: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 1,268076 до 1,850334</a:t>
          </a:r>
        </a:p>
        <a:p>
          <a:endParaRPr lang="ru-RU" sz="13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Требование Методических рекомендаций: </a:t>
          </a:r>
        </a:p>
        <a:p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 изменении </a:t>
          </a:r>
          <a:r>
            <a:rPr lang="ru-RU" sz="14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хотя бы одного</a:t>
          </a:r>
          <a:r>
            <a:rPr lang="ru-RU" sz="1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из коэффициентов дифференциации </a:t>
          </a:r>
          <a:r>
            <a:rPr lang="ru-RU" sz="1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подушевого</a:t>
          </a:r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норматива необходимо производить пересчет </a:t>
          </a:r>
          <a:r>
            <a:rPr lang="ru-RU" sz="1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КУмо</a:t>
          </a:r>
          <a:endParaRPr lang="ru-RU" sz="14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u-RU" sz="13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u-RU" sz="13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266CA8-013F-49B2-BF68-A30743D403DF}" type="parTrans" cxnId="{B12C434D-71AD-4302-8E57-4155CF80D298}">
      <dgm:prSet/>
      <dgm:spPr/>
      <dgm:t>
        <a:bodyPr/>
        <a:lstStyle/>
        <a:p>
          <a:endParaRPr lang="ru-RU"/>
        </a:p>
      </dgm:t>
    </dgm:pt>
    <dgm:pt modelId="{4F14A956-A7D1-4E46-8EE4-78C3296C479E}" type="sibTrans" cxnId="{B12C434D-71AD-4302-8E57-4155CF80D298}">
      <dgm:prSet/>
      <dgm:spPr/>
      <dgm:t>
        <a:bodyPr/>
        <a:lstStyle/>
        <a:p>
          <a:endParaRPr lang="ru-RU"/>
        </a:p>
      </dgm:t>
    </dgm:pt>
    <dgm:pt modelId="{D2141F0E-F52F-491F-882C-FCCAFDFD3947}" type="pres">
      <dgm:prSet presAssocID="{6194C7BC-36FA-4F78-8CD2-9D4A24FF90AA}" presName="Name0" presStyleCnt="0">
        <dgm:presLayoutVars>
          <dgm:dir/>
          <dgm:resizeHandles val="exact"/>
        </dgm:presLayoutVars>
      </dgm:prSet>
      <dgm:spPr/>
    </dgm:pt>
    <dgm:pt modelId="{9AC3CEE9-A6B1-48F0-A440-D26F3A4B0B29}" type="pres">
      <dgm:prSet presAssocID="{6194C7BC-36FA-4F78-8CD2-9D4A24FF90AA}" presName="bkgdShp" presStyleLbl="alignAccFollowNode1" presStyleIdx="0" presStyleCnt="1" custScaleY="81044" custLinFactY="-22061" custLinFactNeighborX="43706" custLinFactNeighborY="-100000"/>
      <dgm:spPr/>
    </dgm:pt>
    <dgm:pt modelId="{81D0D78D-DC0F-4E0B-9699-C0E8B1D195C0}" type="pres">
      <dgm:prSet presAssocID="{6194C7BC-36FA-4F78-8CD2-9D4A24FF90AA}" presName="linComp" presStyleCnt="0"/>
      <dgm:spPr/>
    </dgm:pt>
    <dgm:pt modelId="{867C5014-1E75-4488-A5C1-9B5B573BCC9D}" type="pres">
      <dgm:prSet presAssocID="{7DB200F8-E2B4-418D-8782-A5DFE16BB555}" presName="compNode" presStyleCnt="0"/>
      <dgm:spPr/>
    </dgm:pt>
    <dgm:pt modelId="{11D2CE47-FDEF-4A99-82FA-D0E91F2814E8}" type="pres">
      <dgm:prSet presAssocID="{7DB200F8-E2B4-418D-8782-A5DFE16BB555}" presName="node" presStyleLbl="node1" presStyleIdx="0" presStyleCnt="3" custScaleX="166391" custScaleY="99290" custLinFactNeighborX="-383" custLinFactNeighborY="-229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F61246-A9F6-468A-A11C-56006E6EB8A1}" type="pres">
      <dgm:prSet presAssocID="{7DB200F8-E2B4-418D-8782-A5DFE16BB555}" presName="invisiNode" presStyleLbl="node1" presStyleIdx="0" presStyleCnt="3"/>
      <dgm:spPr/>
    </dgm:pt>
    <dgm:pt modelId="{BBE1A61B-ED7B-4DFA-A96D-90F8C56E177F}" type="pres">
      <dgm:prSet presAssocID="{7DB200F8-E2B4-418D-8782-A5DFE16BB555}" presName="imagNode" presStyleLbl="fgImgPlace1" presStyleIdx="0" presStyleCnt="3" custScaleX="110163" custScaleY="82966" custLinFactNeighborX="-8327" custLinFactNeighborY="-22770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43E9A159-1F07-4C74-8E11-11DBDECE4DEC}" type="pres">
      <dgm:prSet presAssocID="{51D0020A-DBBC-45DA-914A-C9F1CECE783B}" presName="sibTrans" presStyleLbl="sibTrans2D1" presStyleIdx="0" presStyleCnt="0"/>
      <dgm:spPr/>
      <dgm:t>
        <a:bodyPr/>
        <a:lstStyle/>
        <a:p>
          <a:endParaRPr lang="ru-RU"/>
        </a:p>
      </dgm:t>
    </dgm:pt>
    <dgm:pt modelId="{7330B01D-B742-4C54-88B3-7CC0390D5E60}" type="pres">
      <dgm:prSet presAssocID="{8ADFDAE8-8624-412B-B351-F6F6BC5170E6}" presName="compNode" presStyleCnt="0"/>
      <dgm:spPr/>
    </dgm:pt>
    <dgm:pt modelId="{9397C5C9-129B-47E0-9670-822CA89521F7}" type="pres">
      <dgm:prSet presAssocID="{8ADFDAE8-8624-412B-B351-F6F6BC5170E6}" presName="node" presStyleLbl="node1" presStyleIdx="1" presStyleCnt="3" custScaleX="164953" custScaleY="117670" custLinFactNeighborX="5054" custLinFactNeighborY="-91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A52530-4BBA-4CC2-A3E2-AD20EF4F10D0}" type="pres">
      <dgm:prSet presAssocID="{8ADFDAE8-8624-412B-B351-F6F6BC5170E6}" presName="invisiNode" presStyleLbl="node1" presStyleIdx="1" presStyleCnt="3"/>
      <dgm:spPr/>
    </dgm:pt>
    <dgm:pt modelId="{CB173FBF-9FB0-4F9C-9E55-007F0327C4D9}" type="pres">
      <dgm:prSet presAssocID="{8ADFDAE8-8624-412B-B351-F6F6BC5170E6}" presName="imagNode" presStyleLbl="fgImgPlace1" presStyleIdx="1" presStyleCnt="3" custScaleX="127791" custScaleY="82966" custLinFactNeighborX="5312" custLinFactNeighborY="-11470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236E71DA-29E6-4540-A335-00DEE8CF493A}" type="pres">
      <dgm:prSet presAssocID="{EE9534EA-26B9-4BC0-AABA-63C1311FF249}" presName="sibTrans" presStyleLbl="sibTrans2D1" presStyleIdx="0" presStyleCnt="0"/>
      <dgm:spPr/>
      <dgm:t>
        <a:bodyPr/>
        <a:lstStyle/>
        <a:p>
          <a:endParaRPr lang="ru-RU"/>
        </a:p>
      </dgm:t>
    </dgm:pt>
    <dgm:pt modelId="{5F610F39-C844-45D0-8315-F3EA7531BE12}" type="pres">
      <dgm:prSet presAssocID="{B0F6F6C7-8C1D-4809-BC7F-9D00EF194857}" presName="compNode" presStyleCnt="0"/>
      <dgm:spPr/>
    </dgm:pt>
    <dgm:pt modelId="{983B9E3A-D7F2-4862-9FCB-16652740F458}" type="pres">
      <dgm:prSet presAssocID="{B0F6F6C7-8C1D-4809-BC7F-9D00EF194857}" presName="node" presStyleLbl="node1" presStyleIdx="2" presStyleCnt="3" custScaleX="127304" custScaleY="119936" custLinFactNeighborX="9707" custLinFactNeighborY="-97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4838E4-FB0A-4D01-9417-C751F8DFEAFE}" type="pres">
      <dgm:prSet presAssocID="{B0F6F6C7-8C1D-4809-BC7F-9D00EF194857}" presName="invisiNode" presStyleLbl="node1" presStyleIdx="2" presStyleCnt="3"/>
      <dgm:spPr/>
    </dgm:pt>
    <dgm:pt modelId="{1EB1589F-D013-4743-9B70-81BC6AFEFF56}" type="pres">
      <dgm:prSet presAssocID="{B0F6F6C7-8C1D-4809-BC7F-9D00EF194857}" presName="imagNode" presStyleLbl="fgImgPlace1" presStyleIdx="2" presStyleCnt="3" custScaleX="122539" custScaleY="82158" custLinFactNeighborX="3588" custLinFactNeighborY="-11178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8B76338D-0020-411B-ACF1-1B8B3E4F7089}" srcId="{6194C7BC-36FA-4F78-8CD2-9D4A24FF90AA}" destId="{8ADFDAE8-8624-412B-B351-F6F6BC5170E6}" srcOrd="1" destOrd="0" parTransId="{5705EB7E-B650-4567-91E4-68A38E322C2A}" sibTransId="{EE9534EA-26B9-4BC0-AABA-63C1311FF249}"/>
    <dgm:cxn modelId="{2EC7E67D-8084-4A37-9A91-ACD8EDFFA263}" type="presOf" srcId="{51D0020A-DBBC-45DA-914A-C9F1CECE783B}" destId="{43E9A159-1F07-4C74-8E11-11DBDECE4DEC}" srcOrd="0" destOrd="0" presId="urn:microsoft.com/office/officeart/2005/8/layout/pList2"/>
    <dgm:cxn modelId="{A9167EBF-61C0-40E3-9B3A-2A080E674EB0}" type="presOf" srcId="{6194C7BC-36FA-4F78-8CD2-9D4A24FF90AA}" destId="{D2141F0E-F52F-491F-882C-FCCAFDFD3947}" srcOrd="0" destOrd="0" presId="urn:microsoft.com/office/officeart/2005/8/layout/pList2"/>
    <dgm:cxn modelId="{828A8FBF-7162-4489-B510-42648729CBFB}" type="presOf" srcId="{EE9534EA-26B9-4BC0-AABA-63C1311FF249}" destId="{236E71DA-29E6-4540-A335-00DEE8CF493A}" srcOrd="0" destOrd="0" presId="urn:microsoft.com/office/officeart/2005/8/layout/pList2"/>
    <dgm:cxn modelId="{32B8A73D-A127-404B-9810-C9046B5F4DC7}" type="presOf" srcId="{7DB200F8-E2B4-418D-8782-A5DFE16BB555}" destId="{11D2CE47-FDEF-4A99-82FA-D0E91F2814E8}" srcOrd="0" destOrd="0" presId="urn:microsoft.com/office/officeart/2005/8/layout/pList2"/>
    <dgm:cxn modelId="{689F107A-8492-46FD-BF11-F2C4F4360B6C}" type="presOf" srcId="{8ADFDAE8-8624-412B-B351-F6F6BC5170E6}" destId="{9397C5C9-129B-47E0-9670-822CA89521F7}" srcOrd="0" destOrd="0" presId="urn:microsoft.com/office/officeart/2005/8/layout/pList2"/>
    <dgm:cxn modelId="{CB7EFF40-FC52-436B-8B2B-F0E4E307A321}" type="presOf" srcId="{B0F6F6C7-8C1D-4809-BC7F-9D00EF194857}" destId="{983B9E3A-D7F2-4862-9FCB-16652740F458}" srcOrd="0" destOrd="0" presId="urn:microsoft.com/office/officeart/2005/8/layout/pList2"/>
    <dgm:cxn modelId="{117E2A8A-F553-430D-AC88-6C633AEBF673}" srcId="{6194C7BC-36FA-4F78-8CD2-9D4A24FF90AA}" destId="{7DB200F8-E2B4-418D-8782-A5DFE16BB555}" srcOrd="0" destOrd="0" parTransId="{35C681DF-824F-4F89-84F7-D2E6CB9B8AB7}" sibTransId="{51D0020A-DBBC-45DA-914A-C9F1CECE783B}"/>
    <dgm:cxn modelId="{B12C434D-71AD-4302-8E57-4155CF80D298}" srcId="{6194C7BC-36FA-4F78-8CD2-9D4A24FF90AA}" destId="{B0F6F6C7-8C1D-4809-BC7F-9D00EF194857}" srcOrd="2" destOrd="0" parTransId="{DF266CA8-013F-49B2-BF68-A30743D403DF}" sibTransId="{4F14A956-A7D1-4E46-8EE4-78C3296C479E}"/>
    <dgm:cxn modelId="{DE1EDD35-8DCF-4631-90F0-5A6AD76DF0E5}" type="presParOf" srcId="{D2141F0E-F52F-491F-882C-FCCAFDFD3947}" destId="{9AC3CEE9-A6B1-48F0-A440-D26F3A4B0B29}" srcOrd="0" destOrd="0" presId="urn:microsoft.com/office/officeart/2005/8/layout/pList2"/>
    <dgm:cxn modelId="{DBC53C7E-17FF-4FD4-B94F-926C3B5AE9B7}" type="presParOf" srcId="{D2141F0E-F52F-491F-882C-FCCAFDFD3947}" destId="{81D0D78D-DC0F-4E0B-9699-C0E8B1D195C0}" srcOrd="1" destOrd="0" presId="urn:microsoft.com/office/officeart/2005/8/layout/pList2"/>
    <dgm:cxn modelId="{57913778-3DFA-42D0-83D4-54FECEE51DEC}" type="presParOf" srcId="{81D0D78D-DC0F-4E0B-9699-C0E8B1D195C0}" destId="{867C5014-1E75-4488-A5C1-9B5B573BCC9D}" srcOrd="0" destOrd="0" presId="urn:microsoft.com/office/officeart/2005/8/layout/pList2"/>
    <dgm:cxn modelId="{9BA256ED-9D17-4851-A3ED-7C10D837AFBC}" type="presParOf" srcId="{867C5014-1E75-4488-A5C1-9B5B573BCC9D}" destId="{11D2CE47-FDEF-4A99-82FA-D0E91F2814E8}" srcOrd="0" destOrd="0" presId="urn:microsoft.com/office/officeart/2005/8/layout/pList2"/>
    <dgm:cxn modelId="{359D8BC0-EE3A-43A1-B933-D3FF1BC56A96}" type="presParOf" srcId="{867C5014-1E75-4488-A5C1-9B5B573BCC9D}" destId="{64F61246-A9F6-468A-A11C-56006E6EB8A1}" srcOrd="1" destOrd="0" presId="urn:microsoft.com/office/officeart/2005/8/layout/pList2"/>
    <dgm:cxn modelId="{211B7F81-D594-4A6C-8127-D3C602796EFB}" type="presParOf" srcId="{867C5014-1E75-4488-A5C1-9B5B573BCC9D}" destId="{BBE1A61B-ED7B-4DFA-A96D-90F8C56E177F}" srcOrd="2" destOrd="0" presId="urn:microsoft.com/office/officeart/2005/8/layout/pList2"/>
    <dgm:cxn modelId="{9380DDB2-E42E-4411-9F44-D0A51753AE48}" type="presParOf" srcId="{81D0D78D-DC0F-4E0B-9699-C0E8B1D195C0}" destId="{43E9A159-1F07-4C74-8E11-11DBDECE4DEC}" srcOrd="1" destOrd="0" presId="urn:microsoft.com/office/officeart/2005/8/layout/pList2"/>
    <dgm:cxn modelId="{9BE9EBE9-6A02-4A7E-9443-61AE90D82F02}" type="presParOf" srcId="{81D0D78D-DC0F-4E0B-9699-C0E8B1D195C0}" destId="{7330B01D-B742-4C54-88B3-7CC0390D5E60}" srcOrd="2" destOrd="0" presId="urn:microsoft.com/office/officeart/2005/8/layout/pList2"/>
    <dgm:cxn modelId="{E49E4A95-F6AA-4676-91E7-BC9C7E753C5E}" type="presParOf" srcId="{7330B01D-B742-4C54-88B3-7CC0390D5E60}" destId="{9397C5C9-129B-47E0-9670-822CA89521F7}" srcOrd="0" destOrd="0" presId="urn:microsoft.com/office/officeart/2005/8/layout/pList2"/>
    <dgm:cxn modelId="{A58D5CE7-ED0D-4532-A40A-A97C5777CE8A}" type="presParOf" srcId="{7330B01D-B742-4C54-88B3-7CC0390D5E60}" destId="{45A52530-4BBA-4CC2-A3E2-AD20EF4F10D0}" srcOrd="1" destOrd="0" presId="urn:microsoft.com/office/officeart/2005/8/layout/pList2"/>
    <dgm:cxn modelId="{68BDA505-EE05-4EE7-92CC-B08CDD1E0E17}" type="presParOf" srcId="{7330B01D-B742-4C54-88B3-7CC0390D5E60}" destId="{CB173FBF-9FB0-4F9C-9E55-007F0327C4D9}" srcOrd="2" destOrd="0" presId="urn:microsoft.com/office/officeart/2005/8/layout/pList2"/>
    <dgm:cxn modelId="{E11701AD-C5A8-40C0-BFC9-200E8B7F9546}" type="presParOf" srcId="{81D0D78D-DC0F-4E0B-9699-C0E8B1D195C0}" destId="{236E71DA-29E6-4540-A335-00DEE8CF493A}" srcOrd="3" destOrd="0" presId="urn:microsoft.com/office/officeart/2005/8/layout/pList2"/>
    <dgm:cxn modelId="{D6CE3CEB-9A59-4424-A39E-758B8C628690}" type="presParOf" srcId="{81D0D78D-DC0F-4E0B-9699-C0E8B1D195C0}" destId="{5F610F39-C844-45D0-8315-F3EA7531BE12}" srcOrd="4" destOrd="0" presId="urn:microsoft.com/office/officeart/2005/8/layout/pList2"/>
    <dgm:cxn modelId="{B8FD3025-A7BE-4DDD-9454-01B132663B69}" type="presParOf" srcId="{5F610F39-C844-45D0-8315-F3EA7531BE12}" destId="{983B9E3A-D7F2-4862-9FCB-16652740F458}" srcOrd="0" destOrd="0" presId="urn:microsoft.com/office/officeart/2005/8/layout/pList2"/>
    <dgm:cxn modelId="{8B84FB9B-3DCA-444A-A4A4-80076AB43BAA}" type="presParOf" srcId="{5F610F39-C844-45D0-8315-F3EA7531BE12}" destId="{374838E4-FB0A-4D01-9417-C751F8DFEAFE}" srcOrd="1" destOrd="0" presId="urn:microsoft.com/office/officeart/2005/8/layout/pList2"/>
    <dgm:cxn modelId="{EADBAE54-3076-4AA2-8B8C-AB44D38DEA30}" type="presParOf" srcId="{5F610F39-C844-45D0-8315-F3EA7531BE12}" destId="{1EB1589F-D013-4743-9B70-81BC6AFEFF56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29837" cy="497126"/>
          </a:xfrm>
          <a:prstGeom prst="rect">
            <a:avLst/>
          </a:prstGeom>
        </p:spPr>
        <p:txBody>
          <a:bodyPr vert="horz" lIns="90731" tIns="45365" rIns="90731" bIns="45365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3" y="2"/>
            <a:ext cx="2929837" cy="497126"/>
          </a:xfrm>
          <a:prstGeom prst="rect">
            <a:avLst/>
          </a:prstGeom>
        </p:spPr>
        <p:txBody>
          <a:bodyPr vert="horz" lIns="90731" tIns="45365" rIns="90731" bIns="45365" rtlCol="0"/>
          <a:lstStyle>
            <a:lvl1pPr algn="r">
              <a:defRPr sz="1200"/>
            </a:lvl1pPr>
          </a:lstStyle>
          <a:p>
            <a:fld id="{F30EA6FB-3802-42BA-BBC2-45A37DDCFB94}" type="datetimeFigureOut">
              <a:rPr lang="ru-RU" smtClean="0"/>
              <a:pPr/>
              <a:t>18.05.2021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31" tIns="45365" rIns="90731" bIns="45365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0"/>
          </a:xfrm>
          <a:prstGeom prst="rect">
            <a:avLst/>
          </a:prstGeom>
        </p:spPr>
        <p:txBody>
          <a:bodyPr vert="horz" lIns="90731" tIns="45365" rIns="90731" bIns="4536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3"/>
            <a:ext cx="2929837" cy="497126"/>
          </a:xfrm>
          <a:prstGeom prst="rect">
            <a:avLst/>
          </a:prstGeom>
        </p:spPr>
        <p:txBody>
          <a:bodyPr vert="horz" lIns="90731" tIns="45365" rIns="90731" bIns="45365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3" y="9443663"/>
            <a:ext cx="2929837" cy="497126"/>
          </a:xfrm>
          <a:prstGeom prst="rect">
            <a:avLst/>
          </a:prstGeom>
        </p:spPr>
        <p:txBody>
          <a:bodyPr vert="horz" lIns="90731" tIns="45365" rIns="90731" bIns="45365" rtlCol="0" anchor="b"/>
          <a:lstStyle>
            <a:lvl1pPr algn="r">
              <a:defRPr sz="1200"/>
            </a:lvl1pPr>
          </a:lstStyle>
          <a:p>
            <a:fld id="{BAB88914-BFDE-4B83-9CB1-F060CB957E6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109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88914-BFDE-4B83-9CB1-F060CB957E6C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4483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04958-74F3-4215-B27B-BC583197E50A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3759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88914-BFDE-4B83-9CB1-F060CB957E6C}" type="slidenum">
              <a:rPr lang="ru-RU" smtClean="0"/>
              <a:pPr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4483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CF170-E23A-4C38-9468-D128CEAADF8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546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1A02E-6057-40A7-88FD-CD055EB4E44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32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12EE0-CB3B-495C-97C4-54468D2E3F7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691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C8439-9817-4E9A-898F-62FC1D245C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557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C92C-70E3-41D8-BA55-02E6E04DEFB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545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5C10E-C335-4299-A0D5-CE38DEE366B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41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3DFB-16FD-4C1C-92B7-8BF6EA60CFD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831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EB06-D611-4AE6-A16D-631C07EF719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697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0B3A4-350D-4EAE-BBF8-4641BFF9CF6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04248" y="6463539"/>
            <a:ext cx="2133600" cy="365125"/>
          </a:xfrm>
        </p:spPr>
        <p:txBody>
          <a:bodyPr/>
          <a:lstStyle>
            <a:lvl1pPr>
              <a:defRPr sz="1400" b="1">
                <a:solidFill>
                  <a:schemeClr val="tx2"/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7830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E17FE-F1CE-4F6F-8750-9FC12735A6A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052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1F4A-8E1B-4669-A6F7-91454E69118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528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38CD-B22A-4C6E-BCB7-A3228300564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319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emf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Прямая соединительная линия 10"/>
          <p:cNvCxnSpPr/>
          <p:nvPr/>
        </p:nvCxnSpPr>
        <p:spPr>
          <a:xfrm flipV="1">
            <a:off x="1288066" y="115888"/>
            <a:ext cx="75723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288067" y="755866"/>
            <a:ext cx="7572375" cy="1587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178283" y="232646"/>
            <a:ext cx="76355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cap="small" dirty="0" smtClean="0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ТЕРРИТОРИАЛЬНЫЙ ФОНД ОБЯЗАТЕЛЬНОГО МЕДИЦИНСКОГО СТРАХОВАНИЯ НОВОСИБИРСКОЙ ОБЛАСТИ</a:t>
            </a:r>
            <a:endParaRPr lang="ru-RU" sz="1400" i="1" dirty="0">
              <a:solidFill>
                <a:srgbClr val="4F81B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916532" y="1628800"/>
            <a:ext cx="7581472" cy="2952328"/>
          </a:xfrm>
        </p:spPr>
        <p:txBody>
          <a:bodyPr>
            <a:noAutofit/>
          </a:bodyPr>
          <a:lstStyle/>
          <a:p>
            <a: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Особенности </a:t>
            </a:r>
            <a:b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территориальной </a:t>
            </a:r>
            <a:r>
              <a:rPr lang="ru-RU" sz="2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программы обязательного медицинского страхования </a:t>
            </a:r>
            <a: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2021 год </a:t>
            </a:r>
            <a:b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b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Тарифного соглашения в системе обязательного медицинского страхования </a:t>
            </a:r>
            <a:b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Новосибирской области на 2020 год</a:t>
            </a:r>
            <a:b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6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001426" y="6237312"/>
            <a:ext cx="11411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 2021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274752" y="5160094"/>
            <a:ext cx="158569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ts val="0"/>
              </a:spcBef>
              <a:defRPr/>
            </a:pP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Воронюк В.М.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Bef>
                <a:spcPts val="0"/>
              </a:spcBef>
              <a:defRPr/>
            </a:pP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ачальник ФЭУ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Bef>
                <a:spcPts val="0"/>
              </a:spcBef>
              <a:defRPr/>
            </a:pP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ТФОМС НСО</a:t>
            </a:r>
          </a:p>
          <a:p>
            <a:pPr algn="ctr">
              <a:defRPr/>
            </a:pP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85" y="116632"/>
            <a:ext cx="676047" cy="64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082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Стрелка вправо 24"/>
          <p:cNvSpPr/>
          <p:nvPr/>
        </p:nvSpPr>
        <p:spPr>
          <a:xfrm rot="7812679">
            <a:off x="1051333" y="2432701"/>
            <a:ext cx="2209900" cy="894509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 rot="3423398">
            <a:off x="5676186" y="2343885"/>
            <a:ext cx="2453711" cy="825731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288066" y="115888"/>
            <a:ext cx="75723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288067" y="755866"/>
            <a:ext cx="7572375" cy="1587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409017" y="210183"/>
            <a:ext cx="763551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МЕДИЦИНСКОЙ ПОМОЩИ В УСЛОВИЯХ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ДНЕВНОГО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СТАЦИОНАРА</a:t>
            </a: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85" y="116632"/>
            <a:ext cx="676047" cy="64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6" name="Группа 15"/>
          <p:cNvGrpSpPr/>
          <p:nvPr/>
        </p:nvGrpSpPr>
        <p:grpSpPr>
          <a:xfrm>
            <a:off x="1533167" y="888394"/>
            <a:ext cx="6524294" cy="1228495"/>
            <a:chOff x="129037" y="248114"/>
            <a:chExt cx="6524294" cy="1228495"/>
          </a:xfrm>
          <a:solidFill>
            <a:schemeClr val="accent3">
              <a:lumMod val="75000"/>
            </a:schemeClr>
          </a:solidFill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129037" y="248114"/>
              <a:ext cx="6524294" cy="1228495"/>
            </a:xfrm>
            <a:prstGeom prst="roundRect">
              <a:avLst/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256433" y="316359"/>
              <a:ext cx="6240274" cy="110855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РАЗМЕР Б</a:t>
              </a:r>
              <a:r>
                <a:rPr lang="ru-RU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АЗОВОЙ СТАВКИ 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расчете стоимости КСГ в условиях дневного стационара</a:t>
              </a:r>
              <a:endParaRPr lang="ru-RU" b="1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578509" y="4099275"/>
            <a:ext cx="1663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13 991,0 рубль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57538" y="4125558"/>
            <a:ext cx="1850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15 149,03 рубля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713876" y="3823299"/>
            <a:ext cx="1890571" cy="973851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7" name="Прямоугольник 26"/>
          <p:cNvSpPr/>
          <p:nvPr/>
        </p:nvSpPr>
        <p:spPr>
          <a:xfrm>
            <a:off x="1851997" y="6124654"/>
            <a:ext cx="15652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23 318,02 руб.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431926" y="4797152"/>
            <a:ext cx="8963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108,3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 rot="18556217">
            <a:off x="1675206" y="2695288"/>
            <a:ext cx="10186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2020 год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 rot="3356570">
            <a:off x="6507102" y="2718968"/>
            <a:ext cx="10186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2020 год</a:t>
            </a: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5889386" y="6124654"/>
            <a:ext cx="15566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25 378,11 руб.</a:t>
            </a:r>
            <a:endParaRPr lang="ru-RU" dirty="0"/>
          </a:p>
        </p:txBody>
      </p:sp>
      <p:sp>
        <p:nvSpPr>
          <p:cNvPr id="32" name="Выгнутая влево стрелка 31"/>
          <p:cNvSpPr/>
          <p:nvPr/>
        </p:nvSpPr>
        <p:spPr>
          <a:xfrm rot="16200000">
            <a:off x="4388315" y="1825745"/>
            <a:ext cx="814001" cy="6152291"/>
          </a:xfrm>
          <a:prstGeom prst="curvedRightArrow">
            <a:avLst>
              <a:gd name="adj1" fmla="val 12601"/>
              <a:gd name="adj2" fmla="val 31478"/>
              <a:gd name="adj3" fmla="val 26764"/>
            </a:avLst>
          </a:prstGeom>
          <a:solidFill>
            <a:schemeClr val="accent3">
              <a:lumMod val="75000"/>
            </a:schemeClr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>
            <a:off x="3866975" y="6309320"/>
            <a:ext cx="1675303" cy="0"/>
          </a:xfrm>
          <a:prstGeom prst="straightConnector1">
            <a:avLst/>
          </a:prstGeom>
          <a:ln w="5715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3932926" y="6423640"/>
            <a:ext cx="15690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(+2 060,09руб.)</a:t>
            </a:r>
            <a:endParaRPr lang="ru-RU" sz="16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1356157" y="5499030"/>
            <a:ext cx="69711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законченного случая лечения, установленного ТП ОМС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350123" y="3586065"/>
            <a:ext cx="44036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60%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стоимости 1 случая по ТП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ОМС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0308" y="3244335"/>
            <a:ext cx="8531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6,2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78508" y="3770731"/>
            <a:ext cx="1663995" cy="1026421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178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Прямая соединительная линия 10"/>
          <p:cNvCxnSpPr/>
          <p:nvPr/>
        </p:nvCxnSpPr>
        <p:spPr>
          <a:xfrm flipV="1">
            <a:off x="1288066" y="115888"/>
            <a:ext cx="75723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288067" y="755866"/>
            <a:ext cx="7572375" cy="1587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Объект 8"/>
          <p:cNvSpPr>
            <a:spLocks noGrp="1"/>
          </p:cNvSpPr>
          <p:nvPr>
            <p:ph type="subTitle" idx="1"/>
          </p:nvPr>
        </p:nvSpPr>
        <p:spPr>
          <a:xfrm>
            <a:off x="5232598" y="4869160"/>
            <a:ext cx="3640370" cy="1224136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  <a:defRPr/>
            </a:pPr>
            <a:endParaRPr lang="ru-RU" sz="16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Bef>
                <a:spcPts val="0"/>
              </a:spcBef>
              <a:defRPr/>
            </a:pPr>
            <a:endParaRPr lang="ru-RU" sz="18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85" y="116632"/>
            <a:ext cx="676047" cy="64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663343"/>
              </p:ext>
            </p:extLst>
          </p:nvPr>
        </p:nvGraphicFramePr>
        <p:xfrm>
          <a:off x="658971" y="1988840"/>
          <a:ext cx="8028798" cy="34563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8232"/>
                <a:gridCol w="1872208"/>
                <a:gridCol w="1872208"/>
                <a:gridCol w="2196150"/>
              </a:tblGrid>
              <a:tr h="10519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оказания медицинской помощи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 коэффициента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2020 год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 коэффициента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2021  год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отклонение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007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уровень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1841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0,95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1841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0,90</a:t>
                      </a:r>
                      <a:endParaRPr lang="ru-RU" sz="1600" b="1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- 0,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05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07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уровень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1841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1841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1,05</a:t>
                      </a:r>
                      <a:endParaRPr lang="ru-RU" sz="1600" b="1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- 0,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05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07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1841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1,02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1841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0,95</a:t>
                      </a:r>
                      <a:endParaRPr lang="ru-RU" sz="160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+0,12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07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1841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1841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1,05</a:t>
                      </a:r>
                      <a:endParaRPr lang="ru-RU" sz="160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- 0,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05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07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1841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1841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1,2</a:t>
                      </a:r>
                      <a:endParaRPr lang="ru-RU" sz="160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- 0,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07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уровень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1,3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1,25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- 0,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05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755576" y="1052736"/>
            <a:ext cx="79321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Коэффициенты уровня и подуровня оказания медицинской помощи в условиях дневного стационара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3648" y="144679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МЕДИЦИНСКОЙ ПОМОЩИ В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УСЛОВИЯХ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ДНЕВНОГО СТАЦИОНАРА</a:t>
            </a:r>
          </a:p>
        </p:txBody>
      </p:sp>
    </p:spTree>
    <p:extLst>
      <p:ext uri="{BB962C8B-B14F-4D97-AF65-F5344CB8AC3E}">
        <p14:creationId xmlns:p14="http://schemas.microsoft.com/office/powerpoint/2010/main" val="192448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Прямая соединительная линия 10"/>
          <p:cNvCxnSpPr/>
          <p:nvPr/>
        </p:nvCxnSpPr>
        <p:spPr>
          <a:xfrm flipV="1">
            <a:off x="1288066" y="115888"/>
            <a:ext cx="75723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231446" y="538836"/>
            <a:ext cx="7572375" cy="1587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85" y="116632"/>
            <a:ext cx="676047" cy="64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916532" y="742670"/>
            <a:ext cx="7938874" cy="56323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tabLst>
                <a:tab pos="447675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447675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2021 году на федеральном уровне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введены новые КСГ:</a:t>
            </a:r>
          </a:p>
          <a:p>
            <a:pPr algn="just">
              <a:tabLst>
                <a:tab pos="447675" algn="l"/>
              </a:tabLs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КСГ</a:t>
            </a:r>
            <a:r>
              <a:rPr lang="ru-RU" dirty="0" smtClean="0"/>
              <a:t>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ds02.008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ds.02.011),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относящихся к ЭКО – для оплаты проведения отдельных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этапов,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криоконсервации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размораживания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эмбрионов (в 2020 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на региональном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уровне было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установлено 7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КСГ),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КСГ (ds37.015- ds37.016) медицинская реабилитация после перенесенной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коронавирусной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инфекции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COVID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-19.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447675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Исключен перечень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КСГ, к которым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применяется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коэффициент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уровня 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(т.е. теперь применяется ко всем КСГ)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447675" algn="l"/>
              </a:tabLs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3) При расчете стоимости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КСГ применяются коэффициенты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специфики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(в 2020 г. – управленческий).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4) Изменен подход расчета стоимости случая лекарственной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терапии взрослых со злокачественными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новообразованиями, расчет по формуле: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Ссллт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=БС*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КЗксг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*((1-Дзп)+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Дзп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*ПК*КД (где определена доля заработной платы и прочих расходов в структуре стоимости КСГ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141288"/>
            <a:ext cx="69407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вносимые Методическими рекомендациями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774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587096" cy="432048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Изменения в подходе формирования оплаты МП</a:t>
            </a:r>
            <a:b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условиях АПП</a:t>
            </a: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52" y="89460"/>
            <a:ext cx="733629" cy="695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971893" y="784863"/>
            <a:ext cx="7862983" cy="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971892" y="131033"/>
            <a:ext cx="7862983" cy="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2" name="Объект 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4575680"/>
              </p:ext>
            </p:extLst>
          </p:nvPr>
        </p:nvGraphicFramePr>
        <p:xfrm>
          <a:off x="468694" y="1220573"/>
          <a:ext cx="6696744" cy="5040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" name="Выноска со стрелкой влево 17"/>
          <p:cNvSpPr/>
          <p:nvPr/>
        </p:nvSpPr>
        <p:spPr>
          <a:xfrm>
            <a:off x="6593184" y="2636912"/>
            <a:ext cx="2313406" cy="2016224"/>
          </a:xfrm>
          <a:prstGeom prst="leftArrowCallout">
            <a:avLst>
              <a:gd name="adj1" fmla="val 16443"/>
              <a:gd name="adj2" fmla="val 16871"/>
              <a:gd name="adj3" fmla="val 18154"/>
              <a:gd name="adj4" fmla="val 74672"/>
            </a:avLst>
          </a:prstGeom>
          <a:ln>
            <a:solidFill>
              <a:srgbClr val="DD4C0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Специальности, входящие в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подушевое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2021 года:</a:t>
            </a:r>
          </a:p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проведение диспансеризации;</a:t>
            </a:r>
          </a:p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проведение </a:t>
            </a:r>
            <a:r>
              <a:rPr lang="ru-RU" sz="1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проф.осмотров</a:t>
            </a:r>
            <a:endParaRPr lang="ru-RU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Выгнутая вверх стрелка 18"/>
          <p:cNvSpPr/>
          <p:nvPr/>
        </p:nvSpPr>
        <p:spPr>
          <a:xfrm rot="2540107">
            <a:off x="4876346" y="1809138"/>
            <a:ext cx="1946120" cy="673290"/>
          </a:xfrm>
          <a:prstGeom prst="curvedDownArrow">
            <a:avLst>
              <a:gd name="adj1" fmla="val 24220"/>
              <a:gd name="adj2" fmla="val 58009"/>
              <a:gd name="adj3" fmla="val 55043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DD4C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 rot="3132360">
            <a:off x="5342964" y="1395315"/>
            <a:ext cx="1620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телемедицина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9909" y="880456"/>
            <a:ext cx="383188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Индексация УЕТ по стоматологии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01.01.21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индекс-дефлятор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(3,9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%).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Индексация тарифов МЭС «прямого финансирования» 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01.01.21 на индекс-дефлятор (3,9%).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Индексация тарифов МЭС с 01.03.21:</a:t>
            </a:r>
          </a:p>
          <a:p>
            <a:r>
              <a:rPr lang="ru-RU" sz="1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 диагностике в среднем в 2,3 раза</a:t>
            </a:r>
          </a:p>
          <a:p>
            <a:r>
              <a:rPr lang="ru-RU" sz="1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 АПП в среднем в 1,2 раза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609" y="6011692"/>
            <a:ext cx="45238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Индексация всех тарифов МЭС (табл.11) с 01.01.21 на 6%, 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1 марта индексация отдельных диагностических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МЭСов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УЗИ сердечно-сосудистой, эндоскопии и патологоанатомическим 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исследованиям в среднем в 1,7 раз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602738" y="4185167"/>
            <a:ext cx="846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67,2%</a:t>
            </a:r>
            <a:endParaRPr lang="ru-RU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12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99550"/>
            <a:ext cx="7704856" cy="449130"/>
          </a:xfrm>
        </p:spPr>
        <p:txBody>
          <a:bodyPr>
            <a:noAutofit/>
          </a:bodyPr>
          <a:lstStyle/>
          <a:p>
            <a:pPr lvl="0"/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Изменения в методике расчета </a:t>
            </a: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дифференцированного</a:t>
            </a:r>
            <a:br>
              <a:rPr lang="ru-RU" sz="1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подушевого</a:t>
            </a: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норматива финансирования (</a:t>
            </a:r>
            <a:r>
              <a:rPr lang="ru-RU" sz="1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ДПн</a:t>
            </a: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8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52" y="89460"/>
            <a:ext cx="733629" cy="695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971892" y="620688"/>
            <a:ext cx="7862983" cy="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909227" y="99550"/>
            <a:ext cx="7862983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Скругленный прямоугольник 28"/>
          <p:cNvSpPr/>
          <p:nvPr/>
        </p:nvSpPr>
        <p:spPr>
          <a:xfrm>
            <a:off x="1277310" y="1841924"/>
            <a:ext cx="1567514" cy="971938"/>
          </a:xfrm>
          <a:prstGeom prst="roundRect">
            <a:avLst/>
          </a:prstGeom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18000" rIns="0" bIns="18000" rtlCol="0" anchor="ctr"/>
          <a:lstStyle/>
          <a:p>
            <a:pPr algn="ctr">
              <a:lnSpc>
                <a:spcPct val="80000"/>
              </a:lnSpc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«Нормативный» базовый ПН </a:t>
            </a:r>
          </a:p>
          <a:p>
            <a:pPr algn="ctr">
              <a:lnSpc>
                <a:spcPct val="80000"/>
              </a:lnSpc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199,2 руб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в месяц)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387357" y="2060848"/>
            <a:ext cx="1287605" cy="766427"/>
          </a:xfrm>
          <a:prstGeom prst="roundRect">
            <a:avLst/>
          </a:prstGeom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18000" rIns="0" bIns="18000" rtlCol="0" anchor="ctr"/>
          <a:lstStyle/>
          <a:p>
            <a:pPr algn="ctr">
              <a:lnSpc>
                <a:spcPct val="80000"/>
              </a:lnSpc>
            </a:pP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Коэффициент подуровня </a:t>
            </a:r>
            <a:r>
              <a:rPr lang="ru-RU" sz="13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(групповые</a:t>
            </a:r>
            <a:r>
              <a:rPr lang="ru-RU" sz="13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3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400402" y="2060848"/>
            <a:ext cx="1345221" cy="766427"/>
          </a:xfrm>
          <a:prstGeom prst="roundRect">
            <a:avLst/>
          </a:prstGeom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18000" rIns="0" bIns="18000" rtlCol="0" anchor="ctr"/>
          <a:lstStyle/>
          <a:p>
            <a:pPr algn="ctr">
              <a:lnSpc>
                <a:spcPct val="800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Половозрастной коэффициент </a:t>
            </a:r>
            <a:r>
              <a:rPr lang="ru-RU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(индивидуальные)</a:t>
            </a:r>
            <a:endParaRPr lang="ru-RU" sz="1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Умножение 36"/>
          <p:cNvSpPr/>
          <p:nvPr/>
        </p:nvSpPr>
        <p:spPr>
          <a:xfrm>
            <a:off x="2925311" y="2238455"/>
            <a:ext cx="314325" cy="266367"/>
          </a:xfrm>
          <a:prstGeom prst="mathMultiply">
            <a:avLst/>
          </a:prstGeom>
          <a:solidFill>
            <a:srgbClr val="FF616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8" name="Умножение 37"/>
          <p:cNvSpPr/>
          <p:nvPr/>
        </p:nvSpPr>
        <p:spPr>
          <a:xfrm>
            <a:off x="4929157" y="2248172"/>
            <a:ext cx="314325" cy="266367"/>
          </a:xfrm>
          <a:prstGeom prst="mathMultiply">
            <a:avLst/>
          </a:prstGeom>
          <a:solidFill>
            <a:srgbClr val="FF616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028621" y="1356112"/>
            <a:ext cx="1174360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2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2020</a:t>
            </a:r>
            <a:r>
              <a:rPr lang="ru-RU" sz="20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год</a:t>
            </a:r>
            <a:endParaRPr lang="ru-RU" b="1" cap="none" spc="0" dirty="0">
              <a:ln w="11430"/>
              <a:solidFill>
                <a:srgbClr val="D694CE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4" name="Умножение 43"/>
          <p:cNvSpPr/>
          <p:nvPr/>
        </p:nvSpPr>
        <p:spPr>
          <a:xfrm>
            <a:off x="6768547" y="2248173"/>
            <a:ext cx="314325" cy="266367"/>
          </a:xfrm>
          <a:prstGeom prst="mathMultiply">
            <a:avLst/>
          </a:prstGeom>
          <a:solidFill>
            <a:srgbClr val="FF616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925311" y="3280878"/>
            <a:ext cx="121623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200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2021 год</a:t>
            </a:r>
          </a:p>
          <a:p>
            <a:pPr algn="ctr"/>
            <a:endParaRPr lang="ru-RU" sz="2200" b="1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Умножение 27"/>
          <p:cNvSpPr/>
          <p:nvPr/>
        </p:nvSpPr>
        <p:spPr>
          <a:xfrm>
            <a:off x="1926583" y="4335643"/>
            <a:ext cx="314325" cy="266367"/>
          </a:xfrm>
          <a:prstGeom prst="mathMultiply">
            <a:avLst/>
          </a:prstGeom>
          <a:solidFill>
            <a:srgbClr val="FF616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84225" y="3893156"/>
            <a:ext cx="1760217" cy="1250575"/>
          </a:xfrm>
          <a:prstGeom prst="roundRect">
            <a:avLst/>
          </a:prstGeom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18000" rIns="0" bIns="18000" rtlCol="0" anchor="ctr"/>
          <a:lstStyle/>
          <a:p>
            <a:pPr algn="ctr">
              <a:lnSpc>
                <a:spcPct val="80000"/>
              </a:lnSpc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Средний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подушевой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норматив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финансирования </a:t>
            </a:r>
          </a:p>
          <a:p>
            <a:pPr algn="ctr">
              <a:lnSpc>
                <a:spcPct val="80000"/>
              </a:lnSpc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(5 369,93 руб. на год или 208,7 руб. в месяц)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2268105" y="4050319"/>
            <a:ext cx="1153438" cy="883332"/>
          </a:xfrm>
          <a:prstGeom prst="roundRect">
            <a:avLst/>
          </a:prstGeom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18000" rIns="0" bIns="18000" rtlCol="0" anchor="ctr"/>
          <a:lstStyle/>
          <a:p>
            <a:pPr algn="ctr">
              <a:lnSpc>
                <a:spcPct val="80000"/>
              </a:lnSpc>
            </a:pP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Коэффициент приведения (0,4664)</a:t>
            </a:r>
            <a:endParaRPr lang="ru-RU" sz="1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Умножение 39"/>
          <p:cNvSpPr/>
          <p:nvPr/>
        </p:nvSpPr>
        <p:spPr>
          <a:xfrm>
            <a:off x="3436085" y="4324504"/>
            <a:ext cx="314325" cy="266367"/>
          </a:xfrm>
          <a:prstGeom prst="mathMultiply">
            <a:avLst/>
          </a:prstGeom>
          <a:solidFill>
            <a:srgbClr val="FF616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857454" y="4107190"/>
            <a:ext cx="1372120" cy="723274"/>
          </a:xfrm>
          <a:prstGeom prst="roundRect">
            <a:avLst/>
          </a:prstGeom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18000" rIns="0" bIns="18000" rtlCol="0" anchor="ctr"/>
          <a:lstStyle/>
          <a:p>
            <a:pPr algn="ctr">
              <a:lnSpc>
                <a:spcPct val="800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Коэффициент специфики </a:t>
            </a:r>
            <a:r>
              <a:rPr lang="ru-RU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(групповые)</a:t>
            </a:r>
            <a:endParaRPr lang="ru-RU" sz="1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7240035" y="3851355"/>
            <a:ext cx="1796461" cy="1366116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18000" rIns="0" bIns="18000" rtlCol="0" anchor="ctr"/>
          <a:lstStyle/>
          <a:p>
            <a:pPr algn="ctr">
              <a:lnSpc>
                <a:spcPct val="800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Коэффициент уровня оказания МП, учитывающий 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объем средств на оплату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профилактических 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медицинских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осмотров, диспансеризации </a:t>
            </a:r>
            <a:r>
              <a:rPr lang="ru-RU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(индивидуальные)</a:t>
            </a:r>
            <a:endParaRPr lang="ru-RU" sz="1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Умножение 42"/>
          <p:cNvSpPr/>
          <p:nvPr/>
        </p:nvSpPr>
        <p:spPr>
          <a:xfrm>
            <a:off x="5307248" y="4324504"/>
            <a:ext cx="314325" cy="266367"/>
          </a:xfrm>
          <a:prstGeom prst="mathMultiply">
            <a:avLst/>
          </a:prstGeom>
          <a:solidFill>
            <a:srgbClr val="FF616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7159133" y="1937057"/>
            <a:ext cx="1345296" cy="1014008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18000" rIns="0" bIns="18000" rtlCol="0" anchor="ctr"/>
          <a:lstStyle/>
          <a:p>
            <a:pPr algn="ctr">
              <a:lnSpc>
                <a:spcPct val="800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Коэффициент отдаленности </a:t>
            </a:r>
            <a:r>
              <a:rPr lang="ru-RU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(для районных МО до 20 тыс. чел. 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ru-RU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1,113, </a:t>
            </a:r>
            <a:r>
              <a:rPr lang="ru-RU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20 тыс. чел.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 – 1,04)</a:t>
            </a:r>
            <a:r>
              <a:rPr lang="ru-RU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1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Умножение 45"/>
          <p:cNvSpPr/>
          <p:nvPr/>
        </p:nvSpPr>
        <p:spPr>
          <a:xfrm>
            <a:off x="6925710" y="4324491"/>
            <a:ext cx="314325" cy="266367"/>
          </a:xfrm>
          <a:prstGeom prst="mathMultiply">
            <a:avLst/>
          </a:prstGeom>
          <a:solidFill>
            <a:srgbClr val="FF616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5621574" y="3922755"/>
            <a:ext cx="1235334" cy="1220976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18000" rIns="0" bIns="18000" rtlCol="0" anchor="ctr"/>
          <a:lstStyle/>
          <a:p>
            <a:pPr algn="ctr">
              <a:lnSpc>
                <a:spcPct val="80000"/>
              </a:lnSpc>
            </a:pP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Коэффициент отдаленности </a:t>
            </a:r>
            <a:r>
              <a:rPr lang="ru-RU" sz="1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(для районных МО до 20 тыс. чел. </a:t>
            </a:r>
            <a:r>
              <a:rPr lang="ru-RU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ru-RU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1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1,113, </a:t>
            </a:r>
            <a:r>
              <a:rPr lang="ru-RU" sz="1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20 тыс. чел</a:t>
            </a:r>
            <a:r>
              <a:rPr lang="ru-RU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 </a:t>
            </a:r>
            <a:r>
              <a:rPr lang="en-US" sz="1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1,04)</a:t>
            </a:r>
            <a:r>
              <a:rPr lang="ru-RU" sz="1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cxnSp>
        <p:nvCxnSpPr>
          <p:cNvPr id="10" name="Прямая со стрелкой 9"/>
          <p:cNvCxnSpPr>
            <a:endCxn id="33" idx="0"/>
          </p:cNvCxnSpPr>
          <p:nvPr/>
        </p:nvCxnSpPr>
        <p:spPr>
          <a:xfrm flipH="1">
            <a:off x="1064334" y="2862475"/>
            <a:ext cx="850754" cy="1030681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prstDash val="dashDot"/>
            <a:headEnd type="oval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29" idx="2"/>
            <a:endCxn id="34" idx="0"/>
          </p:cNvCxnSpPr>
          <p:nvPr/>
        </p:nvCxnSpPr>
        <p:spPr>
          <a:xfrm>
            <a:off x="2061067" y="2813862"/>
            <a:ext cx="783757" cy="1236457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dashDot"/>
            <a:headEnd type="oval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Прямоугольник 50"/>
          <p:cNvSpPr/>
          <p:nvPr/>
        </p:nvSpPr>
        <p:spPr>
          <a:xfrm>
            <a:off x="4438701" y="5537391"/>
            <a:ext cx="2740598" cy="101566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Объективные критерии:</a:t>
            </a:r>
          </a:p>
          <a:p>
            <a:pPr algn="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плотность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населения,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достижение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целевых показателей уровня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«дорожной карты»</a:t>
            </a:r>
          </a:p>
          <a:p>
            <a:pPr algn="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половозрастной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состав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населения</a:t>
            </a:r>
          </a:p>
        </p:txBody>
      </p:sp>
      <p:cxnSp>
        <p:nvCxnSpPr>
          <p:cNvPr id="56" name="Прямая со стрелкой 55"/>
          <p:cNvCxnSpPr>
            <a:stCxn id="41" idx="2"/>
            <a:endCxn id="51" idx="0"/>
          </p:cNvCxnSpPr>
          <p:nvPr/>
        </p:nvCxnSpPr>
        <p:spPr>
          <a:xfrm>
            <a:off x="4543514" y="4830464"/>
            <a:ext cx="1265486" cy="7069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7" name="Прямоугольник 56"/>
          <p:cNvSpPr/>
          <p:nvPr/>
        </p:nvSpPr>
        <p:spPr>
          <a:xfrm>
            <a:off x="5464410" y="742790"/>
            <a:ext cx="2491966" cy="101566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Объективные критерии: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плотность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населения,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достижение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целевых показателей уровня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«дорожной карты»</a:t>
            </a:r>
          </a:p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расходы на содержание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5" name="Прямая со стрелкой 64"/>
          <p:cNvCxnSpPr>
            <a:stCxn id="30" idx="0"/>
            <a:endCxn id="57" idx="2"/>
          </p:cNvCxnSpPr>
          <p:nvPr/>
        </p:nvCxnSpPr>
        <p:spPr>
          <a:xfrm flipV="1">
            <a:off x="6031160" y="1758453"/>
            <a:ext cx="679233" cy="3023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6" name="Равно 65"/>
          <p:cNvSpPr/>
          <p:nvPr/>
        </p:nvSpPr>
        <p:spPr>
          <a:xfrm>
            <a:off x="966801" y="3094401"/>
            <a:ext cx="494403" cy="285196"/>
          </a:xfrm>
          <a:prstGeom prst="mathEqual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0092" y="2900511"/>
            <a:ext cx="926709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800" b="1" dirty="0" err="1" smtClean="0">
                <a:ln w="11430"/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ДПн</a:t>
            </a:r>
            <a:endParaRPr lang="ru-RU" sz="2800" b="1" dirty="0">
              <a:ln w="11430"/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>
            <a:stCxn id="30" idx="2"/>
            <a:endCxn id="41" idx="0"/>
          </p:cNvCxnSpPr>
          <p:nvPr/>
        </p:nvCxnSpPr>
        <p:spPr>
          <a:xfrm flipH="1">
            <a:off x="4543514" y="2827275"/>
            <a:ext cx="1487646" cy="1279915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headEnd type="oval" w="med" len="med"/>
            <a:tailEnd type="triangl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31" idx="2"/>
            <a:endCxn id="41" idx="0"/>
          </p:cNvCxnSpPr>
          <p:nvPr/>
        </p:nvCxnSpPr>
        <p:spPr>
          <a:xfrm>
            <a:off x="4073013" y="2827275"/>
            <a:ext cx="470501" cy="1279915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headEnd type="oval" w="med" len="med"/>
            <a:tailEnd type="triangl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98661" y="5217471"/>
            <a:ext cx="2254284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r"/>
            <a:r>
              <a:rPr lang="ru-RU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208,7</a:t>
            </a:r>
            <a:r>
              <a:rPr lang="ru-RU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руб. в месяц </a:t>
            </a:r>
            <a:r>
              <a:rPr lang="ru-RU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учета </a:t>
            </a:r>
            <a:r>
              <a:rPr lang="ru-RU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 </a:t>
            </a:r>
            <a:r>
              <a:rPr lang="ru-RU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диспансеризацию и </a:t>
            </a:r>
            <a:r>
              <a:rPr lang="ru-RU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проф. осмотры НПА</a:t>
            </a:r>
          </a:p>
          <a:p>
            <a:pPr algn="r"/>
            <a:endParaRPr lang="ru-RU" sz="9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295,4 руб. </a:t>
            </a:r>
            <a:r>
              <a:rPr lang="ru-RU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месяц с учетом средств </a:t>
            </a:r>
            <a:r>
              <a:rPr lang="ru-RU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диспансеризацию и </a:t>
            </a:r>
            <a:r>
              <a:rPr lang="ru-RU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проф. осмотры  НПА</a:t>
            </a:r>
            <a:endParaRPr lang="ru-RU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100" dirty="0"/>
          </a:p>
        </p:txBody>
      </p:sp>
      <p:sp>
        <p:nvSpPr>
          <p:cNvPr id="81" name="TextBox 80"/>
          <p:cNvSpPr txBox="1"/>
          <p:nvPr/>
        </p:nvSpPr>
        <p:spPr>
          <a:xfrm>
            <a:off x="1726905" y="6399166"/>
            <a:ext cx="2014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+19,3% к уровню 2020 г</a:t>
            </a:r>
            <a:endParaRPr lang="ru-RU" sz="1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0452" y="827415"/>
            <a:ext cx="2161133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1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r"/>
            <a:r>
              <a:rPr lang="ru-RU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Фактически среднегодовой </a:t>
            </a:r>
            <a:r>
              <a:rPr lang="ru-RU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247,7 </a:t>
            </a:r>
            <a:r>
              <a:rPr lang="ru-RU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месяц с учетом средств на диспансеризацию и </a:t>
            </a:r>
            <a:r>
              <a:rPr lang="ru-RU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проф. осмотры </a:t>
            </a:r>
            <a:r>
              <a:rPr lang="ru-RU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НПА</a:t>
            </a:r>
          </a:p>
        </p:txBody>
      </p:sp>
    </p:spTree>
    <p:extLst>
      <p:ext uri="{BB962C8B-B14F-4D97-AF65-F5344CB8AC3E}">
        <p14:creationId xmlns:p14="http://schemas.microsoft.com/office/powerpoint/2010/main" val="358886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74068" y="5945435"/>
            <a:ext cx="2563037" cy="83099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плотность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населения,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достижение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целевых показателей уровня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«дорожной карты»</a:t>
            </a:r>
          </a:p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половозрастной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состав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населения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8585" y="188641"/>
            <a:ext cx="8175903" cy="432048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Состав коэффициентов дифференцирования</a:t>
            </a: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52923"/>
            <a:ext cx="634569" cy="601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1060666" y="620688"/>
            <a:ext cx="7862983" cy="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971894" y="188640"/>
            <a:ext cx="7862983" cy="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A0A47-7972-48B0-9E09-08E16A0C6EBC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703878424"/>
              </p:ext>
            </p:extLst>
          </p:nvPr>
        </p:nvGraphicFramePr>
        <p:xfrm>
          <a:off x="251520" y="836712"/>
          <a:ext cx="8672129" cy="57286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Выгнутая влево стрелка 10"/>
          <p:cNvSpPr/>
          <p:nvPr/>
        </p:nvSpPr>
        <p:spPr>
          <a:xfrm>
            <a:off x="35496" y="1700808"/>
            <a:ext cx="778584" cy="4824536"/>
          </a:xfrm>
          <a:prstGeom prst="curvedRightArrow">
            <a:avLst/>
          </a:prstGeom>
          <a:noFill/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62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894" y="188641"/>
            <a:ext cx="7540924" cy="432048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Формирования объема средств по </a:t>
            </a:r>
            <a:r>
              <a:rPr lang="ru-RU" sz="2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подушевому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нормативу МО</a:t>
            </a: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52" y="89460"/>
            <a:ext cx="733629" cy="695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1034247" y="671017"/>
            <a:ext cx="7862983" cy="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971894" y="188640"/>
            <a:ext cx="7862983" cy="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Скругленный прямоугольник 28"/>
          <p:cNvSpPr/>
          <p:nvPr/>
        </p:nvSpPr>
        <p:spPr>
          <a:xfrm>
            <a:off x="2485741" y="2167706"/>
            <a:ext cx="864096" cy="97701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ACACAC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ctr"/>
          <a:lstStyle/>
          <a:p>
            <a:pPr algn="ctr">
              <a:lnSpc>
                <a:spcPct val="80000"/>
              </a:lnSpc>
            </a:pPr>
            <a:r>
              <a:rPr lang="ru-RU" sz="20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ДПн</a:t>
            </a:r>
            <a:endParaRPr lang="ru-RU" sz="2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778649" y="2302903"/>
            <a:ext cx="1361419" cy="66801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ctr"/>
          <a:lstStyle/>
          <a:p>
            <a:pPr algn="ctr">
              <a:lnSpc>
                <a:spcPct val="80000"/>
              </a:lnSpc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Поправочный коэффициент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Умножение 36"/>
          <p:cNvSpPr/>
          <p:nvPr/>
        </p:nvSpPr>
        <p:spPr>
          <a:xfrm>
            <a:off x="5140068" y="2530728"/>
            <a:ext cx="314325" cy="266367"/>
          </a:xfrm>
          <a:prstGeom prst="mathMultiply">
            <a:avLst/>
          </a:prstGeom>
          <a:solidFill>
            <a:srgbClr val="FF616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8" name="Умножение 37"/>
          <p:cNvSpPr/>
          <p:nvPr/>
        </p:nvSpPr>
        <p:spPr>
          <a:xfrm>
            <a:off x="3391023" y="2523030"/>
            <a:ext cx="314325" cy="266367"/>
          </a:xfrm>
          <a:prstGeom prst="mathMultiply">
            <a:avLst/>
          </a:prstGeom>
          <a:solidFill>
            <a:srgbClr val="FF616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54394" y="3685800"/>
            <a:ext cx="33804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Если МО внедряет </a:t>
            </a:r>
            <a:r>
              <a:rPr lang="ru-RU" sz="1400" u="sng" dirty="0">
                <a:latin typeface="Times New Roman" pitchFamily="18" charset="0"/>
                <a:cs typeface="Times New Roman" pitchFamily="18" charset="0"/>
              </a:rPr>
              <a:t>новую модель оказания 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ПМСП на принципах бережливого производства</a:t>
            </a:r>
            <a:endParaRPr lang="ru-RU" sz="14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люс 14"/>
          <p:cNvSpPr/>
          <p:nvPr/>
        </p:nvSpPr>
        <p:spPr>
          <a:xfrm>
            <a:off x="6397974" y="2485066"/>
            <a:ext cx="309595" cy="285028"/>
          </a:xfrm>
          <a:prstGeom prst="mathPlus">
            <a:avLst>
              <a:gd name="adj1" fmla="val 17894"/>
            </a:avLst>
          </a:prstGeom>
          <a:solidFill>
            <a:srgbClr val="FF5050"/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6804248" y="1910108"/>
            <a:ext cx="2030629" cy="130286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ctr"/>
          <a:lstStyle/>
          <a:p>
            <a:pPr algn="ctr">
              <a:lnSpc>
                <a:spcPct val="80000"/>
              </a:lnSpc>
            </a:pP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Размер </a:t>
            </a:r>
            <a:r>
              <a:rPr lang="ru-RU" sz="1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средств, направляемых на выплаты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 </a:t>
            </a:r>
            <a:r>
              <a:rPr lang="ru-RU" sz="1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случае достижения целевых значений показателей результативности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деятельности (0,5%)</a:t>
            </a:r>
            <a:endParaRPr lang="ru-RU" sz="1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297230" y="3501008"/>
            <a:ext cx="368006" cy="7694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251520" y="1818150"/>
            <a:ext cx="1656184" cy="15841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ctr"/>
          <a:lstStyle/>
          <a:p>
            <a:pPr algn="ctr">
              <a:lnSpc>
                <a:spcPct val="80000"/>
              </a:lnSpc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Объем средств по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подушевому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нормативу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финансирования </a:t>
            </a:r>
          </a:p>
          <a:p>
            <a:pPr algn="ctr">
              <a:lnSpc>
                <a:spcPct val="80000"/>
              </a:lnSpc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МО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Равно 6"/>
          <p:cNvSpPr/>
          <p:nvPr/>
        </p:nvSpPr>
        <p:spPr>
          <a:xfrm>
            <a:off x="1951703" y="2530311"/>
            <a:ext cx="360040" cy="288032"/>
          </a:xfrm>
          <a:prstGeom prst="mathEqual">
            <a:avLst/>
          </a:prstGeom>
          <a:solidFill>
            <a:srgbClr val="FF5050"/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=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8" name="Левая фигурная скобка 7"/>
          <p:cNvSpPr/>
          <p:nvPr/>
        </p:nvSpPr>
        <p:spPr>
          <a:xfrm rot="16200000">
            <a:off x="6919970" y="1676741"/>
            <a:ext cx="642921" cy="3330328"/>
          </a:xfrm>
          <a:prstGeom prst="leftBrace">
            <a:avLst>
              <a:gd name="adj1" fmla="val 52607"/>
              <a:gd name="adj2" fmla="val 48536"/>
            </a:avLst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27807" y="5186461"/>
            <a:ext cx="82089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поправочного коэффициента необходимо для приведения общего расчетного объема средств на оплату МП по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подушевому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нормативу на прикрепившихся лиц к общему объему средств на оплату МП по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подушевому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нормативу финансирования к установленному.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002388" y="3413750"/>
            <a:ext cx="1830803" cy="41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</a:pPr>
            <a:r>
              <a:rPr lang="ru-RU" sz="13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дифференцированный </a:t>
            </a:r>
            <a:r>
              <a:rPr lang="ru-RU" sz="13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подушевой</a:t>
            </a:r>
            <a:r>
              <a:rPr lang="ru-RU" sz="13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норматив </a:t>
            </a:r>
            <a:endParaRPr lang="ru-RU" sz="13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54393" y="2396747"/>
            <a:ext cx="979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0,95%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ьная выноска 11"/>
          <p:cNvSpPr/>
          <p:nvPr/>
        </p:nvSpPr>
        <p:spPr>
          <a:xfrm>
            <a:off x="4644008" y="797123"/>
            <a:ext cx="2592289" cy="1263725"/>
          </a:xfrm>
          <a:prstGeom prst="wedgeEllipseCallout">
            <a:avLst>
              <a:gd name="adj1" fmla="val -8596"/>
              <a:gd name="adj2" fmla="val 82917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случае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выполнения целевых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значений показателей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результативности</a:t>
            </a:r>
            <a:endParaRPr lang="ru-RU" sz="1400" dirty="0"/>
          </a:p>
        </p:txBody>
      </p:sp>
      <p:cxnSp>
        <p:nvCxnSpPr>
          <p:cNvPr id="17" name="Прямая со стрелкой 16"/>
          <p:cNvCxnSpPr>
            <a:stCxn id="10" idx="0"/>
          </p:cNvCxnSpPr>
          <p:nvPr/>
        </p:nvCxnSpPr>
        <p:spPr>
          <a:xfrm flipH="1" flipV="1">
            <a:off x="2917789" y="3144722"/>
            <a:ext cx="1" cy="26902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endCxn id="9" idx="0"/>
          </p:cNvCxnSpPr>
          <p:nvPr/>
        </p:nvCxnSpPr>
        <p:spPr>
          <a:xfrm>
            <a:off x="4514061" y="2968216"/>
            <a:ext cx="18202" cy="221824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69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8229600" cy="274042"/>
          </a:xfrm>
        </p:spPr>
        <p:txBody>
          <a:bodyPr>
            <a:noAutofit/>
          </a:bodyPr>
          <a:lstStyle/>
          <a:p>
            <a:pPr eaLnBrk="0" hangingPunct="0"/>
            <a:r>
              <a:rPr lang="ru-RU" sz="1800" b="1" dirty="0" smtClean="0">
                <a:solidFill>
                  <a:srgbClr val="336699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Финансовое обеспечение ФАП/ФП</a:t>
            </a:r>
            <a:endParaRPr lang="ru-RU" sz="1800" b="1" dirty="0">
              <a:solidFill>
                <a:srgbClr val="336699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650708"/>
              </p:ext>
            </p:extLst>
          </p:nvPr>
        </p:nvGraphicFramePr>
        <p:xfrm>
          <a:off x="107502" y="836713"/>
          <a:ext cx="8856985" cy="4225557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1772202"/>
                <a:gridCol w="1283809"/>
                <a:gridCol w="1465671"/>
                <a:gridCol w="1388530"/>
                <a:gridCol w="1465671"/>
                <a:gridCol w="1481102"/>
              </a:tblGrid>
              <a:tr h="367585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размер обеспечения</a:t>
                      </a:r>
                      <a:r>
                        <a:rPr lang="ru-RU" sz="1400" b="1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ФАП/ФП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2" marR="8932" marT="8932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2" marR="8932" marT="8932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2" marR="8932" marT="8932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2" marR="8932" marT="8932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2" marR="8932" marT="8932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2" marR="8932" marT="8932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125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ФАП/ФП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2" marR="8932" marT="8932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ФП/ФАП,</a:t>
                      </a:r>
                      <a:b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обслуживающий</a:t>
                      </a:r>
                      <a:b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100 жителей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2" marR="8932" marT="8932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ФП/ФАП,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обслуживающий</a:t>
                      </a:r>
                      <a:b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до 899 жителей                                                      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2" marR="8932" marT="8932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ФП/ФАП,</a:t>
                      </a:r>
                      <a:b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обслуживающий</a:t>
                      </a:r>
                      <a:b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 до 1500 жителей                                                    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2" marR="8932" marT="8932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ФП/ФАП,</a:t>
                      </a:r>
                      <a:b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обслуживающий</a:t>
                      </a:r>
                      <a:b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 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 жителей                                            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2" marR="8932" marT="8932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ФП/ФАП,</a:t>
                      </a:r>
                      <a:b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обслуживающий</a:t>
                      </a:r>
                      <a:b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свыше 2000 жителей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2" marR="8932" marT="8932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91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должностей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2" marR="8932" marT="8932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 штатной должности фельдшера</a:t>
                      </a:r>
                      <a:br>
                        <a:rPr lang="ru-RU" sz="12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+ 0,5 младшего медперсонала = 1,0</a:t>
                      </a:r>
                    </a:p>
                    <a:p>
                      <a:pPr algn="ctr" fontAlgn="ctr"/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2" marR="8932" marT="89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 </a:t>
                      </a:r>
                      <a:r>
                        <a:rPr lang="ru-RU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штатная должность фельдшера</a:t>
                      </a:r>
                      <a:br>
                        <a:rPr lang="ru-RU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 штатная должность м/сестры +0,5 </a:t>
                      </a:r>
                      <a:r>
                        <a:rPr lang="ru-RU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младшего медперсонала = </a:t>
                      </a:r>
                      <a:r>
                        <a:rPr lang="ru-RU" sz="12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2" marR="8932" marT="89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 штатная </a:t>
                      </a:r>
                      <a:r>
                        <a:rPr lang="ru-RU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должность фельдшера +1 штатная должность </a:t>
                      </a:r>
                      <a:r>
                        <a:rPr lang="ru-RU" sz="12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м/сестры </a:t>
                      </a:r>
                      <a:r>
                        <a:rPr lang="ru-RU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+ 1,0 младшего медперсонала = </a:t>
                      </a:r>
                      <a:r>
                        <a:rPr lang="ru-RU" sz="12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2" marR="8932" marT="89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 </a:t>
                      </a:r>
                      <a:r>
                        <a:rPr lang="ru-RU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штатная должность фельдшера + 1,5 штатные должности </a:t>
                      </a:r>
                      <a:r>
                        <a:rPr lang="ru-RU" sz="12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м/сестер+ </a:t>
                      </a:r>
                      <a:r>
                        <a:rPr lang="ru-RU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 младшего медперсонала = </a:t>
                      </a:r>
                      <a:r>
                        <a:rPr lang="ru-RU" sz="12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2" marR="8932" marT="8932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 штатная должность фельдшера + 1,5 штатные должности м/сестер+ 1,5 младшего медперсонала = 4</a:t>
                      </a:r>
                    </a:p>
                    <a:p>
                      <a:pPr algn="ctr" fontAlgn="ctr"/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2" marR="8932" marT="8932" marB="0" anchor="ctr"/>
                </a:tc>
              </a:tr>
              <a:tr h="241926">
                <a:tc gridSpan="6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год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ln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ln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ln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95881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размер обеспечения ФАП/ФП, руб.</a:t>
                      </a:r>
                      <a:endParaRPr lang="ru-RU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727 472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1 091 208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1 728 696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1 941 192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2 218 505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20131">
                <a:tc gridSpan="6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5958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Финансовый размер обеспечения ФАП/ФП, руб.</a:t>
                      </a:r>
                      <a:endParaRPr lang="ru-RU" sz="12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768 132 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1 152 198 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1 825 368 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2 049 720 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2 342 537 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971894" y="116632"/>
            <a:ext cx="7862983" cy="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971893" y="554435"/>
            <a:ext cx="7862983" cy="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2105"/>
            <a:ext cx="733629" cy="695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2555776" y="5724284"/>
            <a:ext cx="65882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/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ФАП/ФП, не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соответствующих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положению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 организации оказания первичной медико-санитарной помощи взрослому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населению (75% от общего числа), применяются коэффициенты специфики в зависимости от укомплектованности (таб.4-8 приложения 2 ТС)</a:t>
            </a:r>
            <a:endParaRPr lang="ru-RU" sz="1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Левая фигурная скобка 2"/>
          <p:cNvSpPr/>
          <p:nvPr/>
        </p:nvSpPr>
        <p:spPr>
          <a:xfrm rot="16200000">
            <a:off x="5206644" y="1786245"/>
            <a:ext cx="386899" cy="6696743"/>
          </a:xfrm>
          <a:prstGeom prst="leftBrace">
            <a:avLst>
              <a:gd name="adj1" fmla="val 104346"/>
              <a:gd name="adj2" fmla="val 50000"/>
            </a:avLst>
          </a:prstGeom>
          <a:noFill/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633638" y="5416507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 на 5,59%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V="1">
            <a:off x="6038375" y="5328066"/>
            <a:ext cx="0" cy="3044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138410" y="5324708"/>
            <a:ext cx="2489374" cy="13849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917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ФАП всего, из 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них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финансируются по нормативу 689, остальные 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соответствуют 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нормативным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документам, т.к. 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нет санитаров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01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85" y="116632"/>
            <a:ext cx="676047" cy="64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3744026"/>
              </p:ext>
            </p:extLst>
          </p:nvPr>
        </p:nvGraphicFramePr>
        <p:xfrm>
          <a:off x="539552" y="1124744"/>
          <a:ext cx="8019552" cy="47525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1330"/>
                <a:gridCol w="2158357"/>
                <a:gridCol w="1476033"/>
                <a:gridCol w="1109086"/>
                <a:gridCol w="1316525"/>
                <a:gridCol w="1328221"/>
              </a:tblGrid>
              <a:tr h="36090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 МО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МО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Предъявлено за  2020 год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Сумма, не покрытая счетами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346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</a:t>
                      </a:r>
                      <a:r>
                        <a:rPr lang="ru-RU" sz="12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подушевому</a:t>
                      </a:r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нормативу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реестрам счетов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предъявленных счетов в общем объеме подушевого финансирования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0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ГБУЗ НСО «ГКП № 13»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192 228,7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78 740,0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113 488,8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160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ГБУЗ НСО «ГП № 14»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164 493,4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85 988,6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78 504,8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160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ГБУЗ НСО «ГП № 17»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187 875,1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103 752,1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84 123,0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160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ГБУЗ НСО «ККДП № 27»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415 135,4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221 498,2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193 637,2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160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ГБУЗ НСО «ГП № 21»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86 495,0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55 921,6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30 573,3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160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ГБУЗ НСО «ГКП № 16»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252 411,9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185 694,5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66 717,4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160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ГБУЗ НСО «ГП № 24»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222 501,4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169 794,3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52 707,1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160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ГБУЗ НСО «ГП № 18»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243 766,8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160 356,6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83 410,2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160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ГБУЗ НСО «ГКП № 7»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313 771,0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199 288,7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114 482,4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160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ГАУЗ НСО «ГКП № 1»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244 012,8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112 720,8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131 291,9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160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ГБУЗ НСО «ГКП № 2»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312 165,5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206 339,1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105 826,4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160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ГБУЗ НСО «КДП № 2»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168 799,4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62 871,8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105 927,6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160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ГБУЗ НСО «ГКП № 22»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270 830,8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214 067,9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56 762,9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160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ГБУЗ НСО «ГКП № 20»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245 170,4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114 288,2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130 882,2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160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ГБУЗ НСО «ГП № 29»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455 505,5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224 628,6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230 876,9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160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3 775 163,1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2 195 950,9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1 579 212,1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114988" y="195992"/>
            <a:ext cx="78494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336699"/>
                </a:solidFill>
                <a:latin typeface="Times New Roman" pitchFamily="18" charset="0"/>
                <a:cs typeface="Times New Roman" pitchFamily="18" charset="0"/>
              </a:rPr>
              <a:t>Соотношение размера предъявленных счетов </a:t>
            </a:r>
            <a:r>
              <a:rPr lang="ru-RU" sz="1600" b="1" dirty="0" smtClean="0">
                <a:solidFill>
                  <a:srgbClr val="336699"/>
                </a:solidFill>
                <a:latin typeface="Times New Roman" pitchFamily="18" charset="0"/>
                <a:cs typeface="Times New Roman" pitchFamily="18" charset="0"/>
              </a:rPr>
              <a:t>по МП, финансируемой по </a:t>
            </a:r>
            <a:r>
              <a:rPr lang="ru-RU" sz="1600" b="1" dirty="0" err="1" smtClean="0">
                <a:solidFill>
                  <a:srgbClr val="336699"/>
                </a:solidFill>
                <a:latin typeface="Times New Roman" pitchFamily="18" charset="0"/>
                <a:cs typeface="Times New Roman" pitchFamily="18" charset="0"/>
              </a:rPr>
              <a:t>подушевому</a:t>
            </a:r>
            <a:r>
              <a:rPr lang="ru-RU" sz="1600" b="1" dirty="0" smtClean="0">
                <a:solidFill>
                  <a:srgbClr val="336699"/>
                </a:solidFill>
                <a:latin typeface="Times New Roman" pitchFamily="18" charset="0"/>
                <a:cs typeface="Times New Roman" pitchFamily="18" charset="0"/>
              </a:rPr>
              <a:t> нормативу, и объема </a:t>
            </a:r>
            <a:r>
              <a:rPr lang="ru-RU" sz="1600" b="1" dirty="0" err="1">
                <a:solidFill>
                  <a:srgbClr val="336699"/>
                </a:solidFill>
                <a:latin typeface="Times New Roman" pitchFamily="18" charset="0"/>
                <a:cs typeface="Times New Roman" pitchFamily="18" charset="0"/>
              </a:rPr>
              <a:t>подушевого</a:t>
            </a:r>
            <a:r>
              <a:rPr lang="ru-RU" sz="1600" b="1" dirty="0">
                <a:solidFill>
                  <a:srgbClr val="3366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336699"/>
                </a:solidFill>
                <a:latin typeface="Times New Roman" pitchFamily="18" charset="0"/>
                <a:cs typeface="Times New Roman" pitchFamily="18" charset="0"/>
              </a:rPr>
              <a:t>финансирования за 2020 год</a:t>
            </a:r>
            <a:endParaRPr lang="ru-RU" sz="1600" b="1" dirty="0">
              <a:solidFill>
                <a:srgbClr val="3366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8508" y="6021288"/>
            <a:ext cx="8385979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1 579,2 млн.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рублей 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(42%) профинансировано по </a:t>
            </a:r>
            <a:r>
              <a:rPr lang="ru-RU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подушевому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принципу, без предъявления счетов на оплату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52320" y="890577"/>
            <a:ext cx="9541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14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Прямая соединительная линия 10"/>
          <p:cNvCxnSpPr/>
          <p:nvPr/>
        </p:nvCxnSpPr>
        <p:spPr>
          <a:xfrm flipV="1">
            <a:off x="1288066" y="115888"/>
            <a:ext cx="75723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231446" y="538836"/>
            <a:ext cx="7572375" cy="1587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85" y="116632"/>
            <a:ext cx="676047" cy="64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934410"/>
              </p:ext>
            </p:extLst>
          </p:nvPr>
        </p:nvGraphicFramePr>
        <p:xfrm>
          <a:off x="297105" y="2348880"/>
          <a:ext cx="8563336" cy="3384376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1667218"/>
                <a:gridCol w="1296144"/>
                <a:gridCol w="1294841"/>
                <a:gridCol w="879800"/>
                <a:gridCol w="1209735"/>
                <a:gridCol w="1382778"/>
                <a:gridCol w="832820"/>
              </a:tblGrid>
              <a:tr h="573658"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МО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мес. 2020 года, </a:t>
                      </a:r>
                      <a:r>
                        <a:rPr lang="ru-RU" sz="1400" b="1" i="0" u="none" strike="noStrike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400" b="1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мес. 2021 года, </a:t>
                      </a:r>
                      <a:r>
                        <a:rPr lang="ru-RU" sz="1400" b="1" i="0" u="none" strike="noStrike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400" b="1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61523">
                <a:tc vMerge="1"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подушевое</a:t>
                      </a:r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финансирование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предъявлено по счетам в рамках </a:t>
                      </a:r>
                      <a:r>
                        <a:rPr lang="ru-RU" sz="12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подушевого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</a:t>
                      </a:r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счетов в </a:t>
                      </a:r>
                      <a:r>
                        <a:rPr lang="ru-RU" sz="12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подушевом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подушевое</a:t>
                      </a:r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финансирование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предъявлено по счетам в рамках </a:t>
                      </a:r>
                      <a:r>
                        <a:rPr lang="ru-RU" sz="12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подушевого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</a:t>
                      </a:r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счетов в </a:t>
                      </a:r>
                      <a:r>
                        <a:rPr lang="ru-RU" sz="12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подушевом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</a:tr>
              <a:tr h="38983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ГБУЗ НСО «ГП № 17»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59 375,4   </a:t>
                      </a:r>
                      <a:endParaRPr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36 604,0   </a:t>
                      </a:r>
                      <a:endParaRPr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 </a:t>
                      </a:r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334,0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 </a:t>
                      </a:r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</a:tr>
              <a:tr h="38983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ГБУЗ НСО «ГП № 21»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 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524,1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 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697,9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35 771,4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 </a:t>
                      </a:r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731,2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</a:tr>
              <a:tr h="38983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ГБУЗ НСО «ГКП № 16»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80 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759,9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 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439,2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 </a:t>
                      </a:r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294,9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 </a:t>
                      </a:r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733,6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</a:tr>
              <a:tr h="38983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ГБУЗ НСО «ГКП № 7»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 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166,3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72 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940,3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 </a:t>
                      </a:r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696,1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 </a:t>
                      </a:r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969,4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</a:tr>
              <a:tr h="38983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ГБУЗ НСО «КДП № 2»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53 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714,2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 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154,2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 </a:t>
                      </a:r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385,4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</a:t>
                      </a:r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731,3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1" marR="8111" marT="8111" marB="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55585" y="200282"/>
            <a:ext cx="7704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Соотношение размера предъявленных счетов с объемом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подушевого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финансирования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08104" y="1124744"/>
            <a:ext cx="30963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Приведены данные по счетам «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подушевое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» без учета средств по счетам по диспансеризации и м/осмотров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3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трелка: вниз 97">
            <a:extLst>
              <a:ext uri="{FF2B5EF4-FFF2-40B4-BE49-F238E27FC236}">
                <a16:creationId xmlns:a16="http://schemas.microsoft.com/office/drawing/2014/main" xmlns="" id="{A1BD6EE0-7598-4E2B-ADE7-00FBC7AEA3D7}"/>
              </a:ext>
            </a:extLst>
          </p:cNvPr>
          <p:cNvSpPr/>
          <p:nvPr/>
        </p:nvSpPr>
        <p:spPr>
          <a:xfrm rot="178662">
            <a:off x="-2830601" y="3317020"/>
            <a:ext cx="420131" cy="747100"/>
          </a:xfrm>
          <a:prstGeom prst="downArrow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</a:schemeClr>
              </a:gs>
              <a:gs pos="50000">
                <a:schemeClr val="accent5">
                  <a:lumMod val="75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1" tIns="25717" rIns="51431" bIns="25717" rtlCol="0" anchor="ctr"/>
          <a:lstStyle/>
          <a:p>
            <a:pPr algn="ctr"/>
            <a:endParaRPr lang="ru-RU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85" y="260648"/>
            <a:ext cx="676047" cy="64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Прямая соединительная линия 9"/>
          <p:cNvCxnSpPr/>
          <p:nvPr/>
        </p:nvCxnSpPr>
        <p:spPr>
          <a:xfrm flipV="1">
            <a:off x="1115615" y="261550"/>
            <a:ext cx="75723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1122090" y="726537"/>
            <a:ext cx="75723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184573" y="364958"/>
            <a:ext cx="73448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ЗАКОНОДАТЕЛЬНОЙ БАЗЕ В СФЕРЕ ОМС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2667589010"/>
              </p:ext>
            </p:extLst>
          </p:nvPr>
        </p:nvGraphicFramePr>
        <p:xfrm>
          <a:off x="3009405" y="811196"/>
          <a:ext cx="5850657" cy="5714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261515" y="1412776"/>
            <a:ext cx="1043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ФОМС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29382" y="4293096"/>
            <a:ext cx="919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МЗ РФ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54605" y="2937280"/>
            <a:ext cx="950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ФОМС</a:t>
            </a:r>
          </a:p>
        </p:txBody>
      </p:sp>
      <p:sp>
        <p:nvSpPr>
          <p:cNvPr id="22" name="Выноска со стрелкой вправо 21"/>
          <p:cNvSpPr/>
          <p:nvPr/>
        </p:nvSpPr>
        <p:spPr>
          <a:xfrm>
            <a:off x="155873" y="2320066"/>
            <a:ext cx="2965997" cy="2157696"/>
          </a:xfrm>
          <a:prstGeom prst="rightArrowCallout">
            <a:avLst>
              <a:gd name="adj1" fmla="val 10533"/>
              <a:gd name="adj2" fmla="val 18044"/>
              <a:gd name="adj3" fmla="val 13976"/>
              <a:gd name="adj4" fmla="val 86672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Федеральный закон </a:t>
            </a:r>
          </a:p>
          <a:p>
            <a:pPr algn="ctr"/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 29.11.2010 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№ 326-ФЗ</a:t>
            </a:r>
            <a:endParaRPr lang="ru-RU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«Об обязательном медицинском страховании в Российской Федерации»</a:t>
            </a:r>
          </a:p>
          <a:p>
            <a:pPr algn="ctr"/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3136502" y="5805264"/>
            <a:ext cx="1099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ТФОМС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438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3E94DC8B-5D8B-43AD-A928-0CF45A5BF4D9}"/>
              </a:ext>
            </a:extLst>
          </p:cNvPr>
          <p:cNvSpPr/>
          <p:nvPr/>
        </p:nvSpPr>
        <p:spPr>
          <a:xfrm>
            <a:off x="433753" y="751937"/>
            <a:ext cx="8496944" cy="111569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17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Постановление Правительства Российской Федерации </a:t>
            </a:r>
            <a:br>
              <a:rPr lang="ru-RU" sz="17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28.12.2020 №2299 «О </a:t>
            </a:r>
            <a:r>
              <a:rPr lang="ru-RU" sz="17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Программе государственных гарантий бесплатного оказания гражданам медицинской помощи на 2021 год и на плановый период 2023 и 2023 </a:t>
            </a:r>
            <a:r>
              <a:rPr lang="ru-RU" sz="17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годов»:</a:t>
            </a:r>
            <a:endParaRPr lang="ru-RU" sz="17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85" y="260648"/>
            <a:ext cx="676047" cy="64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Прямая соединительная линия 9"/>
          <p:cNvCxnSpPr/>
          <p:nvPr/>
        </p:nvCxnSpPr>
        <p:spPr>
          <a:xfrm flipV="1">
            <a:off x="1115615" y="261550"/>
            <a:ext cx="75723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1122090" y="726537"/>
            <a:ext cx="75723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639242" y="307605"/>
            <a:ext cx="6525120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7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ОСОБЕННОСТИ ТЕРРИТОРИАЛЬНОЙ ПРОГРАММЫ ОМС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33753" y="2204864"/>
            <a:ext cx="8309235" cy="20621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Пункт 4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Установить, что в 2021 году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финансовое обеспечение расходов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страховых медицинских организаций 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медицинских организаций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осуществляющих деятельность в сфере обязательного медицинского страхования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осуществляется в порядке ежемесячного авансирования</a:t>
            </a:r>
            <a:r>
              <a:rPr lang="ru-RU" sz="1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оплаты медицинской помощи в </a:t>
            </a:r>
            <a:r>
              <a:rPr lang="ru-RU" sz="1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размере одной двенадцатой объема годового финансового обеспечения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предоставления медицинской помощи по обязательному медицинскому страхованию, 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распределенного решением комиссии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по разработке территориальной программы обязательного медицинского страхования, 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без учета фактического выполнения объемов предоставления медицинской помощи.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62234" y="4581128"/>
            <a:ext cx="836846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Федеральные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медицинские учреждения теперь могут оказывать специализированную медпомощь (в условиях стационара и дневного стационара)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 рамках базовой программы ОМС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Финансировать такую работу будет ФФОМС. 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В федеральное учреждение пациент направляется учреждением здравоохранения, проводящим лечение в рамках территориальной программы ОМС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253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332656"/>
            <a:ext cx="7145050" cy="43204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ОСОБЕННОСТИ ТЕРРИТОРИАЛЬНОЙ ПРОГРАММЫ ОМС </a:t>
            </a:r>
          </a:p>
        </p:txBody>
      </p:sp>
      <p:sp>
        <p:nvSpPr>
          <p:cNvPr id="8" name="Объект 7"/>
          <p:cNvSpPr>
            <a:spLocks noGrp="1"/>
          </p:cNvSpPr>
          <p:nvPr>
            <p:ph sz="half" idx="1"/>
          </p:nvPr>
        </p:nvSpPr>
        <p:spPr>
          <a:xfrm>
            <a:off x="467544" y="1843014"/>
            <a:ext cx="4644516" cy="4610322"/>
          </a:xfrm>
        </p:spPr>
        <p:txBody>
          <a:bodyPr>
            <a:normAutofit fontScale="25000" lnSpcReduction="20000"/>
          </a:bodyPr>
          <a:lstStyle/>
          <a:p>
            <a:r>
              <a:rPr lang="ru-RU" sz="5600" b="1" u="sng" dirty="0" smtClean="0">
                <a:latin typeface="Times New Roman" pitchFamily="18" charset="0"/>
                <a:cs typeface="Times New Roman" pitchFamily="18" charset="0"/>
              </a:rPr>
              <a:t>диагностические </a:t>
            </a:r>
            <a:r>
              <a:rPr lang="ru-RU" sz="5600" b="1" u="sng" dirty="0">
                <a:latin typeface="Times New Roman" pitchFamily="18" charset="0"/>
                <a:cs typeface="Times New Roman" pitchFamily="18" charset="0"/>
              </a:rPr>
              <a:t>услуги</a:t>
            </a:r>
            <a:r>
              <a:rPr lang="ru-RU" sz="5600" b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285750" indent="-285750">
              <a:lnSpc>
                <a:spcPct val="170000"/>
              </a:lnSpc>
              <a:buFont typeface="Wingdings" pitchFamily="2" charset="2"/>
              <a:buChar char="Ø"/>
            </a:pPr>
            <a:r>
              <a:rPr lang="ru-RU" sz="5600" b="1" dirty="0">
                <a:latin typeface="Times New Roman" pitchFamily="18" charset="0"/>
                <a:cs typeface="Times New Roman" pitchFamily="18" charset="0"/>
              </a:rPr>
              <a:t>проведение компьютерной томографии,</a:t>
            </a:r>
          </a:p>
          <a:p>
            <a:pPr marL="285750" indent="-285750">
              <a:lnSpc>
                <a:spcPct val="170000"/>
              </a:lnSpc>
              <a:buFont typeface="Wingdings" pitchFamily="2" charset="2"/>
              <a:buChar char="Ø"/>
            </a:pPr>
            <a:r>
              <a:rPr lang="ru-RU" sz="5600" b="1" dirty="0">
                <a:latin typeface="Times New Roman" pitchFamily="18" charset="0"/>
                <a:cs typeface="Times New Roman" pitchFamily="18" charset="0"/>
              </a:rPr>
              <a:t>проведение магнитно-резонансной томография</a:t>
            </a: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lnSpc>
                <a:spcPct val="170000"/>
              </a:lnSpc>
              <a:buNone/>
            </a:pP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5600" b="1" dirty="0">
                <a:latin typeface="Times New Roman" pitchFamily="18" charset="0"/>
                <a:cs typeface="Times New Roman" pitchFamily="18" charset="0"/>
              </a:rPr>
              <a:t>ультразвуковые исследования сердечно-сосудистой системы,</a:t>
            </a:r>
          </a:p>
          <a:p>
            <a:pPr marL="285750" indent="-285750">
              <a:lnSpc>
                <a:spcPct val="170000"/>
              </a:lnSpc>
              <a:buFont typeface="Wingdings" pitchFamily="2" charset="2"/>
              <a:buChar char="Ø"/>
            </a:pPr>
            <a:r>
              <a:rPr lang="ru-RU" sz="5600" b="1" dirty="0">
                <a:latin typeface="Times New Roman" pitchFamily="18" charset="0"/>
                <a:cs typeface="Times New Roman" pitchFamily="18" charset="0"/>
              </a:rPr>
              <a:t>эндоскопические диагностические исследования,</a:t>
            </a:r>
          </a:p>
          <a:p>
            <a:pPr marL="285750" indent="-285750"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5600" b="1" dirty="0">
                <a:latin typeface="Times New Roman" pitchFamily="18" charset="0"/>
                <a:cs typeface="Times New Roman" pitchFamily="18" charset="0"/>
              </a:rPr>
              <a:t>проведение молекулярно-генетическое исследования с целью диагностики онкологических заболеваний </a:t>
            </a:r>
            <a:endParaRPr lang="ru-RU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5600" b="1" dirty="0">
                <a:latin typeface="Times New Roman" pitchFamily="18" charset="0"/>
                <a:cs typeface="Times New Roman" pitchFamily="18" charset="0"/>
              </a:rPr>
              <a:t>патологоанатомическое исследование </a:t>
            </a:r>
            <a:r>
              <a:rPr lang="ru-RU" sz="5600" b="1" dirty="0" err="1">
                <a:latin typeface="Times New Roman" pitchFamily="18" charset="0"/>
                <a:cs typeface="Times New Roman" pitchFamily="18" charset="0"/>
              </a:rPr>
              <a:t>биопсийного</a:t>
            </a:r>
            <a:r>
              <a:rPr lang="ru-RU" sz="5600" b="1" dirty="0">
                <a:latin typeface="Times New Roman" pitchFamily="18" charset="0"/>
                <a:cs typeface="Times New Roman" pitchFamily="18" charset="0"/>
              </a:rPr>
              <a:t> (операционного) материала с целью диагностики онкологических заболеваний и подбора противоопухолевой лекарственной терапии,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56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5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тестирование </a:t>
            </a:r>
            <a:r>
              <a:rPr lang="ru-RU" sz="5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на выявление новой </a:t>
            </a:r>
            <a:r>
              <a:rPr lang="ru-RU" sz="5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коронавирусной</a:t>
            </a:r>
            <a:r>
              <a:rPr lang="ru-RU" sz="5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инфекции (</a:t>
            </a:r>
            <a:r>
              <a:rPr lang="ru-RU" sz="5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COVID-19)</a:t>
            </a:r>
            <a:endParaRPr lang="ru-RU" sz="5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7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>
          <a:xfrm>
            <a:off x="5652120" y="1892524"/>
            <a:ext cx="3114858" cy="1440160"/>
          </a:xfrm>
        </p:spPr>
        <p:txBody>
          <a:bodyPr>
            <a:noAutofit/>
          </a:bodyPr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финансовое обеспечение фельдшерских/фельдшерско-акушерских пунктов</a:t>
            </a: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2931772"/>
              </p:ext>
            </p:extLst>
          </p:nvPr>
        </p:nvGraphicFramePr>
        <p:xfrm>
          <a:off x="323528" y="188640"/>
          <a:ext cx="756084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3" r:id="rId3" imgW="9357170" imgH="9346311" progId="CorelDRAW.Graphic.14">
                  <p:embed/>
                </p:oleObj>
              </mc:Choice>
              <mc:Fallback>
                <p:oleObj r:id="rId3" imgW="9357170" imgH="9346311" progId="CorelDRAW.Graphic.1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88640"/>
                        <a:ext cx="756084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Объект 2"/>
          <p:cNvSpPr txBox="1">
            <a:spLocks/>
          </p:cNvSpPr>
          <p:nvPr/>
        </p:nvSpPr>
        <p:spPr>
          <a:xfrm>
            <a:off x="107504" y="3525011"/>
            <a:ext cx="9073008" cy="32699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Объект 2"/>
          <p:cNvSpPr txBox="1">
            <a:spLocks/>
          </p:cNvSpPr>
          <p:nvPr/>
        </p:nvSpPr>
        <p:spPr>
          <a:xfrm>
            <a:off x="395536" y="5253203"/>
            <a:ext cx="4536504" cy="11281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ru-RU" sz="1000" dirty="0" smtClean="0">
              <a:cs typeface="Times New Roman" panose="02020603050405020304" pitchFamily="18" charset="0"/>
            </a:endParaRPr>
          </a:p>
        </p:txBody>
      </p:sp>
      <p:sp>
        <p:nvSpPr>
          <p:cNvPr id="46" name="Объект 2"/>
          <p:cNvSpPr txBox="1">
            <a:spLocks/>
          </p:cNvSpPr>
          <p:nvPr/>
        </p:nvSpPr>
        <p:spPr>
          <a:xfrm>
            <a:off x="179512" y="4626338"/>
            <a:ext cx="7425210" cy="1067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indent="-174625">
              <a:buClr>
                <a:srgbClr val="C00000"/>
              </a:buClr>
              <a:tabLst>
                <a:tab pos="538163" algn="l"/>
              </a:tabLst>
            </a:pP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3648" y="1305342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u="sng" dirty="0" smtClean="0"/>
          </a:p>
          <a:p>
            <a:endParaRPr lang="ru-RU" b="1" u="sng" dirty="0"/>
          </a:p>
          <a:p>
            <a:endParaRPr lang="ru-RU" b="1" u="sng" dirty="0" smtClean="0"/>
          </a:p>
        </p:txBody>
      </p:sp>
      <p:sp>
        <p:nvSpPr>
          <p:cNvPr id="10" name="Прямоугольник 9"/>
          <p:cNvSpPr/>
          <p:nvPr/>
        </p:nvSpPr>
        <p:spPr>
          <a:xfrm>
            <a:off x="691954" y="1020215"/>
            <a:ext cx="8072768" cy="570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Не включаются в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подушевое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финансирование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амбулаторной помощи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оплачиваются по установленным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нормативам: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2699792" y="1590469"/>
            <a:ext cx="0" cy="2883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1325872" y="250050"/>
            <a:ext cx="75723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1325872" y="692696"/>
            <a:ext cx="75723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732886" y="3776785"/>
            <a:ext cx="31653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>
                <a:solidFill>
                  <a:srgbClr val="C00000"/>
                </a:solidFill>
              </a:rPr>
              <a:t>Только по </a:t>
            </a:r>
            <a:r>
              <a:rPr lang="ru-RU" sz="1600" b="1" i="1" u="sng" dirty="0" smtClean="0">
                <a:solidFill>
                  <a:srgbClr val="C00000"/>
                </a:solidFill>
              </a:rPr>
              <a:t>направлению</a:t>
            </a:r>
            <a:r>
              <a:rPr lang="ru-RU" sz="1600" i="1" dirty="0" smtClean="0">
                <a:solidFill>
                  <a:srgbClr val="C00000"/>
                </a:solidFill>
              </a:rPr>
              <a:t/>
            </a:r>
            <a:br>
              <a:rPr lang="ru-RU" sz="1600" i="1" dirty="0" smtClean="0">
                <a:solidFill>
                  <a:srgbClr val="C00000"/>
                </a:solidFill>
              </a:rPr>
            </a:br>
            <a:r>
              <a:rPr lang="ru-RU" sz="1600" i="1" dirty="0" smtClean="0">
                <a:solidFill>
                  <a:srgbClr val="C00000"/>
                </a:solidFill>
              </a:rPr>
              <a:t>от лечащего врача медицинской организации, к которой </a:t>
            </a:r>
            <a:r>
              <a:rPr lang="ru-RU" sz="1600" b="1" i="1" u="sng" dirty="0" smtClean="0">
                <a:solidFill>
                  <a:srgbClr val="C00000"/>
                </a:solidFill>
              </a:rPr>
              <a:t>прикреплен застрахованный</a:t>
            </a:r>
            <a:endParaRPr lang="ru-RU" sz="1600" b="1" i="1" u="sng" dirty="0">
              <a:solidFill>
                <a:srgbClr val="C00000"/>
              </a:solidFill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6876256" y="1601082"/>
            <a:ext cx="0" cy="2883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364088" y="3755340"/>
            <a:ext cx="442833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8000" b="1" dirty="0" smtClean="0">
                <a:solidFill>
                  <a:srgbClr val="C00000"/>
                </a:solidFill>
              </a:rPr>
              <a:t>!</a:t>
            </a:r>
            <a:endParaRPr lang="ru-RU" sz="8000" b="1" dirty="0">
              <a:solidFill>
                <a:srgbClr val="C00000"/>
              </a:solidFill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4932040" y="1889420"/>
            <a:ext cx="504056" cy="4851948"/>
          </a:xfrm>
          <a:prstGeom prst="rightBrace">
            <a:avLst>
              <a:gd name="adj1" fmla="val 83920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84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87242"/>
              </p:ext>
            </p:extLst>
          </p:nvPr>
        </p:nvGraphicFramePr>
        <p:xfrm>
          <a:off x="3923930" y="764704"/>
          <a:ext cx="4975021" cy="581944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880318"/>
                <a:gridCol w="911041"/>
                <a:gridCol w="1183662"/>
              </a:tblGrid>
              <a:tr h="754703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Исследование</a:t>
                      </a:r>
                      <a:endParaRPr lang="ru-RU" sz="1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60960" marB="6096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Выделение норматива объема на проведение исследования</a:t>
                      </a:r>
                    </a:p>
                  </a:txBody>
                  <a:tcPr marT="60960" marB="6096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49304"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rgbClr val="19434F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  <a:endParaRPr lang="ru-RU" sz="1400" dirty="0">
                        <a:solidFill>
                          <a:srgbClr val="19434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60960" marB="6096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</a:t>
                      </a:r>
                      <a:r>
                        <a:rPr lang="en-US" sz="14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solidFill>
                          <a:srgbClr val="19434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60960" marB="60960" anchor="b"/>
                </a:tc>
              </a:tr>
              <a:tr h="505855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Компьютерная томография</a:t>
                      </a:r>
                      <a:endParaRPr lang="ru-RU" sz="1400" dirty="0">
                        <a:solidFill>
                          <a:srgbClr val="19434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0,2575</a:t>
                      </a:r>
                      <a:endParaRPr lang="ru-RU" sz="1400" dirty="0">
                        <a:solidFill>
                          <a:srgbClr val="19434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0,02833</a:t>
                      </a:r>
                      <a:r>
                        <a:rPr lang="ru-RU" sz="1400" kern="12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rgbClr val="DD4C0B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+3%</a:t>
                      </a:r>
                      <a:endParaRPr lang="ru-RU" sz="1200" b="1" kern="1200" dirty="0">
                        <a:solidFill>
                          <a:srgbClr val="DD4C0B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60960" marB="60960" anchor="ctr"/>
                </a:tc>
              </a:tr>
              <a:tr h="53856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Магнитно-резонансная томография</a:t>
                      </a:r>
                      <a:endParaRPr lang="ru-RU" sz="1400" dirty="0">
                        <a:solidFill>
                          <a:srgbClr val="19434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0,0119</a:t>
                      </a:r>
                      <a:endParaRPr lang="ru-RU" sz="1400" dirty="0">
                        <a:solidFill>
                          <a:srgbClr val="19434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0,01226</a:t>
                      </a:r>
                      <a:r>
                        <a:rPr lang="ru-RU" sz="1400" kern="12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rgbClr val="DD4C0B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+3%</a:t>
                      </a:r>
                      <a:endParaRPr lang="ru-RU" sz="1200" kern="1200" dirty="0">
                        <a:solidFill>
                          <a:srgbClr val="19434F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60960" marB="60960" anchor="ctr"/>
                </a:tc>
              </a:tr>
              <a:tr h="50864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УЗИ сердечно-сосудистой системы</a:t>
                      </a:r>
                      <a:endParaRPr lang="ru-RU" sz="1400" dirty="0">
                        <a:solidFill>
                          <a:srgbClr val="19434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0,1125</a:t>
                      </a:r>
                      <a:endParaRPr lang="ru-RU" sz="1400" dirty="0">
                        <a:solidFill>
                          <a:srgbClr val="19434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0,11588</a:t>
                      </a:r>
                      <a:endParaRPr lang="ru-RU" sz="1400" kern="1200" dirty="0" smtClean="0">
                        <a:solidFill>
                          <a:srgbClr val="19434F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b="1" kern="1200" dirty="0" smtClean="0">
                          <a:solidFill>
                            <a:srgbClr val="DD4C0B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+3%</a:t>
                      </a:r>
                      <a:endParaRPr lang="ru-RU" sz="1200" kern="1200" dirty="0">
                        <a:solidFill>
                          <a:srgbClr val="19434F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60960" marB="60960" anchor="ctr"/>
                </a:tc>
              </a:tr>
              <a:tr h="535611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Эндоскопическое исследование</a:t>
                      </a:r>
                      <a:endParaRPr lang="ru-RU" sz="1400" dirty="0">
                        <a:solidFill>
                          <a:srgbClr val="19434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0,0477</a:t>
                      </a:r>
                      <a:endParaRPr lang="ru-RU" sz="1400" dirty="0">
                        <a:solidFill>
                          <a:srgbClr val="19434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0,04913</a:t>
                      </a:r>
                      <a:endParaRPr lang="ru-RU" sz="1400" kern="1200" dirty="0" smtClean="0">
                        <a:solidFill>
                          <a:srgbClr val="19434F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rgbClr val="DD4C0B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+3%</a:t>
                      </a:r>
                      <a:endParaRPr lang="ru-RU" sz="1200" kern="1200" dirty="0">
                        <a:solidFill>
                          <a:srgbClr val="19434F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60960" marB="60960" anchor="ctr"/>
                </a:tc>
              </a:tr>
              <a:tr h="53856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Молекулярно-генетическое</a:t>
                      </a:r>
                      <a:r>
                        <a:rPr lang="ru-RU" sz="1400" baseline="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исследование </a:t>
                      </a:r>
                      <a:endParaRPr lang="ru-RU" sz="1400" dirty="0">
                        <a:solidFill>
                          <a:srgbClr val="19434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0,0007</a:t>
                      </a:r>
                      <a:endParaRPr lang="ru-RU" sz="1400" dirty="0">
                        <a:solidFill>
                          <a:srgbClr val="19434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0,001184</a:t>
                      </a:r>
                      <a:endParaRPr lang="ru-RU" sz="1400" kern="1200" dirty="0" smtClean="0">
                        <a:solidFill>
                          <a:srgbClr val="19434F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rgbClr val="DD4C0B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+69,1%</a:t>
                      </a:r>
                      <a:endParaRPr lang="ru-RU" sz="1200" b="1" kern="1200" dirty="0">
                        <a:solidFill>
                          <a:srgbClr val="DD4C0B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60960" marB="60960" anchor="ctr"/>
                </a:tc>
              </a:tr>
              <a:tr h="1166884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Гистологическое исследование (2020г.) </a:t>
                      </a:r>
                      <a:r>
                        <a:rPr lang="en-US" sz="14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патологоанатомическое исследование </a:t>
                      </a:r>
                      <a:r>
                        <a:rPr lang="ru-RU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биопсийного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(операционного) материала (2021 г.)  </a:t>
                      </a:r>
                      <a:r>
                        <a:rPr lang="ru-RU" sz="14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(на выявление ЗНО)</a:t>
                      </a:r>
                      <a:endParaRPr lang="ru-RU" sz="1400" dirty="0">
                        <a:solidFill>
                          <a:srgbClr val="19434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0,0501</a:t>
                      </a:r>
                      <a:endParaRPr lang="ru-RU" sz="1400" dirty="0">
                        <a:solidFill>
                          <a:srgbClr val="19434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rgbClr val="19434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0,01431</a:t>
                      </a:r>
                      <a:endParaRPr lang="ru-RU" sz="1400" kern="1200" dirty="0" smtClean="0">
                        <a:solidFill>
                          <a:srgbClr val="19434F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60960" marB="60960" anchor="ctr"/>
                </a:tc>
              </a:tr>
              <a:tr h="862517">
                <a:tc>
                  <a:txBody>
                    <a:bodyPr/>
                    <a:lstStyle/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ru-RU" sz="1400" b="1" kern="120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Тестирование на выявление новой </a:t>
                      </a:r>
                      <a:r>
                        <a:rPr lang="ru-RU" sz="1400" b="1" kern="120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коронавирусной</a:t>
                      </a:r>
                      <a:r>
                        <a:rPr lang="ru-RU" sz="1400" b="1" kern="120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инфекции (COVID-19)</a:t>
                      </a:r>
                      <a:endParaRPr lang="ru-RU" sz="1400" b="1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0,12441</a:t>
                      </a:r>
                      <a:endParaRPr lang="ru-RU" sz="1400" b="1" kern="1200" dirty="0">
                        <a:solidFill>
                          <a:srgbClr val="0000FF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60960" marB="60960" anchor="ctr"/>
                </a:tc>
              </a:tr>
            </a:tbl>
          </a:graphicData>
        </a:graphic>
      </p:graphicFrame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894641"/>
              </p:ext>
            </p:extLst>
          </p:nvPr>
        </p:nvGraphicFramePr>
        <p:xfrm>
          <a:off x="179512" y="1340768"/>
          <a:ext cx="3312368" cy="45110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12368"/>
              </a:tblGrid>
              <a:tr h="3816424"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Нормативы объема медицинской помощи в амбулаторных условиях, оказываемой в связи с заболеваниями на 1 застрахованное лицо  составляют 1,7877 обращения, </a:t>
                      </a:r>
                    </a:p>
                    <a:p>
                      <a:pPr algn="ctr"/>
                      <a:r>
                        <a:rPr lang="ru-RU" sz="1800" b="0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которое включает проведение следующих отдельных диагностических (лабораторных) исследований в рамках территориальной программы обязательного медицинского страхования 2021 - 2023 годы: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60960" marB="60960" anchor="ctr"/>
                </a:tc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C92BDF74-3F27-4155-9077-909AFDF5257C}"/>
              </a:ext>
            </a:extLst>
          </p:cNvPr>
          <p:cNvSpPr txBox="1"/>
          <p:nvPr/>
        </p:nvSpPr>
        <p:spPr>
          <a:xfrm>
            <a:off x="0" y="62661"/>
            <a:ext cx="8898950" cy="6067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1887" tIns="31887" rIns="31887" bIns="31887" numCol="1" spcCol="23915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Федеральные нормативы объемов и финансовых затрат на исследования в амбулаторных условиях</a:t>
            </a:r>
            <a:endParaRPr lang="ru-RU" sz="18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: вниз 97">
            <a:extLst>
              <a:ext uri="{FF2B5EF4-FFF2-40B4-BE49-F238E27FC236}">
                <a16:creationId xmlns:a16="http://schemas.microsoft.com/office/drawing/2014/main" xmlns="" id="{A1BD6EE0-7598-4E2B-ADE7-00FBC7AEA3D7}"/>
              </a:ext>
            </a:extLst>
          </p:cNvPr>
          <p:cNvSpPr/>
          <p:nvPr/>
        </p:nvSpPr>
        <p:spPr>
          <a:xfrm rot="13673764">
            <a:off x="3377688" y="3110527"/>
            <a:ext cx="420131" cy="1130701"/>
          </a:xfrm>
          <a:prstGeom prst="downArrow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</a:schemeClr>
              </a:gs>
              <a:gs pos="50000">
                <a:schemeClr val="accent5">
                  <a:lumMod val="75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1" tIns="25717" rIns="51431" bIns="25717" rtlCol="0" anchor="ctr"/>
          <a:lstStyle/>
          <a:p>
            <a:pPr algn="ctr"/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010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63119"/>
            <a:ext cx="7488832" cy="621744"/>
          </a:xfrm>
        </p:spPr>
        <p:txBody>
          <a:bodyPr>
            <a:noAutofit/>
          </a:bodyPr>
          <a:lstStyle/>
          <a:p>
            <a:pPr eaLnBrk="0" hangingPunct="0"/>
            <a:r>
              <a:rPr lang="ru-RU" sz="2000" b="1" dirty="0" smtClean="0">
                <a:solidFill>
                  <a:srgbClr val="336699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Отдельные диагностические (лабораторные) исследования, установленные в рамках реализации ТПГГ ОМС</a:t>
            </a:r>
            <a:endParaRPr lang="ru-RU" sz="2000" b="1" dirty="0">
              <a:solidFill>
                <a:srgbClr val="336699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971894" y="116632"/>
            <a:ext cx="7862983" cy="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971894" y="784863"/>
            <a:ext cx="7862983" cy="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9460"/>
            <a:ext cx="733629" cy="695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395536" y="1556792"/>
            <a:ext cx="8439341" cy="4708981"/>
          </a:xfrm>
          <a:prstGeom prst="rect">
            <a:avLst/>
          </a:prstGeom>
          <a:ln>
            <a:solidFill>
              <a:schemeClr val="accent5">
                <a:lumMod val="40000"/>
                <a:lumOff val="60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  <a:tabLst>
                <a:tab pos="266700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компьютерная томография –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4 294,27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руб.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проведение одного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исследования;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indent="266700" algn="just">
              <a:spcBef>
                <a:spcPts val="600"/>
              </a:spcBef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магнитно-резонансная томография –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4 849,79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руб.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проведение одного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исследования;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indent="266700" algn="just">
              <a:spcBef>
                <a:spcPts val="600"/>
              </a:spcBef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ультразвуковое исследование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сердечно - сосудистой системы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777,02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руб.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проведение одного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исследования;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indent="266700" algn="just">
              <a:spcBef>
                <a:spcPts val="600"/>
              </a:spcBef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эндоскопическое диагностическое исследование –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1 068,29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руб.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проведение одного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исследования;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indent="266700" algn="just">
              <a:spcBef>
                <a:spcPts val="600"/>
              </a:spcBef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молекулярно-генетическое исследование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целью диагностики онкологических заболеваний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11 263,09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руб.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проведение одного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исследования;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indent="266700" algn="just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патологоанатомическое исследование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биопсийного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(операционного) материала с целью диагностики онкологических заболеваний и подбора противоопухолевой лекарственной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терапии –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2 416,57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руб. на проведение одного исследования.</a:t>
            </a: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тестирование на выявление новой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коронавирусной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инфекции (COVID-19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665,76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руб.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6934" y="980728"/>
            <a:ext cx="8439341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pPr lvl="0" algn="ctr"/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Средние нормативы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финансовых затрат на проведение одного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исследования: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59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Выгнутая вверх стрелка 15"/>
          <p:cNvSpPr/>
          <p:nvPr/>
        </p:nvSpPr>
        <p:spPr>
          <a:xfrm rot="2540107">
            <a:off x="4433957" y="2765503"/>
            <a:ext cx="2910986" cy="1144939"/>
          </a:xfrm>
          <a:prstGeom prst="curvedDownArrow">
            <a:avLst>
              <a:gd name="adj1" fmla="val 24220"/>
              <a:gd name="adj2" fmla="val 58009"/>
              <a:gd name="adj3" fmla="val 42074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DD4C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288066" y="115888"/>
            <a:ext cx="75723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288067" y="755866"/>
            <a:ext cx="7572375" cy="1587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178283" y="232646"/>
            <a:ext cx="76355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cap="small" dirty="0" smtClean="0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ТЕРРИТОРИАЛЬНЫЙ ФОНД ОБЯЗАТЕЛЬНОГО МЕДИЦИНСКОГО СТРАХОВАНИЯ НОВОСИБИРСКОЙ ОБЛАСТИ</a:t>
            </a:r>
            <a:endParaRPr lang="ru-RU" sz="1400" i="1" dirty="0">
              <a:solidFill>
                <a:srgbClr val="4F81B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592250" y="1124744"/>
            <a:ext cx="3993492" cy="2088232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2200" b="1" dirty="0">
                <a:latin typeface="Times New Roman"/>
              </a:rPr>
              <a:t>Приказ Минздрава России от 29.12.2020 N 1397н</a:t>
            </a:r>
            <a:br>
              <a:rPr lang="ru-RU" sz="2200" b="1" dirty="0">
                <a:latin typeface="Times New Roman"/>
              </a:rPr>
            </a:br>
            <a:r>
              <a:rPr lang="ru-RU" sz="2200" b="1" dirty="0" smtClean="0">
                <a:latin typeface="Times New Roman"/>
              </a:rPr>
              <a:t>«Об </a:t>
            </a:r>
            <a:r>
              <a:rPr lang="ru-RU" sz="2200" b="1" dirty="0">
                <a:latin typeface="Times New Roman"/>
              </a:rPr>
              <a:t>утверждении Требований к структуре и содержанию тарифного </a:t>
            </a:r>
            <a:r>
              <a:rPr lang="ru-RU" sz="2200" b="1" dirty="0" smtClean="0">
                <a:latin typeface="Times New Roman"/>
              </a:rPr>
              <a:t>соглашения»</a:t>
            </a:r>
            <a:endParaRPr lang="ru-RU" sz="2200" b="1" dirty="0">
              <a:latin typeface="Times New Roman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type="subTitle" idx="1"/>
          </p:nvPr>
        </p:nvSpPr>
        <p:spPr>
          <a:xfrm>
            <a:off x="5232598" y="4869160"/>
            <a:ext cx="3640370" cy="1224136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  <a:defRPr/>
            </a:pPr>
            <a:endParaRPr lang="ru-RU" sz="16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Bef>
                <a:spcPts val="0"/>
              </a:spcBef>
              <a:defRPr/>
            </a:pPr>
            <a:endParaRPr lang="ru-RU" sz="18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85" y="116632"/>
            <a:ext cx="676047" cy="64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Заголовок 6"/>
          <p:cNvSpPr txBox="1">
            <a:spLocks/>
          </p:cNvSpPr>
          <p:nvPr/>
        </p:nvSpPr>
        <p:spPr>
          <a:xfrm>
            <a:off x="725736" y="4040883"/>
            <a:ext cx="8418264" cy="2475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Тарифное соглашение в системе обязательного медицинского страхования Новосибирской области на 2021 год</a:t>
            </a:r>
            <a:br>
              <a:rPr lang="ru-RU" sz="2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7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12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Прямая соединительная линия 10"/>
          <p:cNvCxnSpPr/>
          <p:nvPr/>
        </p:nvCxnSpPr>
        <p:spPr>
          <a:xfrm flipV="1">
            <a:off x="1288066" y="115888"/>
            <a:ext cx="75723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231446" y="538836"/>
            <a:ext cx="7572375" cy="1587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231446" y="125558"/>
            <a:ext cx="74450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cap="small" dirty="0" smtClean="0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Основные отличия  Тарифного соглашения 2021г. от 2020г.</a:t>
            </a:r>
            <a:endParaRPr lang="ru-RU" b="1" cap="small" dirty="0">
              <a:solidFill>
                <a:srgbClr val="4F81BD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85" y="116632"/>
            <a:ext cx="676047" cy="64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255573129"/>
              </p:ext>
            </p:extLst>
          </p:nvPr>
        </p:nvGraphicFramePr>
        <p:xfrm>
          <a:off x="251520" y="764704"/>
          <a:ext cx="6098542" cy="6093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Скругленный прямоугольник 19"/>
          <p:cNvSpPr/>
          <p:nvPr/>
        </p:nvSpPr>
        <p:spPr>
          <a:xfrm>
            <a:off x="6131171" y="3068960"/>
            <a:ext cx="2672650" cy="1512168"/>
          </a:xfrm>
          <a:prstGeom prst="roundRect">
            <a:avLst>
              <a:gd name="adj" fmla="val 45372"/>
            </a:avLst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lvl="1" indent="-57150" algn="ctr" defTabSz="4889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базового размера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подушевого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финансирования   </a:t>
            </a:r>
          </a:p>
          <a:p>
            <a:pPr marL="57150" lvl="1" indent="-57150" algn="ctr" defTabSz="4889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247,7 руб. до 295,4 руб. на 1-го застрахованного в месяц, изменение коэффициентов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190671" y="5210124"/>
            <a:ext cx="2679192" cy="1315219"/>
          </a:xfrm>
          <a:prstGeom prst="roundRect">
            <a:avLst>
              <a:gd name="adj" fmla="val 50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lvl="1" indent="-57150" algn="ctr" defTabSz="4889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базовой ставки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уровне нормативной: повышение с 13 991 руб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15 149 руб., изменение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коэффициентов 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181250" y="1019622"/>
            <a:ext cx="2679191" cy="1512168"/>
          </a:xfrm>
          <a:prstGeom prst="roundRect">
            <a:avLst>
              <a:gd name="adj" fmla="val 50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lvl="1" indent="-57150" algn="ctr" defTabSz="4889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базовой ставки на уровне нормативной: повышение с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25 790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руб. до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26 740,1 руб. Изменение коэффициентов подуровней МП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32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Прямая соединительная линия 10"/>
          <p:cNvCxnSpPr/>
          <p:nvPr/>
        </p:nvCxnSpPr>
        <p:spPr>
          <a:xfrm flipV="1">
            <a:off x="1288066" y="115888"/>
            <a:ext cx="7572375" cy="2540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231446" y="538836"/>
            <a:ext cx="7572375" cy="1587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85" y="116632"/>
            <a:ext cx="676047" cy="64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971600" y="757453"/>
            <a:ext cx="7779335" cy="50783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2020 год                                                                             2021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1-го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уровня -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0,95                                                            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1-го уровня -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0,9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от </a:t>
            </a:r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0,7 до 1,2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от </a:t>
            </a:r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0,8 до 1,0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2-го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уровня -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1,1                                                                    2-го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уровня -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1,05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0,9 до 1,3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                                                               </a:t>
            </a:r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 0,9 до 1,2;</a:t>
            </a:r>
          </a:p>
          <a:p>
            <a:endParaRPr lang="ru-RU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3-го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уровня -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1,3                                                                        3-го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уровня -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1,25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1,1 до 1,4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20728" y="5476582"/>
            <a:ext cx="16592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1,1 до 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1,5</a:t>
            </a:r>
            <a:endParaRPr lang="ru-RU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60592" y="3427023"/>
            <a:ext cx="1942373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Границы значений коэффициента </a:t>
            </a: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подуровня</a:t>
            </a:r>
            <a:endParaRPr lang="ru-RU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174766" y="757453"/>
            <a:ext cx="7373002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Среднее значение коэффициента уровня оказания медицинской помощи составляет для медицинских организаций:</a:t>
            </a:r>
          </a:p>
        </p:txBody>
      </p:sp>
      <p:cxnSp>
        <p:nvCxnSpPr>
          <p:cNvPr id="17" name="Прямая со стрелкой 16"/>
          <p:cNvCxnSpPr>
            <a:stCxn id="4" idx="3"/>
          </p:cNvCxnSpPr>
          <p:nvPr/>
        </p:nvCxnSpPr>
        <p:spPr>
          <a:xfrm flipV="1">
            <a:off x="6202965" y="2958264"/>
            <a:ext cx="1296144" cy="10689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6045439" y="4648775"/>
            <a:ext cx="1046841" cy="8278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4" idx="3"/>
          </p:cNvCxnSpPr>
          <p:nvPr/>
        </p:nvCxnSpPr>
        <p:spPr>
          <a:xfrm flipV="1">
            <a:off x="6202965" y="4011016"/>
            <a:ext cx="962305" cy="161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4" idx="1"/>
          </p:cNvCxnSpPr>
          <p:nvPr/>
        </p:nvCxnSpPr>
        <p:spPr>
          <a:xfrm flipH="1" flipV="1">
            <a:off x="3527682" y="2958264"/>
            <a:ext cx="732910" cy="10689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4" idx="1"/>
          </p:cNvCxnSpPr>
          <p:nvPr/>
        </p:nvCxnSpPr>
        <p:spPr>
          <a:xfrm flipH="1">
            <a:off x="3433382" y="4027188"/>
            <a:ext cx="827210" cy="14413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4" idx="1"/>
          </p:cNvCxnSpPr>
          <p:nvPr/>
        </p:nvCxnSpPr>
        <p:spPr>
          <a:xfrm flipH="1" flipV="1">
            <a:off x="3628706" y="3994845"/>
            <a:ext cx="631886" cy="323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120728" y="180257"/>
            <a:ext cx="5884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cap="small" dirty="0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Изменения коэффициентов уровня/подуровня МП</a:t>
            </a:r>
          </a:p>
        </p:txBody>
      </p:sp>
    </p:spTree>
    <p:extLst>
      <p:ext uri="{BB962C8B-B14F-4D97-AF65-F5344CB8AC3E}">
        <p14:creationId xmlns:p14="http://schemas.microsoft.com/office/powerpoint/2010/main" val="353392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42621</TotalTime>
  <Words>2159</Words>
  <Application>Microsoft Office PowerPoint</Application>
  <PresentationFormat>Экран (4:3)</PresentationFormat>
  <Paragraphs>468</Paragraphs>
  <Slides>19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Times New Roman</vt:lpstr>
      <vt:lpstr>Wingdings</vt:lpstr>
      <vt:lpstr>5_Тема Office</vt:lpstr>
      <vt:lpstr>CorelDRAW X4 Graphic</vt:lpstr>
      <vt:lpstr>Особенности  территориальной программы обязательного медицинского страхования на 2021 год  и  Тарифного соглашения в системе обязательного медицинского страхования  Новосибирской области на 2020 год </vt:lpstr>
      <vt:lpstr>Презентация PowerPoint</vt:lpstr>
      <vt:lpstr>Презентация PowerPoint</vt:lpstr>
      <vt:lpstr>ОСОБЕННОСТИ ТЕРРИТОРИАЛЬНОЙ ПРОГРАММЫ ОМС </vt:lpstr>
      <vt:lpstr>Презентация PowerPoint</vt:lpstr>
      <vt:lpstr>Отдельные диагностические (лабораторные) исследования, установленные в рамках реализации ТПГГ ОМС</vt:lpstr>
      <vt:lpstr>Приказ Минздрава России от 29.12.2020 N 1397н «Об утверждении Требований к структуре и содержанию тарифного соглашения»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Изменения в подходе формирования оплаты МП в условиях АПП</vt:lpstr>
      <vt:lpstr>Изменения в методике расчета дифференцированного подушевого норматива финансирования (ДПн)</vt:lpstr>
      <vt:lpstr>Состав коэффициентов дифференцирования</vt:lpstr>
      <vt:lpstr>Формирования объема средств по подушевому нормативу МО</vt:lpstr>
      <vt:lpstr>Финансовое обеспечение ФАП/ФП</vt:lpstr>
      <vt:lpstr>Презентация PowerPoint</vt:lpstr>
      <vt:lpstr>Презентация PowerPoint</vt:lpstr>
    </vt:vector>
  </TitlesOfParts>
  <Manager>jev@ofoms.sibnet.ru</Manager>
  <Company>ТФОМС НСО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Оплата МП по травматологии</dc:title>
  <dc:subject>травматология</dc:subject>
  <dc:creator>vvm@ofoms.sibnet.ru;djj@ofoms.sibnet.ru</dc:creator>
  <cp:keywords>координационный совет по травматологии</cp:keywords>
  <cp:lastModifiedBy>Шехалев Андрей Владимирович</cp:lastModifiedBy>
  <cp:revision>768</cp:revision>
  <cp:lastPrinted>2021-05-12T05:36:43Z</cp:lastPrinted>
  <dcterms:created xsi:type="dcterms:W3CDTF">2018-12-07T02:27:57Z</dcterms:created>
  <dcterms:modified xsi:type="dcterms:W3CDTF">2021-05-18T03:48:58Z</dcterms:modified>
</cp:coreProperties>
</file>