
<file path=[Content_Types].xml><?xml version="1.0" encoding="utf-8"?>
<Types xmlns="http://schemas.openxmlformats.org/package/2006/content-types">
  <Default Extension="jpg" ContentType="image/jpeg"/>
  <Default Extension="svg" ContentType="image/svg+xml"/>
  <Default Extension="pptx" ContentType="application/vnd.openxmlformats-officedocument.presentationml.presentation"/>
  <Default Extension="emf" ContentType="image/x-emf"/>
  <Default Extension="xlsx" ContentType="application/vnd.openxmlformats-officedocument.spreadsheetml.sheet"/>
  <Default Extension="xls" ContentType="application/vnd.ms-excel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glb" ContentType="model/gltf.binary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</p:sldMasterIdLst>
  <p:notesMasterIdLst>
    <p:notesMasterId r:id="rId54"/>
  </p:notesMasterIdLst>
  <p:sldIdLst>
    <p:sldId id="260" r:id="rId4"/>
    <p:sldId id="292" r:id="rId5"/>
    <p:sldId id="1881838753" r:id="rId6"/>
    <p:sldId id="1881838754" r:id="rId7"/>
    <p:sldId id="1881838925" r:id="rId8"/>
    <p:sldId id="258" r:id="rId9"/>
    <p:sldId id="1881838923" r:id="rId10"/>
    <p:sldId id="1881838929" r:id="rId11"/>
    <p:sldId id="1881838930" r:id="rId12"/>
    <p:sldId id="1881838920" r:id="rId13"/>
    <p:sldId id="1881838922" r:id="rId14"/>
    <p:sldId id="1695" r:id="rId15"/>
    <p:sldId id="1881838924" r:id="rId16"/>
    <p:sldId id="1881838940" r:id="rId17"/>
    <p:sldId id="1881838943" r:id="rId18"/>
    <p:sldId id="1881838761" r:id="rId19"/>
    <p:sldId id="1881838760" r:id="rId20"/>
    <p:sldId id="1881838762" r:id="rId21"/>
    <p:sldId id="261" r:id="rId22"/>
    <p:sldId id="272" r:id="rId23"/>
    <p:sldId id="266" r:id="rId24"/>
    <p:sldId id="267" r:id="rId25"/>
    <p:sldId id="268" r:id="rId26"/>
    <p:sldId id="270" r:id="rId27"/>
    <p:sldId id="1881838763" r:id="rId28"/>
    <p:sldId id="1881838759" r:id="rId29"/>
    <p:sldId id="271" r:id="rId30"/>
    <p:sldId id="1881838931" r:id="rId31"/>
    <p:sldId id="1881838935" r:id="rId32"/>
    <p:sldId id="1881838932" r:id="rId33"/>
    <p:sldId id="1881838937" r:id="rId34"/>
    <p:sldId id="1881838938" r:id="rId35"/>
    <p:sldId id="1881838939" r:id="rId36"/>
    <p:sldId id="1881838936" r:id="rId37"/>
    <p:sldId id="1881838756" r:id="rId38"/>
    <p:sldId id="1881838755" r:id="rId39"/>
    <p:sldId id="1881838758" r:id="rId40"/>
    <p:sldId id="276" r:id="rId41"/>
    <p:sldId id="279" r:id="rId42"/>
    <p:sldId id="1881838926" r:id="rId43"/>
    <p:sldId id="257" r:id="rId44"/>
    <p:sldId id="1881838927" r:id="rId45"/>
    <p:sldId id="1881838928" r:id="rId46"/>
    <p:sldId id="1881838764" r:id="rId47"/>
    <p:sldId id="1881838757" r:id="rId48"/>
    <p:sldId id="1881838942" r:id="rId49"/>
    <p:sldId id="1881838944" r:id="rId50"/>
    <p:sldId id="1881838934" r:id="rId51"/>
    <p:sldId id="1881838941" r:id="rId52"/>
    <p:sldId id="188183893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9" autoAdjust="0"/>
  </p:normalViewPr>
  <p:slideViewPr>
    <p:cSldViewPr snapToGrid="0">
      <p:cViewPr>
        <p:scale>
          <a:sx n="90" d="100"/>
          <a:sy n="90" d="100"/>
        </p:scale>
        <p:origin x="-73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Relationship Id="rId2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797303031904"/>
          <c:y val="0.101125166530186"/>
          <c:w val="0.744703912680015"/>
          <c:h val="0.4271845709459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0.00404048180791651"/>
                  <c:y val="-0.00923514459727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F8-4D35-B84A-486FECB490C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F8-4D35-B84A-486FECB490C1}"/>
                </c:ext>
              </c:extLst>
            </c:dLbl>
            <c:dLbl>
              <c:idx val="4"/>
              <c:layout>
                <c:manualLayout>
                  <c:x val="-0.0013467919204362"/>
                  <c:y val="-0.00461757229863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F8-4D35-B84A-486FECB490C1}"/>
                </c:ext>
              </c:extLst>
            </c:dLbl>
            <c:dLbl>
              <c:idx val="6"/>
              <c:layout>
                <c:manualLayout>
                  <c:x val="-0.0107743353634896"/>
                  <c:y val="-0.002308786149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F8-4D35-B84A-486FECB49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Злокачественные новообразования</c:v>
                </c:pt>
                <c:pt idx="1">
                  <c:v>Болезни органов пищеварения</c:v>
                </c:pt>
                <c:pt idx="2">
                  <c:v>Болезни органов дыхания</c:v>
                </c:pt>
                <c:pt idx="3">
                  <c:v>Болезни эндокринной сиситемы</c:v>
                </c:pt>
                <c:pt idx="4">
                  <c:v>Болезни нервной системы</c:v>
                </c:pt>
                <c:pt idx="5">
                  <c:v>Расстройства поведения</c:v>
                </c:pt>
                <c:pt idx="6">
                  <c:v>Симптомы и синдромы</c:v>
                </c:pt>
                <c:pt idx="7">
                  <c:v>Внешние причины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16.8</c:v>
                </c:pt>
                <c:pt idx="1">
                  <c:v>3.9</c:v>
                </c:pt>
                <c:pt idx="2">
                  <c:v>3.4</c:v>
                </c:pt>
                <c:pt idx="3">
                  <c:v>1.0</c:v>
                </c:pt>
                <c:pt idx="4">
                  <c:v>4.8</c:v>
                </c:pt>
                <c:pt idx="5">
                  <c:v>0.600000000000001</c:v>
                </c:pt>
                <c:pt idx="6">
                  <c:v>10.9</c:v>
                </c:pt>
                <c:pt idx="7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39-425F-BB82-E14A903DB0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808075152261722"/>
                  <c:y val="-0.0184702891945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F8-4D35-B84A-486FECB490C1}"/>
                </c:ext>
              </c:extLst>
            </c:dLbl>
            <c:dLbl>
              <c:idx val="1"/>
              <c:layout>
                <c:manualLayout>
                  <c:x val="0.0013467919204362"/>
                  <c:y val="-0.0046175722986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F8-4D35-B84A-486FECB490C1}"/>
                </c:ext>
              </c:extLst>
            </c:dLbl>
            <c:dLbl>
              <c:idx val="2"/>
              <c:layout>
                <c:manualLayout>
                  <c:x val="4.93817999532278E-17"/>
                  <c:y val="-0.0184702891945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F8-4D35-B84A-486FECB490C1}"/>
                </c:ext>
              </c:extLst>
            </c:dLbl>
            <c:dLbl>
              <c:idx val="3"/>
              <c:layout>
                <c:manualLayout>
                  <c:x val="0.004040375761308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F8-4D35-B84A-486FECB490C1}"/>
                </c:ext>
              </c:extLst>
            </c:dLbl>
            <c:dLbl>
              <c:idx val="4"/>
              <c:layout>
                <c:manualLayout>
                  <c:x val="0.00808075152261719"/>
                  <c:y val="-0.00692635844795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F8-4D35-B84A-486FECB490C1}"/>
                </c:ext>
              </c:extLst>
            </c:dLbl>
            <c:dLbl>
              <c:idx val="5"/>
              <c:layout>
                <c:manualLayout>
                  <c:x val="0.0053871676817448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F8-4D35-B84A-486FECB490C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AF8-4D35-B84A-486FECB490C1}"/>
                </c:ext>
              </c:extLst>
            </c:dLbl>
            <c:dLbl>
              <c:idx val="7"/>
              <c:layout>
                <c:manualLayout>
                  <c:x val="0.0080807515226171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F8-4D35-B84A-486FECB49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Злокачественные новообразования</c:v>
                </c:pt>
                <c:pt idx="1">
                  <c:v>Болезни органов пищеварения</c:v>
                </c:pt>
                <c:pt idx="2">
                  <c:v>Болезни органов дыхания</c:v>
                </c:pt>
                <c:pt idx="3">
                  <c:v>Болезни эндокринной сиситемы</c:v>
                </c:pt>
                <c:pt idx="4">
                  <c:v>Болезни нервной системы</c:v>
                </c:pt>
                <c:pt idx="5">
                  <c:v>Расстройства поведения</c:v>
                </c:pt>
                <c:pt idx="6">
                  <c:v>Симптомы и синдромы</c:v>
                </c:pt>
                <c:pt idx="7">
                  <c:v>Внешние причины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17.3</c:v>
                </c:pt>
                <c:pt idx="1">
                  <c:v>4.1</c:v>
                </c:pt>
                <c:pt idx="2">
                  <c:v>2.8</c:v>
                </c:pt>
                <c:pt idx="3">
                  <c:v>0.4</c:v>
                </c:pt>
                <c:pt idx="4">
                  <c:v>2.7</c:v>
                </c:pt>
                <c:pt idx="5">
                  <c:v>0.4</c:v>
                </c:pt>
                <c:pt idx="6">
                  <c:v>12.0</c:v>
                </c:pt>
                <c:pt idx="7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39-425F-BB82-E14A903DB0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88550868861068"/>
                  <c:y val="-0.00230878614931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F8-4D35-B84A-486FECB490C1}"/>
                </c:ext>
              </c:extLst>
            </c:dLbl>
            <c:dLbl>
              <c:idx val="1"/>
              <c:layout>
                <c:manualLayout>
                  <c:x val="0.012121127283925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F8-4D35-B84A-486FECB490C1}"/>
                </c:ext>
              </c:extLst>
            </c:dLbl>
            <c:dLbl>
              <c:idx val="2"/>
              <c:layout>
                <c:manualLayout>
                  <c:x val="0.00269358384087236"/>
                  <c:y val="-0.011543930746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F8-4D35-B84A-486FECB490C1}"/>
                </c:ext>
              </c:extLst>
            </c:dLbl>
            <c:dLbl>
              <c:idx val="3"/>
              <c:layout>
                <c:manualLayout>
                  <c:x val="0.0067339596021810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F8-4D35-B84A-486FECB490C1}"/>
                </c:ext>
              </c:extLst>
            </c:dLbl>
            <c:dLbl>
              <c:idx val="4"/>
              <c:layout>
                <c:manualLayout>
                  <c:x val="0.0121211272839258"/>
                  <c:y val="0.002308786149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F8-4D35-B84A-486FECB490C1}"/>
                </c:ext>
              </c:extLst>
            </c:dLbl>
            <c:dLbl>
              <c:idx val="5"/>
              <c:layout>
                <c:manualLayout>
                  <c:x val="0.00942754344305339"/>
                  <c:y val="-0.002308786149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AF8-4D35-B84A-486FECB490C1}"/>
                </c:ext>
              </c:extLst>
            </c:dLbl>
            <c:dLbl>
              <c:idx val="6"/>
              <c:layout>
                <c:manualLayout>
                  <c:x val="0.010774335363489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AF8-4D35-B84A-486FECB490C1}"/>
                </c:ext>
              </c:extLst>
            </c:dLbl>
            <c:dLbl>
              <c:idx val="7"/>
              <c:layout>
                <c:manualLayout>
                  <c:x val="0.012121127283925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AF8-4D35-B84A-486FECB49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Злокачественные новообразования</c:v>
                </c:pt>
                <c:pt idx="1">
                  <c:v>Болезни органов пищеварения</c:v>
                </c:pt>
                <c:pt idx="2">
                  <c:v>Болезни органов дыхания</c:v>
                </c:pt>
                <c:pt idx="3">
                  <c:v>Болезни эндокринной сиситемы</c:v>
                </c:pt>
                <c:pt idx="4">
                  <c:v>Болезни нервной системы</c:v>
                </c:pt>
                <c:pt idx="5">
                  <c:v>Расстройства поведения</c:v>
                </c:pt>
                <c:pt idx="6">
                  <c:v>Симптомы и синдромы</c:v>
                </c:pt>
                <c:pt idx="7">
                  <c:v>Внешние причины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15.5</c:v>
                </c:pt>
                <c:pt idx="1">
                  <c:v>3.8</c:v>
                </c:pt>
                <c:pt idx="2">
                  <c:v>4.5</c:v>
                </c:pt>
                <c:pt idx="3">
                  <c:v>0.4</c:v>
                </c:pt>
                <c:pt idx="4">
                  <c:v>1.3</c:v>
                </c:pt>
                <c:pt idx="5">
                  <c:v>0.3</c:v>
                </c:pt>
                <c:pt idx="6">
                  <c:v>10.3</c:v>
                </c:pt>
                <c:pt idx="7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39-425F-BB82-E14A903DB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0602744"/>
        <c:axId val="1780497128"/>
        <c:axId val="0"/>
      </c:bar3DChart>
      <c:catAx>
        <c:axId val="17806027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780497128"/>
        <c:crosses val="autoZero"/>
        <c:auto val="1"/>
        <c:lblAlgn val="ctr"/>
        <c:lblOffset val="100"/>
        <c:noMultiLvlLbl val="0"/>
      </c:catAx>
      <c:valAx>
        <c:axId val="1780497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1780602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4883539615196"/>
          <c:y val="0.103736488601687"/>
          <c:w val="0.311482641867033"/>
          <c:h val="0.104508568505321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831621309824"/>
          <c:y val="0.1311381854492"/>
          <c:w val="0.525858572629145"/>
          <c:h val="1.0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31D4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C9-44EC-902D-F96951334C01}"/>
              </c:ext>
            </c:extLst>
          </c:dPt>
          <c:dPt>
            <c:idx val="1"/>
            <c:bubble3D val="0"/>
            <c:spPr>
              <a:solidFill>
                <a:srgbClr val="78909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C9-44EC-902D-F96951334C01}"/>
              </c:ext>
            </c:extLst>
          </c:dPt>
          <c:dPt>
            <c:idx val="2"/>
            <c:bubble3D val="0"/>
            <c:spPr>
              <a:solidFill>
                <a:srgbClr val="EBEBE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C9-44EC-902D-F96951334C0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8C9-44EC-902D-F96951334C01}"/>
              </c:ext>
            </c:extLst>
          </c:dPt>
          <c:dPt>
            <c:idx val="4"/>
            <c:bubble3D val="0"/>
            <c:spPr>
              <a:solidFill>
                <a:srgbClr val="EBEBE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8C9-44EC-902D-F96951334C01}"/>
              </c:ext>
            </c:extLst>
          </c:dPt>
          <c:cat>
            <c:strRef>
              <c:f>Sheet1!$A$2:$A$6</c:f>
              <c:strCache>
                <c:ptCount val="2"/>
                <c:pt idx="0">
                  <c:v>Cat 1</c:v>
                </c:pt>
                <c:pt idx="1">
                  <c:v>Cat 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42.3</c:v>
                </c:pt>
                <c:pt idx="1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8C9-44EC-902D-F96951334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zero"/>
    <c:showDLblsOverMax val="0"/>
  </c:chart>
  <c:spPr>
    <a:noFill/>
    <a:ln w="9525"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1603955159834E-17"/>
                  <c:y val="-0.04938237041599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dirty="0">
                        <a:latin typeface="Times New Roman" pitchFamily="18" charset="0"/>
                      </a:rPr>
                      <a:t>46,6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3FA-499E-9FC9-53C49E331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FA-499E-9FC9-53C49E3316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592597293276868"/>
                  <c:y val="-0.0543206074575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FA-499E-9FC9-53C49E331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FA-499E-9FC9-53C49E3316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526754023498621"/>
                  <c:y val="-0.00987647408319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FA-499E-9FC9-53C49E331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FA-499E-9FC9-53C49E331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3247672"/>
        <c:axId val="1794990392"/>
        <c:axId val="0"/>
      </c:bar3DChart>
      <c:catAx>
        <c:axId val="1783247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794990392"/>
        <c:crosses val="autoZero"/>
        <c:auto val="1"/>
        <c:lblAlgn val="ctr"/>
        <c:lblOffset val="100"/>
        <c:noMultiLvlLbl val="0"/>
      </c:catAx>
      <c:valAx>
        <c:axId val="17949903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83247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ИБС</c:v>
                </c:pt>
                <c:pt idx="1">
                  <c:v>ХИБС</c:v>
                </c:pt>
                <c:pt idx="2">
                  <c:v>ЦВБ</c:v>
                </c:pt>
                <c:pt idx="3">
                  <c:v>ОНМК</c:v>
                </c:pt>
                <c:pt idx="4">
                  <c:v>ОИМ</c:v>
                </c:pt>
                <c:pt idx="5">
                  <c:v>ГБ</c:v>
                </c:pt>
                <c:pt idx="6">
                  <c:v>другие БСК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368.7</c:v>
                </c:pt>
                <c:pt idx="1">
                  <c:v>331.0</c:v>
                </c:pt>
                <c:pt idx="2">
                  <c:v>144.4</c:v>
                </c:pt>
                <c:pt idx="3">
                  <c:v>95.6</c:v>
                </c:pt>
                <c:pt idx="4">
                  <c:v>35.2</c:v>
                </c:pt>
                <c:pt idx="5">
                  <c:v>4.4</c:v>
                </c:pt>
                <c:pt idx="6">
                  <c:v>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E9-43E4-B877-8CBE1ADBE00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ИБС</c:v>
                </c:pt>
                <c:pt idx="1">
                  <c:v>ХИБС</c:v>
                </c:pt>
                <c:pt idx="2">
                  <c:v>ЦВБ</c:v>
                </c:pt>
                <c:pt idx="3">
                  <c:v>ОНМК</c:v>
                </c:pt>
                <c:pt idx="4">
                  <c:v>ОИМ</c:v>
                </c:pt>
                <c:pt idx="5">
                  <c:v>ГБ</c:v>
                </c:pt>
                <c:pt idx="6">
                  <c:v>другие БСК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457.3</c:v>
                </c:pt>
                <c:pt idx="1">
                  <c:v>419.1</c:v>
                </c:pt>
                <c:pt idx="2">
                  <c:v>161.1</c:v>
                </c:pt>
                <c:pt idx="3">
                  <c:v>98.6</c:v>
                </c:pt>
                <c:pt idx="4">
                  <c:v>35.5</c:v>
                </c:pt>
                <c:pt idx="5">
                  <c:v>4.3</c:v>
                </c:pt>
                <c:pt idx="6">
                  <c:v>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E9-43E4-B877-8CBE1ADBE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1576936"/>
        <c:axId val="1832145368"/>
        <c:axId val="0"/>
      </c:bar3DChart>
      <c:catAx>
        <c:axId val="1831576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1832145368"/>
        <c:crosses val="autoZero"/>
        <c:auto val="1"/>
        <c:lblAlgn val="ctr"/>
        <c:lblOffset val="100"/>
        <c:noMultiLvlLbl val="0"/>
      </c:catAx>
      <c:valAx>
        <c:axId val="1832145368"/>
        <c:scaling>
          <c:orientation val="minMax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one"/>
        <c:crossAx val="1831576936"/>
        <c:crosses val="autoZero"/>
        <c:crossBetween val="between"/>
      </c:valAx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600" b="1" strike="noStrike" spc="-1">
              <a:solidFill>
                <a:srgbClr val="000000"/>
              </a:solidFill>
              <a:latin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spPr>
            <a:solidFill>
              <a:srgbClr val="9999FF"/>
            </a:solidFill>
            <a:ln w="75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835" b="1" strike="noStrike" spc="-1">
                    <a:solidFill>
                      <a:srgbClr val="000000"/>
                    </a:solidFill>
                    <a:latin typeface="Arial Cyr"/>
                    <a:ea typeface="Arial Cyr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767.1</c:v>
                </c:pt>
                <c:pt idx="1">
                  <c:v>747.9</c:v>
                </c:pt>
                <c:pt idx="2">
                  <c:v>709.6</c:v>
                </c:pt>
                <c:pt idx="3">
                  <c:v>662.8</c:v>
                </c:pt>
                <c:pt idx="4">
                  <c:v>646.1</c:v>
                </c:pt>
                <c:pt idx="5">
                  <c:v>653.5</c:v>
                </c:pt>
                <c:pt idx="6">
                  <c:v>611.3</c:v>
                </c:pt>
                <c:pt idx="7">
                  <c:v>634.9</c:v>
                </c:pt>
                <c:pt idx="8">
                  <c:v>754.6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9-4330-B68B-E562F1D3E03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993366"/>
            </a:solidFill>
            <a:ln w="75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835" b="1" strike="noStrike" spc="-1">
                    <a:solidFill>
                      <a:srgbClr val="000000"/>
                    </a:solidFill>
                    <a:latin typeface="Arial Cyr"/>
                    <a:ea typeface="Arial Cyr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9"/>
                <c:pt idx="0">
                  <c:v>729.3</c:v>
                </c:pt>
                <c:pt idx="1">
                  <c:v>695.5</c:v>
                </c:pt>
                <c:pt idx="2">
                  <c:v>653.7</c:v>
                </c:pt>
                <c:pt idx="3">
                  <c:v>631.8</c:v>
                </c:pt>
                <c:pt idx="4">
                  <c:v>614.1</c:v>
                </c:pt>
                <c:pt idx="5">
                  <c:v>584.7</c:v>
                </c:pt>
                <c:pt idx="6">
                  <c:v>573.0</c:v>
                </c:pt>
                <c:pt idx="7">
                  <c:v>573.7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D9-4330-B68B-E562F1D3E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634696"/>
        <c:axId val="-2062503400"/>
      </c:barChart>
      <c:catAx>
        <c:axId val="210563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00">
            <a:solidFill>
              <a:srgbClr val="000000"/>
            </a:solidFill>
            <a:round/>
          </a:ln>
        </c:spPr>
        <c:txPr>
          <a:bodyPr/>
          <a:lstStyle/>
          <a:p>
            <a:pPr>
              <a:defRPr sz="850" b="1" strike="noStrike" spc="-1">
                <a:solidFill>
                  <a:srgbClr val="000000"/>
                </a:solidFill>
                <a:latin typeface="Arial Cyr"/>
                <a:ea typeface="Arial Cyr"/>
              </a:defRPr>
            </a:pPr>
            <a:endParaRPr lang="ru-RU"/>
          </a:p>
        </c:txPr>
        <c:crossAx val="-2062503400"/>
        <c:crosses val="autoZero"/>
        <c:auto val="1"/>
        <c:lblAlgn val="ctr"/>
        <c:lblOffset val="100"/>
        <c:noMultiLvlLbl val="0"/>
      </c:catAx>
      <c:valAx>
        <c:axId val="-2062503400"/>
        <c:scaling>
          <c:orientation val="minMax"/>
        </c:scaling>
        <c:delete val="0"/>
        <c:axPos val="l"/>
        <c:majorGridlines>
          <c:spPr>
            <a:ln w="1800">
              <a:solidFill>
                <a:srgbClr val="000000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800">
            <a:solidFill>
              <a:srgbClr val="000000"/>
            </a:solidFill>
            <a:round/>
          </a:ln>
        </c:spPr>
        <c:txPr>
          <a:bodyPr/>
          <a:lstStyle/>
          <a:p>
            <a:pPr>
              <a:defRPr sz="820" b="1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pPr>
            <a:endParaRPr lang="ru-RU"/>
          </a:p>
        </c:txPr>
        <c:crossAx val="2105634696"/>
        <c:crosses val="autoZero"/>
        <c:crossBetween val="between"/>
      </c:valAx>
      <c:spPr>
        <a:noFill/>
        <a:ln w="25560">
          <a:noFill/>
        </a:ln>
      </c:spPr>
    </c:plotArea>
    <c:legend>
      <c:legendPos val="b"/>
      <c:layout/>
      <c:overlay val="0"/>
      <c:spPr>
        <a:noFill/>
        <a:ln w="1800">
          <a:solidFill>
            <a:srgbClr val="000000"/>
          </a:solidFill>
          <a:round/>
        </a:ln>
      </c:spPr>
      <c:txPr>
        <a:bodyPr/>
        <a:lstStyle/>
        <a:p>
          <a:pPr>
            <a:defRPr sz="766" b="1" strike="noStrike" spc="-1">
              <a:solidFill>
                <a:srgbClr val="000000"/>
              </a:solidFill>
              <a:latin typeface="Arial CYR"/>
              <a:ea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800">
      <a:solidFill>
        <a:srgbClr val="000000"/>
      </a:solidFill>
      <a:round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0070C0"/>
              </a:solidFill>
              <a:ln w="38100">
                <a:solidFill>
                  <a:srgbClr val="0070C0"/>
                </a:solidFill>
                <a:round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022FF7DE-10C3-479A-8701-E0EF70790CB0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  <a:latin typeface="+mj-lt"/>
                      </a:rPr>
                      <a:pPr>
                        <a:defRPr sz="1800" b="1" i="0" u="none" strike="noStrike" kern="1200" baseline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05-474B-A56F-4D1E50D49FD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45E0E719-1EA1-4A0E-A99B-EA0EC05AE649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  <a:latin typeface="+mj-lt"/>
                      </a:rPr>
                      <a:pPr>
                        <a:defRPr sz="18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305-474B-A56F-4D1E50D49FD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2021.0</c:v>
                </c:pt>
                <c:pt idx="1">
                  <c:v>2022.0</c:v>
                </c:pt>
                <c:pt idx="2">
                  <c:v>2023.0</c:v>
                </c:pt>
                <c:pt idx="3">
                  <c:v>2024.0</c:v>
                </c:pt>
                <c:pt idx="4">
                  <c:v>2025.0</c:v>
                </c:pt>
                <c:pt idx="5">
                  <c:v>2026.0</c:v>
                </c:pt>
                <c:pt idx="6">
                  <c:v>2027.0</c:v>
                </c:pt>
                <c:pt idx="7">
                  <c:v>2028.0</c:v>
                </c:pt>
                <c:pt idx="8">
                  <c:v>2029.0</c:v>
                </c:pt>
                <c:pt idx="9">
                  <c:v>2030.0</c:v>
                </c:pt>
              </c:numCache>
            </c:numRef>
          </c:cat>
          <c:val>
            <c:numRef>
              <c:f>Лист1!$B$2:$B$12</c:f>
              <c:numCache>
                <c:formatCode>0.0</c:formatCode>
                <c:ptCount val="11"/>
                <c:pt idx="0">
                  <c:v>657.9</c:v>
                </c:pt>
                <c:pt idx="1">
                  <c:v>640.2</c:v>
                </c:pt>
                <c:pt idx="2">
                  <c:v>622.5</c:v>
                </c:pt>
                <c:pt idx="3">
                  <c:v>604.8</c:v>
                </c:pt>
                <c:pt idx="4">
                  <c:v>587.1</c:v>
                </c:pt>
                <c:pt idx="5">
                  <c:v>569.4</c:v>
                </c:pt>
                <c:pt idx="6">
                  <c:v>551.7</c:v>
                </c:pt>
                <c:pt idx="7">
                  <c:v>534.0</c:v>
                </c:pt>
                <c:pt idx="8">
                  <c:v>516.3</c:v>
                </c:pt>
                <c:pt idx="9">
                  <c:v>498.4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05-474B-A56F-4D1E50D49F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4607832"/>
        <c:axId val="1832597432"/>
      </c:lineChart>
      <c:catAx>
        <c:axId val="183460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832597432"/>
        <c:crosses val="autoZero"/>
        <c:auto val="1"/>
        <c:lblAlgn val="ctr"/>
        <c:lblOffset val="100"/>
        <c:noMultiLvlLbl val="0"/>
      </c:catAx>
      <c:valAx>
        <c:axId val="1832597432"/>
        <c:scaling>
          <c:orientation val="minMax"/>
          <c:max val="700.0"/>
          <c:min val="300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83460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100" b="1" i="0" u="none" strike="noStrike" kern="1200" spc="0" baseline="0">
                <a:solidFill>
                  <a:srgbClr val="95274E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rgbClr val="95274E"/>
                </a:solidFill>
              </a:rPr>
              <a:t>РАСПРОСТРАНЕННОСТЬ СН В РФ</a:t>
            </a:r>
            <a:endParaRPr lang="en-US" sz="1100" b="1" dirty="0">
              <a:solidFill>
                <a:srgbClr val="95274E"/>
              </a:solidFill>
            </a:endParaRPr>
          </a:p>
        </c:rich>
      </c:tx>
      <c:layout>
        <c:manualLayout>
          <c:xMode val="edge"/>
          <c:yMode val="edge"/>
          <c:x val="0.196209915052672"/>
          <c:y val="0.0042164016696950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93622081846042"/>
          <c:y val="0.107116854418274"/>
          <c:w val="0.888668369842722"/>
          <c:h val="0.793224261266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1998 г.</c:v>
                </c:pt>
              </c:strCache>
            </c:strRef>
          </c:tx>
          <c:spPr>
            <a:solidFill>
              <a:srgbClr val="C397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2F3B4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ХСН</c:v>
                </c:pt>
                <c:pt idx="1">
                  <c:v>ХСН III-IV ФК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4.9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5F-41A3-AD2F-2939C1F31E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rgbClr val="931D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2F3B4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ХСН</c:v>
                </c:pt>
                <c:pt idx="1">
                  <c:v>ХСН III-IV ФК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10.2</c:v>
                </c:pt>
                <c:pt idx="1">
                  <c:v>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5F-41A3-AD2F-2939C1F31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522024"/>
        <c:axId val="1790525720"/>
      </c:barChart>
      <c:catAx>
        <c:axId val="178052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78909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931D4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525720"/>
        <c:crosses val="autoZero"/>
        <c:auto val="1"/>
        <c:lblAlgn val="ctr"/>
        <c:lblOffset val="100"/>
        <c:noMultiLvlLbl val="0"/>
      </c:catAx>
      <c:valAx>
        <c:axId val="1790525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7890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052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F3B4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F3B4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4943343275381"/>
          <c:y val="0.120143875576975"/>
          <c:w val="0.422910838496772"/>
          <c:h val="0.24391800294419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00" b="1" i="0" u="none" strike="noStrike" kern="1200" spc="0" baseline="0">
                <a:solidFill>
                  <a:srgbClr val="C39741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rgbClr val="95274E"/>
                </a:solidFill>
              </a:rPr>
              <a:t>РАСПРОСТРАНЕННОСТЬ СН СРЕДИ МУЖЧИН И ЖЕНЩИН</a:t>
            </a:r>
            <a:r>
              <a:rPr lang="ru-RU" sz="1000" b="1" baseline="0" dirty="0">
                <a:solidFill>
                  <a:srgbClr val="95274E"/>
                </a:solidFill>
              </a:rPr>
              <a:t> В ЕВРОПЕЙСКОЙ ЧАСТИ РОССИИ (ЭПОХА-ХСН, </a:t>
            </a:r>
            <a:r>
              <a:rPr lang="en-US" sz="1000" b="1" baseline="0" dirty="0">
                <a:solidFill>
                  <a:srgbClr val="95274E"/>
                </a:solidFill>
              </a:rPr>
              <a:t>N</a:t>
            </a:r>
            <a:r>
              <a:rPr lang="ru-RU" sz="1000" b="1" baseline="0" dirty="0">
                <a:solidFill>
                  <a:srgbClr val="95274E"/>
                </a:solidFill>
              </a:rPr>
              <a:t>=1742)</a:t>
            </a:r>
            <a:endParaRPr lang="en-US" sz="1000" b="1" dirty="0">
              <a:solidFill>
                <a:srgbClr val="95274E"/>
              </a:solidFill>
            </a:endParaRPr>
          </a:p>
        </c:rich>
      </c:tx>
      <c:layout>
        <c:manualLayout>
          <c:xMode val="edge"/>
          <c:yMode val="edge"/>
          <c:x val="0.129674731538171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077934007847"/>
          <c:y val="0.116666652330279"/>
          <c:w val="0.790429279673374"/>
          <c:h val="0.74799305706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Мужчины - 14.2%</c:v>
                </c:pt>
              </c:strCache>
            </c:strRef>
          </c:tx>
          <c:spPr>
            <a:solidFill>
              <a:srgbClr val="931D48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2F3B41"/>
                        </a:solidFill>
                      </a:rPr>
                      <a:t>0,6</a:t>
                    </a:r>
                    <a:endParaRPr lang="en-US" dirty="0">
                      <a:solidFill>
                        <a:srgbClr val="78909C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222-4652-868B-C32EC8A3D967}"/>
                </c:ext>
              </c:extLst>
            </c:dLbl>
            <c:dLbl>
              <c:idx val="3"/>
              <c:layout>
                <c:manualLayout>
                  <c:x val="-0.0251024605352754"/>
                  <c:y val="-0.003227019555230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5B-44C7-9464-971FC594D96B}"/>
                </c:ext>
              </c:extLst>
            </c:dLbl>
            <c:dLbl>
              <c:idx val="6"/>
              <c:layout>
                <c:manualLayout>
                  <c:x val="-0.0056480541786263"/>
                  <c:y val="0.01256976218009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6C-4637-BBC1-6CCF1298EE07}"/>
                </c:ext>
              </c:extLst>
            </c:dLbl>
            <c:dLbl>
              <c:idx val="7"/>
              <c:layout>
                <c:manualLayout>
                  <c:x val="-0.00564805417862616"/>
                  <c:y val="0.005027904872039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6C-4637-BBC1-6CCF1298E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2F3B4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0.6</c:v>
                </c:pt>
                <c:pt idx="3">
                  <c:v>5.8</c:v>
                </c:pt>
                <c:pt idx="4">
                  <c:v>17.4</c:v>
                </c:pt>
                <c:pt idx="5">
                  <c:v>28.8</c:v>
                </c:pt>
                <c:pt idx="6">
                  <c:v>35.2</c:v>
                </c:pt>
                <c:pt idx="7">
                  <c:v>11.2</c:v>
                </c:pt>
                <c:pt idx="8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2B-464B-A3E9-F15BF5E18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Женщины - 9.9%</c:v>
                </c:pt>
              </c:strCache>
            </c:strRef>
          </c:tx>
          <c:spPr>
            <a:solidFill>
              <a:srgbClr val="BD8AA8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0.0"/>
                  <c:y val="-0.06410579980818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22-4652-868B-C32EC8A3D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2F3B4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1.0</c:v>
                </c:pt>
                <c:pt idx="3">
                  <c:v>5.4</c:v>
                </c:pt>
                <c:pt idx="4">
                  <c:v>12.2</c:v>
                </c:pt>
                <c:pt idx="5">
                  <c:v>26.2</c:v>
                </c:pt>
                <c:pt idx="6">
                  <c:v>40.1</c:v>
                </c:pt>
                <c:pt idx="7">
                  <c:v>13.9</c:v>
                </c:pt>
                <c:pt idx="8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2B-464B-A3E9-F15BF5E186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13"/>
        <c:axId val="-2110168936"/>
        <c:axId val="2134194760"/>
      </c:barChart>
      <c:catAx>
        <c:axId val="-211016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78909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7890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4194760"/>
        <c:crosses val="autoZero"/>
        <c:auto val="1"/>
        <c:lblAlgn val="ctr"/>
        <c:lblOffset val="100"/>
        <c:noMultiLvlLbl val="0"/>
      </c:catAx>
      <c:valAx>
        <c:axId val="2134194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rgbClr val="78909C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78909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0168936"/>
        <c:crosses val="autoZero"/>
        <c:crossBetween val="between"/>
      </c:valAx>
      <c:spPr>
        <a:noFill/>
        <a:ln w="127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F3B4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F3B4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2828813065034"/>
          <c:y val="0.166612998951901"/>
          <c:w val="0.307145815106445"/>
          <c:h val="0.257768529852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831621309824"/>
          <c:y val="0.1311381854492"/>
          <c:w val="0.525858572629145"/>
          <c:h val="1.0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8909C"/>
            </a:solidFill>
          </c:spPr>
          <c:dPt>
            <c:idx val="0"/>
            <c:bubble3D val="0"/>
            <c:spPr>
              <a:solidFill>
                <a:srgbClr val="931D4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0-4D91-8B6A-C81ECC05ADA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520-4D91-8B6A-C81ECC05ADA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520-4D91-8B6A-C81ECC05ADA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520-4D91-8B6A-C81ECC05ADA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520-4D91-8B6A-C81ECC05ADAF}"/>
              </c:ext>
            </c:extLst>
          </c:dPt>
          <c:cat>
            <c:strRef>
              <c:f>Sheet1!$A$2:$A$6</c:f>
              <c:strCache>
                <c:ptCount val="2"/>
                <c:pt idx="0">
                  <c:v>Cat 1</c:v>
                </c:pt>
                <c:pt idx="1">
                  <c:v>Cat 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10.4</c:v>
                </c:pt>
                <c:pt idx="1">
                  <c:v>89.6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520-4D91-8B6A-C81ECC05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zero"/>
    <c:showDLblsOverMax val="0"/>
  </c:chart>
  <c:spPr>
    <a:noFill/>
    <a:ln w="9525"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831621309824"/>
          <c:y val="0.1311381854492"/>
          <c:w val="0.525858572629145"/>
          <c:h val="1.0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8909C"/>
            </a:solidFill>
          </c:spPr>
          <c:dPt>
            <c:idx val="0"/>
            <c:bubble3D val="0"/>
            <c:spPr>
              <a:solidFill>
                <a:srgbClr val="931D4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29-4D81-A7DA-A26B240431B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129-4D81-A7DA-A26B240431B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129-4D81-A7DA-A26B240431B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129-4D81-A7DA-A26B240431BC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129-4D81-A7DA-A26B240431BC}"/>
              </c:ext>
            </c:extLst>
          </c:dPt>
          <c:cat>
            <c:strRef>
              <c:f>Sheet1!$A$2:$A$6</c:f>
              <c:strCache>
                <c:ptCount val="2"/>
                <c:pt idx="0">
                  <c:v>Cat 1</c:v>
                </c:pt>
                <c:pt idx="1">
                  <c:v>Cat 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22.0</c:v>
                </c:pt>
                <c:pt idx="1">
                  <c:v>78.0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129-4D81-A7DA-A26B24043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zero"/>
    <c:showDLblsOverMax val="0"/>
  </c:chart>
  <c:spPr>
    <a:noFill/>
    <a:ln w="9525"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C76A1-1A8F-4E0B-B65E-6AA39EEA3C1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F89A0F-B4E1-4A6D-AC19-8395D2275E40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 sz="2000" b="1" dirty="0">
            <a:solidFill>
              <a:schemeClr val="bg1"/>
            </a:solidFill>
            <a:latin typeface="+mn-lt"/>
          </a:endParaRPr>
        </a:p>
        <a:p>
          <a:endParaRPr lang="ru-RU" sz="2000" b="1" dirty="0">
            <a:solidFill>
              <a:schemeClr val="bg1"/>
            </a:solidFill>
            <a:latin typeface="+mn-lt"/>
          </a:endParaRPr>
        </a:p>
        <a:p>
          <a:r>
            <a:rPr lang="ru-RU" sz="2000" b="1" dirty="0">
              <a:solidFill>
                <a:schemeClr val="bg1"/>
              </a:solidFill>
              <a:latin typeface="+mn-lt"/>
            </a:rPr>
            <a:t>3 уровень</a:t>
          </a:r>
        </a:p>
        <a:p>
          <a:r>
            <a:rPr lang="ru-RU" sz="2000" b="1" dirty="0">
              <a:solidFill>
                <a:schemeClr val="bg1"/>
              </a:solidFill>
              <a:latin typeface="+mn-lt"/>
            </a:rPr>
            <a:t>Региональный центр ХСН</a:t>
          </a:r>
        </a:p>
        <a:p>
          <a:endParaRPr lang="ru-RU" sz="2000" b="1" dirty="0">
            <a:latin typeface="+mn-lt"/>
          </a:endParaRPr>
        </a:p>
        <a:p>
          <a:endParaRPr lang="ru-RU" sz="2000" b="1" dirty="0">
            <a:latin typeface="+mn-lt"/>
          </a:endParaRPr>
        </a:p>
      </dgm:t>
    </dgm:pt>
    <dgm:pt modelId="{48858E51-A1E6-4B43-8C86-9E2C1DE612E0}" type="parTrans" cxnId="{4E0A4F01-4196-49C2-A09A-3C8F1FD3337C}">
      <dgm:prSet/>
      <dgm:spPr/>
      <dgm:t>
        <a:bodyPr/>
        <a:lstStyle/>
        <a:p>
          <a:endParaRPr lang="ru-RU"/>
        </a:p>
      </dgm:t>
    </dgm:pt>
    <dgm:pt modelId="{C98880A5-667A-4529-9614-4199F3E0089D}" type="sibTrans" cxnId="{4E0A4F01-4196-49C2-A09A-3C8F1FD3337C}">
      <dgm:prSet/>
      <dgm:spPr/>
      <dgm:t>
        <a:bodyPr/>
        <a:lstStyle/>
        <a:p>
          <a:endParaRPr lang="ru-RU"/>
        </a:p>
      </dgm:t>
    </dgm:pt>
    <dgm:pt modelId="{16F8968C-8184-4623-9191-E694A20451FD}">
      <dgm:prSet phldrT="[Text]" custT="1"/>
      <dgm:spPr/>
      <dgm:t>
        <a:bodyPr/>
        <a:lstStyle/>
        <a:p>
          <a:endParaRPr lang="ru-RU" sz="2000" b="1" dirty="0"/>
        </a:p>
        <a:p>
          <a:endParaRPr lang="ru-RU" sz="2000" b="1" dirty="0"/>
        </a:p>
        <a:p>
          <a:r>
            <a:rPr lang="ru-RU" sz="2000" b="1" dirty="0">
              <a:solidFill>
                <a:schemeClr val="bg1"/>
              </a:solidFill>
            </a:rPr>
            <a:t>2 уровень</a:t>
          </a:r>
        </a:p>
        <a:p>
          <a:r>
            <a:rPr lang="ru-RU" sz="1500" b="1" dirty="0">
              <a:solidFill>
                <a:schemeClr val="bg1"/>
              </a:solidFill>
            </a:rPr>
            <a:t>Межрайонный центр ХСН  (стационар и кабинет ХСН в поликлинике) </a:t>
          </a:r>
        </a:p>
        <a:p>
          <a:endParaRPr lang="ru-RU" sz="1500" b="1" dirty="0"/>
        </a:p>
        <a:p>
          <a:r>
            <a:rPr lang="ru-RU" sz="1500" b="1" dirty="0"/>
            <a:t>о</a:t>
          </a:r>
        </a:p>
      </dgm:t>
    </dgm:pt>
    <dgm:pt modelId="{65EEDEDC-BBD4-44CD-AC05-B7FF260417E5}" type="parTrans" cxnId="{77934CB5-1F34-4B91-A05C-F244B3D12039}">
      <dgm:prSet/>
      <dgm:spPr/>
      <dgm:t>
        <a:bodyPr/>
        <a:lstStyle/>
        <a:p>
          <a:endParaRPr lang="ru-RU"/>
        </a:p>
      </dgm:t>
    </dgm:pt>
    <dgm:pt modelId="{CB2BD6A0-2831-4802-9E67-6DFE104B16E9}" type="sibTrans" cxnId="{77934CB5-1F34-4B91-A05C-F244B3D12039}">
      <dgm:prSet/>
      <dgm:spPr/>
      <dgm:t>
        <a:bodyPr/>
        <a:lstStyle/>
        <a:p>
          <a:endParaRPr lang="ru-RU"/>
        </a:p>
      </dgm:t>
    </dgm:pt>
    <dgm:pt modelId="{57ED7696-CC67-4736-9601-BB8F4AEEC6BE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sz="2000" b="1" dirty="0">
            <a:solidFill>
              <a:schemeClr val="bg1"/>
            </a:solidFill>
          </a:endParaRPr>
        </a:p>
        <a:p>
          <a:r>
            <a:rPr lang="ru-RU" sz="2000" b="1" dirty="0">
              <a:solidFill>
                <a:schemeClr val="bg1"/>
              </a:solidFill>
            </a:rPr>
            <a:t>1 уровень</a:t>
          </a:r>
        </a:p>
        <a:p>
          <a:r>
            <a:rPr lang="ru-RU" sz="1400" b="1" dirty="0">
              <a:solidFill>
                <a:schemeClr val="bg1"/>
              </a:solidFill>
            </a:rPr>
            <a:t>Амбулаторно-поликлиническая служба по месту оказания первичной медико-санитарной помощи</a:t>
          </a:r>
        </a:p>
      </dgm:t>
    </dgm:pt>
    <dgm:pt modelId="{65389F9B-1728-4037-9BFD-AC9AD82F2885}" type="parTrans" cxnId="{ABC84A13-9ACA-411A-AC02-DB33C0E0C98B}">
      <dgm:prSet/>
      <dgm:spPr/>
      <dgm:t>
        <a:bodyPr/>
        <a:lstStyle/>
        <a:p>
          <a:endParaRPr lang="ru-RU"/>
        </a:p>
      </dgm:t>
    </dgm:pt>
    <dgm:pt modelId="{3AC8F003-8621-411C-AC35-D4FF6A4BFE5A}" type="sibTrans" cxnId="{ABC84A13-9ACA-411A-AC02-DB33C0E0C98B}">
      <dgm:prSet/>
      <dgm:spPr/>
      <dgm:t>
        <a:bodyPr/>
        <a:lstStyle/>
        <a:p>
          <a:endParaRPr lang="ru-RU"/>
        </a:p>
      </dgm:t>
    </dgm:pt>
    <dgm:pt modelId="{6A72D60B-9EEC-40F2-9A18-7D9B54FB20FC}" type="pres">
      <dgm:prSet presAssocID="{F94C76A1-1A8F-4E0B-B65E-6AA39EEA3C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933BA-77A6-4721-8C27-280B8B4D82AB}" type="pres">
      <dgm:prSet presAssocID="{F94C76A1-1A8F-4E0B-B65E-6AA39EEA3C12}" presName="fgShape" presStyleLbl="fgShp" presStyleIdx="0" presStyleCnt="1" custLinFactY="1789" custLinFactNeighborX="-535" custLinFactNeighborY="100000"/>
      <dgm:spPr>
        <a:solidFill>
          <a:schemeClr val="bg2">
            <a:lumMod val="40000"/>
            <a:lumOff val="60000"/>
          </a:schemeClr>
        </a:solidFill>
      </dgm:spPr>
    </dgm:pt>
    <dgm:pt modelId="{2D798ECF-AC24-4860-A0CF-9C11CC3DE129}" type="pres">
      <dgm:prSet presAssocID="{F94C76A1-1A8F-4E0B-B65E-6AA39EEA3C12}" presName="linComp" presStyleCnt="0"/>
      <dgm:spPr/>
    </dgm:pt>
    <dgm:pt modelId="{E65EB370-D4FA-4783-A555-762A9B0A5282}" type="pres">
      <dgm:prSet presAssocID="{98F89A0F-B4E1-4A6D-AC19-8395D2275E40}" presName="compNode" presStyleCnt="0"/>
      <dgm:spPr/>
    </dgm:pt>
    <dgm:pt modelId="{F301896B-EE9B-4755-8518-F57DC786D8B9}" type="pres">
      <dgm:prSet presAssocID="{98F89A0F-B4E1-4A6D-AC19-8395D2275E40}" presName="bkgdShape" presStyleLbl="node1" presStyleIdx="0" presStyleCnt="3" custLinFactNeighborX="-74466" custLinFactNeighborY="-19082"/>
      <dgm:spPr/>
      <dgm:t>
        <a:bodyPr/>
        <a:lstStyle/>
        <a:p>
          <a:endParaRPr lang="ru-RU"/>
        </a:p>
      </dgm:t>
    </dgm:pt>
    <dgm:pt modelId="{8248239E-C53C-4ECC-82E1-CC7E5CFD8CDD}" type="pres">
      <dgm:prSet presAssocID="{98F89A0F-B4E1-4A6D-AC19-8395D2275E4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B3715-069A-425A-825B-7BCB076647AA}" type="pres">
      <dgm:prSet presAssocID="{98F89A0F-B4E1-4A6D-AC19-8395D2275E40}" presName="invisiNode" presStyleLbl="node1" presStyleIdx="0" presStyleCnt="3"/>
      <dgm:spPr/>
    </dgm:pt>
    <dgm:pt modelId="{BE3D2FFD-0343-4AAC-B51E-87ADC465CC21}" type="pres">
      <dgm:prSet presAssocID="{98F89A0F-B4E1-4A6D-AC19-8395D2275E40}" presName="imagNode" presStyleLbl="fgImgPlace1" presStyleIdx="0" presStyleCnt="3" custScaleX="97977" custScaleY="107524" custLinFactNeighborX="1413" custLinFactNeighborY="-10897"/>
      <dgm:spPr/>
    </dgm:pt>
    <dgm:pt modelId="{F7DFDF7C-DDB6-46FE-8C1A-024BA88DA7DC}" type="pres">
      <dgm:prSet presAssocID="{C98880A5-667A-4529-9614-4199F3E0089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BDD027-6371-41BF-84E7-FF4F3C82D4E9}" type="pres">
      <dgm:prSet presAssocID="{16F8968C-8184-4623-9191-E694A20451FD}" presName="compNode" presStyleCnt="0"/>
      <dgm:spPr/>
    </dgm:pt>
    <dgm:pt modelId="{CD10180F-0C80-4FF5-8B78-F6C8D6065400}" type="pres">
      <dgm:prSet presAssocID="{16F8968C-8184-4623-9191-E694A20451FD}" presName="bkgdShape" presStyleLbl="node1" presStyleIdx="1" presStyleCnt="3" custLinFactNeighborY="305"/>
      <dgm:spPr/>
      <dgm:t>
        <a:bodyPr/>
        <a:lstStyle/>
        <a:p>
          <a:endParaRPr lang="ru-RU"/>
        </a:p>
      </dgm:t>
    </dgm:pt>
    <dgm:pt modelId="{CEE9C233-2401-4733-B583-52BD2F64E1D4}" type="pres">
      <dgm:prSet presAssocID="{16F8968C-8184-4623-9191-E694A20451F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4E61C-37BB-46EC-B1A5-7CF5C4C1C5AB}" type="pres">
      <dgm:prSet presAssocID="{16F8968C-8184-4623-9191-E694A20451FD}" presName="invisiNode" presStyleLbl="node1" presStyleIdx="1" presStyleCnt="3"/>
      <dgm:spPr/>
    </dgm:pt>
    <dgm:pt modelId="{A6264816-ABF4-4AF3-8943-797AC4A72F53}" type="pres">
      <dgm:prSet presAssocID="{16F8968C-8184-4623-9191-E694A20451FD}" presName="imagNode" presStyleLbl="fgImgPlace1" presStyleIdx="1" presStyleCnt="3" custLinFactNeighborX="4356" custLinFactNeighborY="-10897"/>
      <dgm:spPr/>
    </dgm:pt>
    <dgm:pt modelId="{7497E0E7-A69C-4270-92E1-6311B642BC02}" type="pres">
      <dgm:prSet presAssocID="{CB2BD6A0-2831-4802-9E67-6DFE104B16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08942C-5CF4-43C3-A154-1E927C43D72F}" type="pres">
      <dgm:prSet presAssocID="{57ED7696-CC67-4736-9601-BB8F4AEEC6BE}" presName="compNode" presStyleCnt="0"/>
      <dgm:spPr/>
    </dgm:pt>
    <dgm:pt modelId="{357AE118-C75A-4454-B596-BDC8EF76D165}" type="pres">
      <dgm:prSet presAssocID="{57ED7696-CC67-4736-9601-BB8F4AEEC6BE}" presName="bkgdShape" presStyleLbl="node1" presStyleIdx="2" presStyleCnt="3"/>
      <dgm:spPr/>
      <dgm:t>
        <a:bodyPr/>
        <a:lstStyle/>
        <a:p>
          <a:endParaRPr lang="ru-RU"/>
        </a:p>
      </dgm:t>
    </dgm:pt>
    <dgm:pt modelId="{FF91F430-7FAD-4E30-A6CD-23DD2ABB80CE}" type="pres">
      <dgm:prSet presAssocID="{57ED7696-CC67-4736-9601-BB8F4AEEC6B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1153B-44B2-4F8B-A850-3FC766C21D1B}" type="pres">
      <dgm:prSet presAssocID="{57ED7696-CC67-4736-9601-BB8F4AEEC6BE}" presName="invisiNode" presStyleLbl="node1" presStyleIdx="2" presStyleCnt="3"/>
      <dgm:spPr/>
    </dgm:pt>
    <dgm:pt modelId="{2071AB5B-8903-4AD5-872C-D16F19261C3B}" type="pres">
      <dgm:prSet presAssocID="{57ED7696-CC67-4736-9601-BB8F4AEEC6BE}" presName="imagNode" presStyleLbl="fgImgPlace1" presStyleIdx="2" presStyleCnt="3" custLinFactNeighborX="-16" custLinFactNeighborY="-10897"/>
      <dgm:spPr/>
    </dgm:pt>
  </dgm:ptLst>
  <dgm:cxnLst>
    <dgm:cxn modelId="{45E64B53-4FB7-1642-88DF-80149921F8E5}" type="presOf" srcId="{16F8968C-8184-4623-9191-E694A20451FD}" destId="{CEE9C233-2401-4733-B583-52BD2F64E1D4}" srcOrd="1" destOrd="0" presId="urn:microsoft.com/office/officeart/2005/8/layout/hList7#1"/>
    <dgm:cxn modelId="{77934CB5-1F34-4B91-A05C-F244B3D12039}" srcId="{F94C76A1-1A8F-4E0B-B65E-6AA39EEA3C12}" destId="{16F8968C-8184-4623-9191-E694A20451FD}" srcOrd="1" destOrd="0" parTransId="{65EEDEDC-BBD4-44CD-AC05-B7FF260417E5}" sibTransId="{CB2BD6A0-2831-4802-9E67-6DFE104B16E9}"/>
    <dgm:cxn modelId="{F8B7EDBE-4BD9-FD45-8C2D-F727BB8CAE59}" type="presOf" srcId="{98F89A0F-B4E1-4A6D-AC19-8395D2275E40}" destId="{8248239E-C53C-4ECC-82E1-CC7E5CFD8CDD}" srcOrd="1" destOrd="0" presId="urn:microsoft.com/office/officeart/2005/8/layout/hList7#1"/>
    <dgm:cxn modelId="{7037DEF3-41A7-3D4D-A0BD-C679BA494B2B}" type="presOf" srcId="{C98880A5-667A-4529-9614-4199F3E0089D}" destId="{F7DFDF7C-DDB6-46FE-8C1A-024BA88DA7DC}" srcOrd="0" destOrd="0" presId="urn:microsoft.com/office/officeart/2005/8/layout/hList7#1"/>
    <dgm:cxn modelId="{68056A6A-848A-D142-A445-69496AC8A952}" type="presOf" srcId="{CB2BD6A0-2831-4802-9E67-6DFE104B16E9}" destId="{7497E0E7-A69C-4270-92E1-6311B642BC02}" srcOrd="0" destOrd="0" presId="urn:microsoft.com/office/officeart/2005/8/layout/hList7#1"/>
    <dgm:cxn modelId="{088D1328-8CE0-1545-8497-246F13BCAD9D}" type="presOf" srcId="{F94C76A1-1A8F-4E0B-B65E-6AA39EEA3C12}" destId="{6A72D60B-9EEC-40F2-9A18-7D9B54FB20FC}" srcOrd="0" destOrd="0" presId="urn:microsoft.com/office/officeart/2005/8/layout/hList7#1"/>
    <dgm:cxn modelId="{4E0A4F01-4196-49C2-A09A-3C8F1FD3337C}" srcId="{F94C76A1-1A8F-4E0B-B65E-6AA39EEA3C12}" destId="{98F89A0F-B4E1-4A6D-AC19-8395D2275E40}" srcOrd="0" destOrd="0" parTransId="{48858E51-A1E6-4B43-8C86-9E2C1DE612E0}" sibTransId="{C98880A5-667A-4529-9614-4199F3E0089D}"/>
    <dgm:cxn modelId="{ABC84A13-9ACA-411A-AC02-DB33C0E0C98B}" srcId="{F94C76A1-1A8F-4E0B-B65E-6AA39EEA3C12}" destId="{57ED7696-CC67-4736-9601-BB8F4AEEC6BE}" srcOrd="2" destOrd="0" parTransId="{65389F9B-1728-4037-9BFD-AC9AD82F2885}" sibTransId="{3AC8F003-8621-411C-AC35-D4FF6A4BFE5A}"/>
    <dgm:cxn modelId="{50165E00-29FF-8F4E-A1E8-D61308ED878D}" type="presOf" srcId="{57ED7696-CC67-4736-9601-BB8F4AEEC6BE}" destId="{357AE118-C75A-4454-B596-BDC8EF76D165}" srcOrd="0" destOrd="0" presId="urn:microsoft.com/office/officeart/2005/8/layout/hList7#1"/>
    <dgm:cxn modelId="{4E6987D0-FBBA-3341-8DFF-CA3D6B0B1747}" type="presOf" srcId="{57ED7696-CC67-4736-9601-BB8F4AEEC6BE}" destId="{FF91F430-7FAD-4E30-A6CD-23DD2ABB80CE}" srcOrd="1" destOrd="0" presId="urn:microsoft.com/office/officeart/2005/8/layout/hList7#1"/>
    <dgm:cxn modelId="{920FA4E1-C9D6-F449-AC3B-30C03ACB988D}" type="presOf" srcId="{16F8968C-8184-4623-9191-E694A20451FD}" destId="{CD10180F-0C80-4FF5-8B78-F6C8D6065400}" srcOrd="0" destOrd="0" presId="urn:microsoft.com/office/officeart/2005/8/layout/hList7#1"/>
    <dgm:cxn modelId="{D63FF662-9EAC-EB4F-8AA4-377E2040EB16}" type="presOf" srcId="{98F89A0F-B4E1-4A6D-AC19-8395D2275E40}" destId="{F301896B-EE9B-4755-8518-F57DC786D8B9}" srcOrd="0" destOrd="0" presId="urn:microsoft.com/office/officeart/2005/8/layout/hList7#1"/>
    <dgm:cxn modelId="{FD9D2B68-E12C-DF42-A658-8DBB893D2565}" type="presParOf" srcId="{6A72D60B-9EEC-40F2-9A18-7D9B54FB20FC}" destId="{20A933BA-77A6-4721-8C27-280B8B4D82AB}" srcOrd="0" destOrd="0" presId="urn:microsoft.com/office/officeart/2005/8/layout/hList7#1"/>
    <dgm:cxn modelId="{E7D86BD4-F4F6-F24B-9D31-E5A6EB77B99C}" type="presParOf" srcId="{6A72D60B-9EEC-40F2-9A18-7D9B54FB20FC}" destId="{2D798ECF-AC24-4860-A0CF-9C11CC3DE129}" srcOrd="1" destOrd="0" presId="urn:microsoft.com/office/officeart/2005/8/layout/hList7#1"/>
    <dgm:cxn modelId="{EEB24889-DA54-3D46-B532-27132DC7ED42}" type="presParOf" srcId="{2D798ECF-AC24-4860-A0CF-9C11CC3DE129}" destId="{E65EB370-D4FA-4783-A555-762A9B0A5282}" srcOrd="0" destOrd="0" presId="urn:microsoft.com/office/officeart/2005/8/layout/hList7#1"/>
    <dgm:cxn modelId="{7621A58F-D0EC-8444-99D3-C98952AB6388}" type="presParOf" srcId="{E65EB370-D4FA-4783-A555-762A9B0A5282}" destId="{F301896B-EE9B-4755-8518-F57DC786D8B9}" srcOrd="0" destOrd="0" presId="urn:microsoft.com/office/officeart/2005/8/layout/hList7#1"/>
    <dgm:cxn modelId="{2B3647BF-5A44-4047-B6A6-EFC9363F72A1}" type="presParOf" srcId="{E65EB370-D4FA-4783-A555-762A9B0A5282}" destId="{8248239E-C53C-4ECC-82E1-CC7E5CFD8CDD}" srcOrd="1" destOrd="0" presId="urn:microsoft.com/office/officeart/2005/8/layout/hList7#1"/>
    <dgm:cxn modelId="{F42C1F45-07A5-724E-B55D-BB61CB91C8AA}" type="presParOf" srcId="{E65EB370-D4FA-4783-A555-762A9B0A5282}" destId="{F9FB3715-069A-425A-825B-7BCB076647AA}" srcOrd="2" destOrd="0" presId="urn:microsoft.com/office/officeart/2005/8/layout/hList7#1"/>
    <dgm:cxn modelId="{8FA629D5-5EF4-1E4E-9BA1-C6608185EA0F}" type="presParOf" srcId="{E65EB370-D4FA-4783-A555-762A9B0A5282}" destId="{BE3D2FFD-0343-4AAC-B51E-87ADC465CC21}" srcOrd="3" destOrd="0" presId="urn:microsoft.com/office/officeart/2005/8/layout/hList7#1"/>
    <dgm:cxn modelId="{E21E1BC4-ED5E-CE45-8F23-8A08F4EC2CFB}" type="presParOf" srcId="{2D798ECF-AC24-4860-A0CF-9C11CC3DE129}" destId="{F7DFDF7C-DDB6-46FE-8C1A-024BA88DA7DC}" srcOrd="1" destOrd="0" presId="urn:microsoft.com/office/officeart/2005/8/layout/hList7#1"/>
    <dgm:cxn modelId="{397847BD-F752-394C-9AAC-093174FECD0D}" type="presParOf" srcId="{2D798ECF-AC24-4860-A0CF-9C11CC3DE129}" destId="{DEBDD027-6371-41BF-84E7-FF4F3C82D4E9}" srcOrd="2" destOrd="0" presId="urn:microsoft.com/office/officeart/2005/8/layout/hList7#1"/>
    <dgm:cxn modelId="{C1B9611B-6996-4548-8681-75BB001E3580}" type="presParOf" srcId="{DEBDD027-6371-41BF-84E7-FF4F3C82D4E9}" destId="{CD10180F-0C80-4FF5-8B78-F6C8D6065400}" srcOrd="0" destOrd="0" presId="urn:microsoft.com/office/officeart/2005/8/layout/hList7#1"/>
    <dgm:cxn modelId="{5D90D9EE-E3F6-894B-889D-5C0E6150D297}" type="presParOf" srcId="{DEBDD027-6371-41BF-84E7-FF4F3C82D4E9}" destId="{CEE9C233-2401-4733-B583-52BD2F64E1D4}" srcOrd="1" destOrd="0" presId="urn:microsoft.com/office/officeart/2005/8/layout/hList7#1"/>
    <dgm:cxn modelId="{969788E9-D2A0-0345-BC2A-43C35E99F3D3}" type="presParOf" srcId="{DEBDD027-6371-41BF-84E7-FF4F3C82D4E9}" destId="{8AB4E61C-37BB-46EC-B1A5-7CF5C4C1C5AB}" srcOrd="2" destOrd="0" presId="urn:microsoft.com/office/officeart/2005/8/layout/hList7#1"/>
    <dgm:cxn modelId="{99D66F75-29EC-ED49-8464-B6816A41A13E}" type="presParOf" srcId="{DEBDD027-6371-41BF-84E7-FF4F3C82D4E9}" destId="{A6264816-ABF4-4AF3-8943-797AC4A72F53}" srcOrd="3" destOrd="0" presId="urn:microsoft.com/office/officeart/2005/8/layout/hList7#1"/>
    <dgm:cxn modelId="{47B02755-A36F-064E-A28B-3436E43CB747}" type="presParOf" srcId="{2D798ECF-AC24-4860-A0CF-9C11CC3DE129}" destId="{7497E0E7-A69C-4270-92E1-6311B642BC02}" srcOrd="3" destOrd="0" presId="urn:microsoft.com/office/officeart/2005/8/layout/hList7#1"/>
    <dgm:cxn modelId="{C4786714-8E6C-364B-933D-6A10AE10B2C7}" type="presParOf" srcId="{2D798ECF-AC24-4860-A0CF-9C11CC3DE129}" destId="{FA08942C-5CF4-43C3-A154-1E927C43D72F}" srcOrd="4" destOrd="0" presId="urn:microsoft.com/office/officeart/2005/8/layout/hList7#1"/>
    <dgm:cxn modelId="{7B1A5692-13F5-574D-895F-9D83394A7171}" type="presParOf" srcId="{FA08942C-5CF4-43C3-A154-1E927C43D72F}" destId="{357AE118-C75A-4454-B596-BDC8EF76D165}" srcOrd="0" destOrd="0" presId="urn:microsoft.com/office/officeart/2005/8/layout/hList7#1"/>
    <dgm:cxn modelId="{B816E371-5C00-CF45-8767-8294D16CD42A}" type="presParOf" srcId="{FA08942C-5CF4-43C3-A154-1E927C43D72F}" destId="{FF91F430-7FAD-4E30-A6CD-23DD2ABB80CE}" srcOrd="1" destOrd="0" presId="urn:microsoft.com/office/officeart/2005/8/layout/hList7#1"/>
    <dgm:cxn modelId="{733F7835-3B38-1C4E-BE73-1745E437D295}" type="presParOf" srcId="{FA08942C-5CF4-43C3-A154-1E927C43D72F}" destId="{7A31153B-44B2-4F8B-A850-3FC766C21D1B}" srcOrd="2" destOrd="0" presId="urn:microsoft.com/office/officeart/2005/8/layout/hList7#1"/>
    <dgm:cxn modelId="{DD9585BB-B7CD-E649-9CA4-3295A483101D}" type="presParOf" srcId="{FA08942C-5CF4-43C3-A154-1E927C43D72F}" destId="{2071AB5B-8903-4AD5-872C-D16F19261C3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3066A-8958-4248-9098-458F8128912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A6B1A12-04F7-452C-8CFE-B52148D30943}">
      <dgm:prSet phldrT="[Текст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Снижение</a:t>
          </a:r>
        </a:p>
        <a:p>
          <a:r>
            <a:rPr lang="ru-RU" sz="1600" b="1" dirty="0">
              <a:solidFill>
                <a:schemeClr val="tx1"/>
              </a:solidFill>
            </a:rPr>
            <a:t>смертности</a:t>
          </a:r>
        </a:p>
      </dgm:t>
    </dgm:pt>
    <dgm:pt modelId="{8D9C5227-0A38-4756-A0B2-FB525BC4DBF0}" type="parTrans" cxnId="{30A32261-1E6D-4B9D-8027-FA6A9437E4C6}">
      <dgm:prSet/>
      <dgm:spPr/>
      <dgm:t>
        <a:bodyPr/>
        <a:lstStyle/>
        <a:p>
          <a:endParaRPr lang="ru-RU"/>
        </a:p>
      </dgm:t>
    </dgm:pt>
    <dgm:pt modelId="{20835389-0D66-4D64-BCE6-859CAF061889}" type="sibTrans" cxnId="{30A32261-1E6D-4B9D-8027-FA6A9437E4C6}">
      <dgm:prSet/>
      <dgm:spPr/>
      <dgm:t>
        <a:bodyPr/>
        <a:lstStyle/>
        <a:p>
          <a:endParaRPr lang="ru-RU"/>
        </a:p>
      </dgm:t>
    </dgm:pt>
    <dgm:pt modelId="{B63380EE-BEBC-4662-AC26-964DC15AB37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Снижение </a:t>
          </a:r>
          <a:r>
            <a:rPr lang="ru-RU" sz="1600" b="1" dirty="0" err="1">
              <a:solidFill>
                <a:schemeClr val="bg1"/>
              </a:solidFill>
            </a:rPr>
            <a:t>госпита-лизаций</a:t>
          </a:r>
          <a:endParaRPr lang="ru-RU" sz="1600" b="1" dirty="0">
            <a:solidFill>
              <a:schemeClr val="bg1"/>
            </a:solidFill>
          </a:endParaRPr>
        </a:p>
      </dgm:t>
    </dgm:pt>
    <dgm:pt modelId="{B4E5F215-76C0-4042-9DC9-B062224E7AA6}" type="parTrans" cxnId="{A1753B56-8A4F-4C6A-950A-BC75BD1C69A1}">
      <dgm:prSet/>
      <dgm:spPr/>
      <dgm:t>
        <a:bodyPr/>
        <a:lstStyle/>
        <a:p>
          <a:endParaRPr lang="ru-RU"/>
        </a:p>
      </dgm:t>
    </dgm:pt>
    <dgm:pt modelId="{02BA5B8B-DD01-44B1-8501-849DC86B19DE}" type="sibTrans" cxnId="{A1753B56-8A4F-4C6A-950A-BC75BD1C69A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EA245E1-4FD9-4A9A-833D-562553768C2A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Улучшение качества жизни больных ХСН</a:t>
          </a:r>
        </a:p>
      </dgm:t>
    </dgm:pt>
    <dgm:pt modelId="{38AEFA22-4B53-47E5-AC10-E336404F2F66}" type="parTrans" cxnId="{DE9635CB-B6F7-49C3-9695-74F4BA0F041D}">
      <dgm:prSet/>
      <dgm:spPr/>
      <dgm:t>
        <a:bodyPr/>
        <a:lstStyle/>
        <a:p>
          <a:endParaRPr lang="ru-RU"/>
        </a:p>
      </dgm:t>
    </dgm:pt>
    <dgm:pt modelId="{293899D3-0E5D-4F17-B94C-AA0BAFB0D301}" type="sibTrans" cxnId="{DE9635CB-B6F7-49C3-9695-74F4BA0F041D}">
      <dgm:prSet/>
      <dgm:spPr/>
      <dgm:t>
        <a:bodyPr/>
        <a:lstStyle/>
        <a:p>
          <a:endParaRPr lang="ru-RU"/>
        </a:p>
      </dgm:t>
    </dgm:pt>
    <dgm:pt modelId="{DB16A522-FBB5-45DF-87E8-93DE61123D37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600" b="1" dirty="0">
              <a:solidFill>
                <a:schemeClr val="bg1"/>
              </a:solidFill>
            </a:rPr>
            <a:t>Повышение привержен-</a:t>
          </a:r>
          <a:r>
            <a:rPr lang="ru-RU" sz="1600" b="1" dirty="0" err="1">
              <a:solidFill>
                <a:schemeClr val="bg1"/>
              </a:solidFill>
            </a:rPr>
            <a:t>ности</a:t>
          </a:r>
          <a:r>
            <a:rPr lang="ru-RU" sz="1600" b="1" dirty="0">
              <a:solidFill>
                <a:schemeClr val="bg1"/>
              </a:solidFill>
            </a:rPr>
            <a:t> к лечению</a:t>
          </a:r>
        </a:p>
      </dgm:t>
    </dgm:pt>
    <dgm:pt modelId="{E867D7BB-FF94-4D9D-9197-282E3C2999A2}" type="parTrans" cxnId="{38E76176-A91D-41CE-886D-50C300327F06}">
      <dgm:prSet/>
      <dgm:spPr/>
      <dgm:t>
        <a:bodyPr/>
        <a:lstStyle/>
        <a:p>
          <a:endParaRPr lang="ru-RU"/>
        </a:p>
      </dgm:t>
    </dgm:pt>
    <dgm:pt modelId="{EDC807D2-1E28-423E-A60C-EC9B5F786759}" type="sibTrans" cxnId="{38E76176-A91D-41CE-886D-50C300327F06}">
      <dgm:prSet/>
      <dgm:spPr/>
      <dgm:t>
        <a:bodyPr/>
        <a:lstStyle/>
        <a:p>
          <a:endParaRPr lang="ru-RU"/>
        </a:p>
      </dgm:t>
    </dgm:pt>
    <dgm:pt modelId="{CF11BAA9-31C4-4C4A-84DF-6A3D61D7E3C7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600" b="1" dirty="0">
              <a:solidFill>
                <a:schemeClr val="bg1"/>
              </a:solidFill>
            </a:rPr>
            <a:t>Замедление </a:t>
          </a:r>
          <a:r>
            <a:rPr lang="ru-RU" sz="1600" b="1" dirty="0" err="1">
              <a:solidFill>
                <a:schemeClr val="bg1"/>
              </a:solidFill>
            </a:rPr>
            <a:t>прогресси-рования</a:t>
          </a:r>
          <a:r>
            <a:rPr lang="ru-RU" sz="1600" b="1" dirty="0">
              <a:solidFill>
                <a:schemeClr val="bg1"/>
              </a:solidFill>
            </a:rPr>
            <a:t> ХСН</a:t>
          </a:r>
        </a:p>
      </dgm:t>
    </dgm:pt>
    <dgm:pt modelId="{434B7727-9152-4797-83AC-6C11D40D6150}" type="parTrans" cxnId="{74D43CB7-4DE7-4EEA-9237-14861D4C828D}">
      <dgm:prSet/>
      <dgm:spPr/>
      <dgm:t>
        <a:bodyPr/>
        <a:lstStyle/>
        <a:p>
          <a:endParaRPr lang="ru-RU"/>
        </a:p>
      </dgm:t>
    </dgm:pt>
    <dgm:pt modelId="{DFE8EA8B-1B3F-43AB-9576-F66DFCF5EF44}" type="sibTrans" cxnId="{74D43CB7-4DE7-4EEA-9237-14861D4C828D}">
      <dgm:prSet/>
      <dgm:spPr/>
      <dgm:t>
        <a:bodyPr/>
        <a:lstStyle/>
        <a:p>
          <a:endParaRPr lang="ru-RU"/>
        </a:p>
      </dgm:t>
    </dgm:pt>
    <dgm:pt modelId="{3392DBF2-F35D-4C46-9E50-1A8E7CC6B843}" type="pres">
      <dgm:prSet presAssocID="{C833066A-8958-4248-9098-458F812891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EA5A1-1376-43AB-AA39-EFE0A2B5FE81}" type="pres">
      <dgm:prSet presAssocID="{BA6B1A12-04F7-452C-8CFE-B52148D30943}" presName="centerShape" presStyleLbl="node0" presStyleIdx="0" presStyleCnt="1" custScaleX="113021" custScaleY="96742" custLinFactNeighborX="0" custLinFactNeighborY="-1037"/>
      <dgm:spPr/>
      <dgm:t>
        <a:bodyPr/>
        <a:lstStyle/>
        <a:p>
          <a:endParaRPr lang="ru-RU"/>
        </a:p>
      </dgm:t>
    </dgm:pt>
    <dgm:pt modelId="{DEEDC63A-E42A-4C24-8836-63668CA78EC7}" type="pres">
      <dgm:prSet presAssocID="{B63380EE-BEBC-4662-AC26-964DC15AB372}" presName="node" presStyleLbl="node1" presStyleIdx="0" presStyleCnt="4" custScaleX="137496" custScaleY="115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EDDCA-D478-4E41-9D5E-51B430A437E0}" type="pres">
      <dgm:prSet presAssocID="{B63380EE-BEBC-4662-AC26-964DC15AB372}" presName="dummy" presStyleCnt="0"/>
      <dgm:spPr/>
    </dgm:pt>
    <dgm:pt modelId="{A59A7BE2-359E-45E4-BC3C-9615C9884695}" type="pres">
      <dgm:prSet presAssocID="{02BA5B8B-DD01-44B1-8501-849DC86B19D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F595A8B-5FF1-4797-9902-F39C96E05CD3}" type="pres">
      <dgm:prSet presAssocID="{BEA245E1-4FD9-4A9A-833D-562553768C2A}" presName="node" presStyleLbl="node1" presStyleIdx="1" presStyleCnt="4" custScaleX="161743" custScaleY="120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E025B-6844-4AEC-9392-8F3821A40B2D}" type="pres">
      <dgm:prSet presAssocID="{BEA245E1-4FD9-4A9A-833D-562553768C2A}" presName="dummy" presStyleCnt="0"/>
      <dgm:spPr/>
    </dgm:pt>
    <dgm:pt modelId="{E8D435CB-7D68-4EF0-B279-59C48C58907A}" type="pres">
      <dgm:prSet presAssocID="{293899D3-0E5D-4F17-B94C-AA0BAFB0D301}" presName="sibTrans" presStyleLbl="sibTrans2D1" presStyleIdx="1" presStyleCnt="4" custLinFactNeighborX="1252" custLinFactNeighborY="756"/>
      <dgm:spPr/>
      <dgm:t>
        <a:bodyPr/>
        <a:lstStyle/>
        <a:p>
          <a:endParaRPr lang="ru-RU"/>
        </a:p>
      </dgm:t>
    </dgm:pt>
    <dgm:pt modelId="{493E1B95-E698-4B60-A152-690275F0ACA7}" type="pres">
      <dgm:prSet presAssocID="{DB16A522-FBB5-45DF-87E8-93DE61123D37}" presName="node" presStyleLbl="node1" presStyleIdx="2" presStyleCnt="4" custScaleX="157344" custScaleY="127096" custRadScaleRad="100290" custRadScaleInc="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CF8DC-610B-4896-BF49-FB95550C15B9}" type="pres">
      <dgm:prSet presAssocID="{DB16A522-FBB5-45DF-87E8-93DE61123D37}" presName="dummy" presStyleCnt="0"/>
      <dgm:spPr/>
    </dgm:pt>
    <dgm:pt modelId="{40493A88-407F-47E9-97B7-F0F2CD60B264}" type="pres">
      <dgm:prSet presAssocID="{EDC807D2-1E28-423E-A60C-EC9B5F78675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2D7ED03-B469-4823-8B12-C31937B9214D}" type="pres">
      <dgm:prSet presAssocID="{CF11BAA9-31C4-4C4A-84DF-6A3D61D7E3C7}" presName="node" presStyleLbl="node1" presStyleIdx="3" presStyleCnt="4" custScaleX="158774" custScaleY="11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9CB88-D945-4A1F-BECB-20327F08343E}" type="pres">
      <dgm:prSet presAssocID="{CF11BAA9-31C4-4C4A-84DF-6A3D61D7E3C7}" presName="dummy" presStyleCnt="0"/>
      <dgm:spPr/>
    </dgm:pt>
    <dgm:pt modelId="{E56789B6-CA61-496F-985B-0B2056DF6319}" type="pres">
      <dgm:prSet presAssocID="{DFE8EA8B-1B3F-43AB-9576-F66DFCF5EF4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09A1FDC-8DBA-6A40-9800-005AA8A70C0B}" type="presOf" srcId="{B63380EE-BEBC-4662-AC26-964DC15AB372}" destId="{DEEDC63A-E42A-4C24-8836-63668CA78EC7}" srcOrd="0" destOrd="0" presId="urn:microsoft.com/office/officeart/2005/8/layout/radial6"/>
    <dgm:cxn modelId="{BCF9A3C1-AE74-9A4D-8B89-93BCB91D93ED}" type="presOf" srcId="{CF11BAA9-31C4-4C4A-84DF-6A3D61D7E3C7}" destId="{A2D7ED03-B469-4823-8B12-C31937B9214D}" srcOrd="0" destOrd="0" presId="urn:microsoft.com/office/officeart/2005/8/layout/radial6"/>
    <dgm:cxn modelId="{F3783720-FA84-194D-A069-4C09F1E4D18B}" type="presOf" srcId="{02BA5B8B-DD01-44B1-8501-849DC86B19DE}" destId="{A59A7BE2-359E-45E4-BC3C-9615C9884695}" srcOrd="0" destOrd="0" presId="urn:microsoft.com/office/officeart/2005/8/layout/radial6"/>
    <dgm:cxn modelId="{A1753B56-8A4F-4C6A-950A-BC75BD1C69A1}" srcId="{BA6B1A12-04F7-452C-8CFE-B52148D30943}" destId="{B63380EE-BEBC-4662-AC26-964DC15AB372}" srcOrd="0" destOrd="0" parTransId="{B4E5F215-76C0-4042-9DC9-B062224E7AA6}" sibTransId="{02BA5B8B-DD01-44B1-8501-849DC86B19DE}"/>
    <dgm:cxn modelId="{35939D20-ED36-D347-8D20-CF705810D2EA}" type="presOf" srcId="{DFE8EA8B-1B3F-43AB-9576-F66DFCF5EF44}" destId="{E56789B6-CA61-496F-985B-0B2056DF6319}" srcOrd="0" destOrd="0" presId="urn:microsoft.com/office/officeart/2005/8/layout/radial6"/>
    <dgm:cxn modelId="{AC61C96F-88A2-554B-A5BF-D91C6F91C8F4}" type="presOf" srcId="{EDC807D2-1E28-423E-A60C-EC9B5F786759}" destId="{40493A88-407F-47E9-97B7-F0F2CD60B264}" srcOrd="0" destOrd="0" presId="urn:microsoft.com/office/officeart/2005/8/layout/radial6"/>
    <dgm:cxn modelId="{38E76176-A91D-41CE-886D-50C300327F06}" srcId="{BA6B1A12-04F7-452C-8CFE-B52148D30943}" destId="{DB16A522-FBB5-45DF-87E8-93DE61123D37}" srcOrd="2" destOrd="0" parTransId="{E867D7BB-FF94-4D9D-9197-282E3C2999A2}" sibTransId="{EDC807D2-1E28-423E-A60C-EC9B5F786759}"/>
    <dgm:cxn modelId="{F843C23D-5708-1047-8BBE-B2EF49D7D962}" type="presOf" srcId="{DB16A522-FBB5-45DF-87E8-93DE61123D37}" destId="{493E1B95-E698-4B60-A152-690275F0ACA7}" srcOrd="0" destOrd="0" presId="urn:microsoft.com/office/officeart/2005/8/layout/radial6"/>
    <dgm:cxn modelId="{74D43CB7-4DE7-4EEA-9237-14861D4C828D}" srcId="{BA6B1A12-04F7-452C-8CFE-B52148D30943}" destId="{CF11BAA9-31C4-4C4A-84DF-6A3D61D7E3C7}" srcOrd="3" destOrd="0" parTransId="{434B7727-9152-4797-83AC-6C11D40D6150}" sibTransId="{DFE8EA8B-1B3F-43AB-9576-F66DFCF5EF44}"/>
    <dgm:cxn modelId="{6439E241-4EDB-BF4E-AF0C-70B746BEECB0}" type="presOf" srcId="{BEA245E1-4FD9-4A9A-833D-562553768C2A}" destId="{6F595A8B-5FF1-4797-9902-F39C96E05CD3}" srcOrd="0" destOrd="0" presId="urn:microsoft.com/office/officeart/2005/8/layout/radial6"/>
    <dgm:cxn modelId="{F636D490-DA23-6A44-AB41-4FBCC69BB641}" type="presOf" srcId="{BA6B1A12-04F7-452C-8CFE-B52148D30943}" destId="{150EA5A1-1376-43AB-AA39-EFE0A2B5FE81}" srcOrd="0" destOrd="0" presId="urn:microsoft.com/office/officeart/2005/8/layout/radial6"/>
    <dgm:cxn modelId="{E44BBBA9-6DF3-DC4E-8C58-46146BC7DCF7}" type="presOf" srcId="{C833066A-8958-4248-9098-458F81289120}" destId="{3392DBF2-F35D-4C46-9E50-1A8E7CC6B843}" srcOrd="0" destOrd="0" presId="urn:microsoft.com/office/officeart/2005/8/layout/radial6"/>
    <dgm:cxn modelId="{30A32261-1E6D-4B9D-8027-FA6A9437E4C6}" srcId="{C833066A-8958-4248-9098-458F81289120}" destId="{BA6B1A12-04F7-452C-8CFE-B52148D30943}" srcOrd="0" destOrd="0" parTransId="{8D9C5227-0A38-4756-A0B2-FB525BC4DBF0}" sibTransId="{20835389-0D66-4D64-BCE6-859CAF061889}"/>
    <dgm:cxn modelId="{A749E9AD-04DB-0E4A-AB16-9E6C8C2C32B6}" type="presOf" srcId="{293899D3-0E5D-4F17-B94C-AA0BAFB0D301}" destId="{E8D435CB-7D68-4EF0-B279-59C48C58907A}" srcOrd="0" destOrd="0" presId="urn:microsoft.com/office/officeart/2005/8/layout/radial6"/>
    <dgm:cxn modelId="{DE9635CB-B6F7-49C3-9695-74F4BA0F041D}" srcId="{BA6B1A12-04F7-452C-8CFE-B52148D30943}" destId="{BEA245E1-4FD9-4A9A-833D-562553768C2A}" srcOrd="1" destOrd="0" parTransId="{38AEFA22-4B53-47E5-AC10-E336404F2F66}" sibTransId="{293899D3-0E5D-4F17-B94C-AA0BAFB0D301}"/>
    <dgm:cxn modelId="{97EAE581-D43B-7449-96BF-897FC80E2594}" type="presParOf" srcId="{3392DBF2-F35D-4C46-9E50-1A8E7CC6B843}" destId="{150EA5A1-1376-43AB-AA39-EFE0A2B5FE81}" srcOrd="0" destOrd="0" presId="urn:microsoft.com/office/officeart/2005/8/layout/radial6"/>
    <dgm:cxn modelId="{594606E2-46FC-DA4D-81EB-C699161157FB}" type="presParOf" srcId="{3392DBF2-F35D-4C46-9E50-1A8E7CC6B843}" destId="{DEEDC63A-E42A-4C24-8836-63668CA78EC7}" srcOrd="1" destOrd="0" presId="urn:microsoft.com/office/officeart/2005/8/layout/radial6"/>
    <dgm:cxn modelId="{5F7F27FC-140A-0A46-B9F3-BA2C61CF3182}" type="presParOf" srcId="{3392DBF2-F35D-4C46-9E50-1A8E7CC6B843}" destId="{3B7EDDCA-D478-4E41-9D5E-51B430A437E0}" srcOrd="2" destOrd="0" presId="urn:microsoft.com/office/officeart/2005/8/layout/radial6"/>
    <dgm:cxn modelId="{4492EA44-9B7F-DD49-B0A3-7782206D5A99}" type="presParOf" srcId="{3392DBF2-F35D-4C46-9E50-1A8E7CC6B843}" destId="{A59A7BE2-359E-45E4-BC3C-9615C9884695}" srcOrd="3" destOrd="0" presId="urn:microsoft.com/office/officeart/2005/8/layout/radial6"/>
    <dgm:cxn modelId="{B6C15744-CF9A-2A41-823E-63264621975C}" type="presParOf" srcId="{3392DBF2-F35D-4C46-9E50-1A8E7CC6B843}" destId="{6F595A8B-5FF1-4797-9902-F39C96E05CD3}" srcOrd="4" destOrd="0" presId="urn:microsoft.com/office/officeart/2005/8/layout/radial6"/>
    <dgm:cxn modelId="{36203718-DF01-AB49-9342-7D13C1ECDF5C}" type="presParOf" srcId="{3392DBF2-F35D-4C46-9E50-1A8E7CC6B843}" destId="{6B0E025B-6844-4AEC-9392-8F3821A40B2D}" srcOrd="5" destOrd="0" presId="urn:microsoft.com/office/officeart/2005/8/layout/radial6"/>
    <dgm:cxn modelId="{3F20F4EA-43E8-2A47-8C7B-62FAAF1AFA0A}" type="presParOf" srcId="{3392DBF2-F35D-4C46-9E50-1A8E7CC6B843}" destId="{E8D435CB-7D68-4EF0-B279-59C48C58907A}" srcOrd="6" destOrd="0" presId="urn:microsoft.com/office/officeart/2005/8/layout/radial6"/>
    <dgm:cxn modelId="{DE430489-1DDD-C245-A368-BCE7BB846AC0}" type="presParOf" srcId="{3392DBF2-F35D-4C46-9E50-1A8E7CC6B843}" destId="{493E1B95-E698-4B60-A152-690275F0ACA7}" srcOrd="7" destOrd="0" presId="urn:microsoft.com/office/officeart/2005/8/layout/radial6"/>
    <dgm:cxn modelId="{F0064879-D6E0-DF45-8B4B-3FC696ED5127}" type="presParOf" srcId="{3392DBF2-F35D-4C46-9E50-1A8E7CC6B843}" destId="{1EACF8DC-610B-4896-BF49-FB95550C15B9}" srcOrd="8" destOrd="0" presId="urn:microsoft.com/office/officeart/2005/8/layout/radial6"/>
    <dgm:cxn modelId="{CB6AFCD0-D172-F747-B346-C868B919E60C}" type="presParOf" srcId="{3392DBF2-F35D-4C46-9E50-1A8E7CC6B843}" destId="{40493A88-407F-47E9-97B7-F0F2CD60B264}" srcOrd="9" destOrd="0" presId="urn:microsoft.com/office/officeart/2005/8/layout/radial6"/>
    <dgm:cxn modelId="{78F7E5F5-8579-0541-B8E4-653EC4E1B464}" type="presParOf" srcId="{3392DBF2-F35D-4C46-9E50-1A8E7CC6B843}" destId="{A2D7ED03-B469-4823-8B12-C31937B9214D}" srcOrd="10" destOrd="0" presId="urn:microsoft.com/office/officeart/2005/8/layout/radial6"/>
    <dgm:cxn modelId="{8DB0BB3B-A586-5448-A710-9ACCDE56B8FA}" type="presParOf" srcId="{3392DBF2-F35D-4C46-9E50-1A8E7CC6B843}" destId="{A4B9CB88-D945-4A1F-BECB-20327F08343E}" srcOrd="11" destOrd="0" presId="urn:microsoft.com/office/officeart/2005/8/layout/radial6"/>
    <dgm:cxn modelId="{0F29229B-C87E-F54C-9FE1-53380EDA945A}" type="presParOf" srcId="{3392DBF2-F35D-4C46-9E50-1A8E7CC6B843}" destId="{E56789B6-CA61-496F-985B-0B2056DF631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5DF4B-498E-483D-B0A0-8B8617A3C689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</dgm:pt>
    <dgm:pt modelId="{2F4FF5AC-A94B-4D82-8E3B-7FFD4C8349D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Традиционная модель</a:t>
          </a:r>
        </a:p>
      </dgm:t>
    </dgm:pt>
    <dgm:pt modelId="{36FC535A-471A-4717-98BD-48278CCA4636}" type="parTrans" cxnId="{5058B688-7D46-4141-A3E2-802BE9EDAEE2}">
      <dgm:prSet/>
      <dgm:spPr/>
      <dgm:t>
        <a:bodyPr/>
        <a:lstStyle/>
        <a:p>
          <a:endParaRPr lang="ru-RU"/>
        </a:p>
      </dgm:t>
    </dgm:pt>
    <dgm:pt modelId="{AFD67109-9271-4E12-A7FD-2704E3252D1A}" type="sibTrans" cxnId="{5058B688-7D46-4141-A3E2-802BE9EDAEE2}">
      <dgm:prSet/>
      <dgm:spPr/>
      <dgm:t>
        <a:bodyPr/>
        <a:lstStyle/>
        <a:p>
          <a:endParaRPr lang="ru-RU"/>
        </a:p>
      </dgm:t>
    </dgm:pt>
    <dgm:pt modelId="{B08D92D0-7D61-46EB-9BF5-0FB9E8AB973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Изменённая модель</a:t>
          </a:r>
        </a:p>
      </dgm:t>
    </dgm:pt>
    <dgm:pt modelId="{9662AB49-7837-4F65-8C54-EB963BCAF727}" type="parTrans" cxnId="{86C14DA8-FD56-47B7-BB41-5613A95BA863}">
      <dgm:prSet/>
      <dgm:spPr/>
      <dgm:t>
        <a:bodyPr/>
        <a:lstStyle/>
        <a:p>
          <a:endParaRPr lang="ru-RU"/>
        </a:p>
      </dgm:t>
    </dgm:pt>
    <dgm:pt modelId="{73FC3925-D2D9-4C21-BC01-26C31B9860F2}" type="sibTrans" cxnId="{86C14DA8-FD56-47B7-BB41-5613A95BA863}">
      <dgm:prSet/>
      <dgm:spPr/>
      <dgm:t>
        <a:bodyPr/>
        <a:lstStyle/>
        <a:p>
          <a:endParaRPr lang="ru-RU"/>
        </a:p>
      </dgm:t>
    </dgm:pt>
    <dgm:pt modelId="{B2435086-E204-4841-A064-A8BD48E25639}" type="pres">
      <dgm:prSet presAssocID="{41E5DF4B-498E-483D-B0A0-8B8617A3C689}" presName="CompostProcess" presStyleCnt="0">
        <dgm:presLayoutVars>
          <dgm:dir/>
          <dgm:resizeHandles val="exact"/>
        </dgm:presLayoutVars>
      </dgm:prSet>
      <dgm:spPr/>
    </dgm:pt>
    <dgm:pt modelId="{30F452A3-C3BC-4A2B-8FEF-14ABE75830C9}" type="pres">
      <dgm:prSet presAssocID="{41E5DF4B-498E-483D-B0A0-8B8617A3C689}" presName="arrow" presStyleLbl="bgShp" presStyleIdx="0" presStyleCnt="1"/>
      <dgm:spPr/>
    </dgm:pt>
    <dgm:pt modelId="{DB8EC85B-D0A9-4955-A01A-390EFB35C7C7}" type="pres">
      <dgm:prSet presAssocID="{41E5DF4B-498E-483D-B0A0-8B8617A3C689}" presName="linearProcess" presStyleCnt="0"/>
      <dgm:spPr/>
    </dgm:pt>
    <dgm:pt modelId="{2FFCA6DB-543A-4470-BD86-633749951ED1}" type="pres">
      <dgm:prSet presAssocID="{2F4FF5AC-A94B-4D82-8E3B-7FFD4C8349D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915BA-7B25-4D03-A5B7-DE8ECF7BDED9}" type="pres">
      <dgm:prSet presAssocID="{AFD67109-9271-4E12-A7FD-2704E3252D1A}" presName="sibTrans" presStyleCnt="0"/>
      <dgm:spPr/>
    </dgm:pt>
    <dgm:pt modelId="{8FF2A327-284E-41BC-9854-0544E8344A8C}" type="pres">
      <dgm:prSet presAssocID="{B08D92D0-7D61-46EB-9BF5-0FB9E8AB973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58B688-7D46-4141-A3E2-802BE9EDAEE2}" srcId="{41E5DF4B-498E-483D-B0A0-8B8617A3C689}" destId="{2F4FF5AC-A94B-4D82-8E3B-7FFD4C8349D7}" srcOrd="0" destOrd="0" parTransId="{36FC535A-471A-4717-98BD-48278CCA4636}" sibTransId="{AFD67109-9271-4E12-A7FD-2704E3252D1A}"/>
    <dgm:cxn modelId="{843ED641-8F5A-4940-BDFE-AED606A3A3DB}" type="presOf" srcId="{41E5DF4B-498E-483D-B0A0-8B8617A3C689}" destId="{B2435086-E204-4841-A064-A8BD48E25639}" srcOrd="0" destOrd="0" presId="urn:microsoft.com/office/officeart/2005/8/layout/hProcess9"/>
    <dgm:cxn modelId="{83A4E20A-2E9B-5C43-8E9D-EA84C74B71A1}" type="presOf" srcId="{B08D92D0-7D61-46EB-9BF5-0FB9E8AB9736}" destId="{8FF2A327-284E-41BC-9854-0544E8344A8C}" srcOrd="0" destOrd="0" presId="urn:microsoft.com/office/officeart/2005/8/layout/hProcess9"/>
    <dgm:cxn modelId="{86C14DA8-FD56-47B7-BB41-5613A95BA863}" srcId="{41E5DF4B-498E-483D-B0A0-8B8617A3C689}" destId="{B08D92D0-7D61-46EB-9BF5-0FB9E8AB9736}" srcOrd="1" destOrd="0" parTransId="{9662AB49-7837-4F65-8C54-EB963BCAF727}" sibTransId="{73FC3925-D2D9-4C21-BC01-26C31B9860F2}"/>
    <dgm:cxn modelId="{AA08E1BA-89EF-724B-B093-238F0447845E}" type="presOf" srcId="{2F4FF5AC-A94B-4D82-8E3B-7FFD4C8349D7}" destId="{2FFCA6DB-543A-4470-BD86-633749951ED1}" srcOrd="0" destOrd="0" presId="urn:microsoft.com/office/officeart/2005/8/layout/hProcess9"/>
    <dgm:cxn modelId="{81C65377-9497-934B-8EC5-45866D885EBA}" type="presParOf" srcId="{B2435086-E204-4841-A064-A8BD48E25639}" destId="{30F452A3-C3BC-4A2B-8FEF-14ABE75830C9}" srcOrd="0" destOrd="0" presId="urn:microsoft.com/office/officeart/2005/8/layout/hProcess9"/>
    <dgm:cxn modelId="{204ECD3C-C3FE-2C49-87CA-BE2B27685002}" type="presParOf" srcId="{B2435086-E204-4841-A064-A8BD48E25639}" destId="{DB8EC85B-D0A9-4955-A01A-390EFB35C7C7}" srcOrd="1" destOrd="0" presId="urn:microsoft.com/office/officeart/2005/8/layout/hProcess9"/>
    <dgm:cxn modelId="{FB592A62-74F0-244B-89B2-91B1C58A7929}" type="presParOf" srcId="{DB8EC85B-D0A9-4955-A01A-390EFB35C7C7}" destId="{2FFCA6DB-543A-4470-BD86-633749951ED1}" srcOrd="0" destOrd="0" presId="urn:microsoft.com/office/officeart/2005/8/layout/hProcess9"/>
    <dgm:cxn modelId="{97AFD3C2-A379-1B40-BB3D-073007D4DAF2}" type="presParOf" srcId="{DB8EC85B-D0A9-4955-A01A-390EFB35C7C7}" destId="{7B9915BA-7B25-4D03-A5B7-DE8ECF7BDED9}" srcOrd="1" destOrd="0" presId="urn:microsoft.com/office/officeart/2005/8/layout/hProcess9"/>
    <dgm:cxn modelId="{DD9F0D59-3E46-A24D-A8D7-7FDF0B97EE80}" type="presParOf" srcId="{DB8EC85B-D0A9-4955-A01A-390EFB35C7C7}" destId="{8FF2A327-284E-41BC-9854-0544E8344A8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0.18883</cdr:x>
      <cdr:y>0.57783</cdr:y>
    </cdr:from>
    <cdr:to>
      <cdr:x>0.33144</cdr:x>
      <cdr:y>0.67885</cdr:y>
    </cdr:to>
    <cdr:sp macro="" textlink="">
      <cdr:nvSpPr>
        <cdr:cNvPr id="2" name="TextBox 1"/>
        <cdr:cNvSpPr txBox="1"/>
      </cdr:nvSpPr>
      <cdr:spPr>
        <a:xfrm xmlns:a="http://schemas.openxmlformats.org/drawingml/2006/main" rot="18900000">
          <a:off x="1821085" y="3178484"/>
          <a:ext cx="1375352" cy="555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Болезни органов </a:t>
          </a:r>
        </a:p>
        <a:p xmlns:a="http://schemas.openxmlformats.org/drawingml/2006/main"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пищеварения</a:t>
          </a:r>
        </a:p>
      </cdr:txBody>
    </cdr:sp>
  </cdr:relSizeAnchor>
  <cdr:relSizeAnchor xmlns:cdr="http://schemas.openxmlformats.org/drawingml/2006/chartDrawing">
    <cdr:from>
      <cdr:x>0.2708</cdr:x>
      <cdr:y>0.59179</cdr:y>
    </cdr:from>
    <cdr:to>
      <cdr:x>0.40698</cdr:x>
      <cdr:y>0.67444</cdr:y>
    </cdr:to>
    <cdr:sp macro="" textlink="">
      <cdr:nvSpPr>
        <cdr:cNvPr id="3" name="TextBox 2"/>
        <cdr:cNvSpPr txBox="1"/>
      </cdr:nvSpPr>
      <cdr:spPr>
        <a:xfrm xmlns:a="http://schemas.openxmlformats.org/drawingml/2006/main" rot="18900000">
          <a:off x="2611604" y="3255288"/>
          <a:ext cx="1313370" cy="454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Болезни органов </a:t>
          </a:r>
        </a:p>
        <a:p xmlns:a="http://schemas.openxmlformats.org/drawingml/2006/main"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дыхания</a:t>
          </a:r>
        </a:p>
      </cdr:txBody>
    </cdr:sp>
  </cdr:relSizeAnchor>
  <cdr:relSizeAnchor xmlns:cdr="http://schemas.openxmlformats.org/drawingml/2006/chartDrawing">
    <cdr:from>
      <cdr:x>0.33331</cdr:x>
      <cdr:y>0.59638</cdr:y>
    </cdr:from>
    <cdr:to>
      <cdr:x>0.48521</cdr:x>
      <cdr:y>0.66985</cdr:y>
    </cdr:to>
    <cdr:sp macro="" textlink="">
      <cdr:nvSpPr>
        <cdr:cNvPr id="4" name="TextBox 3"/>
        <cdr:cNvSpPr txBox="1"/>
      </cdr:nvSpPr>
      <cdr:spPr>
        <a:xfrm xmlns:a="http://schemas.openxmlformats.org/drawingml/2006/main" rot="18900000">
          <a:off x="3214493" y="3280545"/>
          <a:ext cx="1464915" cy="404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Болезни эндокринной </a:t>
          </a:r>
        </a:p>
        <a:p xmlns:a="http://schemas.openxmlformats.org/drawingml/2006/main"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системы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0.43173</cdr:x>
      <cdr:y>0.59152</cdr:y>
    </cdr:from>
    <cdr:to>
      <cdr:x>0.58372</cdr:x>
      <cdr:y>0.68243</cdr:y>
    </cdr:to>
    <cdr:sp macro="" textlink="">
      <cdr:nvSpPr>
        <cdr:cNvPr id="5" name="TextBox 4"/>
        <cdr:cNvSpPr txBox="1"/>
      </cdr:nvSpPr>
      <cdr:spPr>
        <a:xfrm xmlns:a="http://schemas.openxmlformats.org/drawingml/2006/main" rot="18900000">
          <a:off x="4071180" y="3253773"/>
          <a:ext cx="1433157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Болезни нервной </a:t>
          </a:r>
        </a:p>
        <a:p xmlns:a="http://schemas.openxmlformats.org/drawingml/2006/main"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системы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0.55016</cdr:x>
      <cdr:y>0.56405</cdr:y>
    </cdr:from>
    <cdr:to>
      <cdr:x>0.64816</cdr:x>
      <cdr:y>0.6467</cdr:y>
    </cdr:to>
    <cdr:sp macro="" textlink="">
      <cdr:nvSpPr>
        <cdr:cNvPr id="6" name="TextBox 5"/>
        <cdr:cNvSpPr txBox="1"/>
      </cdr:nvSpPr>
      <cdr:spPr>
        <a:xfrm xmlns:a="http://schemas.openxmlformats.org/drawingml/2006/main" rot="18900000">
          <a:off x="5305774" y="3102678"/>
          <a:ext cx="945156" cy="454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err="1">
              <a:latin typeface="Times New Roman" pitchFamily="18" charset="0"/>
              <a:cs typeface="Times New Roman" pitchFamily="18" charset="0"/>
            </a:rPr>
            <a:t>Растройства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r>
            <a:rPr lang="ru-RU" sz="1100" dirty="0">
              <a:latin typeface="Times New Roman" pitchFamily="18" charset="0"/>
              <a:cs typeface="Times New Roman" pitchFamily="18" charset="0"/>
            </a:rPr>
            <a:t>поведения</a:t>
          </a:r>
        </a:p>
      </cdr:txBody>
    </cdr:sp>
  </cdr:relSizeAnchor>
  <cdr:relSizeAnchor xmlns:cdr="http://schemas.openxmlformats.org/drawingml/2006/chartDrawing">
    <cdr:from>
      <cdr:x>0.63371</cdr:x>
      <cdr:y>0.56271</cdr:y>
    </cdr:from>
    <cdr:to>
      <cdr:x>0.74355</cdr:x>
      <cdr:y>0.64378</cdr:y>
    </cdr:to>
    <cdr:sp macro="" textlink="">
      <cdr:nvSpPr>
        <cdr:cNvPr id="7" name="TextBox 6"/>
        <cdr:cNvSpPr txBox="1"/>
      </cdr:nvSpPr>
      <cdr:spPr>
        <a:xfrm xmlns:a="http://schemas.openxmlformats.org/drawingml/2006/main" rot="18900000">
          <a:off x="6111538" y="3095296"/>
          <a:ext cx="1059313" cy="44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Симптомы и 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синдромы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0.73597</cdr:x>
      <cdr:y>0.53778</cdr:y>
    </cdr:from>
    <cdr:to>
      <cdr:x>0.8512</cdr:x>
      <cdr:y>0.63453</cdr:y>
    </cdr:to>
    <cdr:sp macro="" textlink="">
      <cdr:nvSpPr>
        <cdr:cNvPr id="8" name="TextBox 7"/>
        <cdr:cNvSpPr txBox="1"/>
      </cdr:nvSpPr>
      <cdr:spPr>
        <a:xfrm xmlns:a="http://schemas.openxmlformats.org/drawingml/2006/main" rot="18900000">
          <a:off x="7097764" y="2958180"/>
          <a:ext cx="1111315" cy="532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dirty="0">
              <a:latin typeface="Times New Roman" pitchFamily="18" charset="0"/>
              <a:cs typeface="Times New Roman" pitchFamily="18" charset="0"/>
            </a:rPr>
            <a:t>Внешние </a:t>
          </a:r>
        </a:p>
        <a:p xmlns:a="http://schemas.openxmlformats.org/drawingml/2006/main">
          <a:r>
            <a:rPr lang="ru-RU" sz="1200" dirty="0">
              <a:latin typeface="Times New Roman" pitchFamily="18" charset="0"/>
              <a:cs typeface="Times New Roman" pitchFamily="18" charset="0"/>
            </a:rPr>
            <a:t>причины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0.27075</cdr:x>
      <cdr:y>0.21705</cdr:y>
    </cdr:from>
    <cdr:to>
      <cdr:x>0.72925</cdr:x>
      <cdr:y>0.78395</cdr:y>
    </cdr:to>
    <cdr:sp macro="" textlink="">
      <cdr:nvSpPr>
        <cdr:cNvPr id="2" name="TextBox 24">
          <a:extLst xmlns:a="http://schemas.openxmlformats.org/drawingml/2006/main">
            <a:ext uri="{FF2B5EF4-FFF2-40B4-BE49-F238E27FC236}">
              <a16:creationId xmlns:a16="http://schemas.microsoft.com/office/drawing/2014/main" xmlns="" id="{A2613500-F708-4158-93EC-D3AFEA2DB03A}"/>
            </a:ext>
          </a:extLst>
        </cdr:cNvPr>
        <cdr:cNvSpPr txBox="1"/>
      </cdr:nvSpPr>
      <cdr:spPr>
        <a:xfrm xmlns:a="http://schemas.openxmlformats.org/drawingml/2006/main">
          <a:off x="503671" y="247456"/>
          <a:ext cx="85296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rgbClr val="2F3B41"/>
              </a:solidFill>
              <a:cs typeface="Arial" panose="020B0604020202020204" pitchFamily="34" charset="0"/>
            </a:rPr>
            <a:t>Каждый</a:t>
          </a:r>
          <a:r>
            <a:rPr lang="ru-RU" sz="1200" dirty="0">
              <a:solidFill>
                <a:srgbClr val="78909C"/>
              </a:solidFill>
              <a:cs typeface="Arial" panose="020B0604020202020204" pitchFamily="34" charset="0"/>
            </a:rPr>
            <a:t> </a:t>
          </a:r>
          <a:br>
            <a:rPr lang="ru-RU" sz="1200" dirty="0">
              <a:solidFill>
                <a:srgbClr val="78909C"/>
              </a:solidFill>
              <a:cs typeface="Arial" panose="020B0604020202020204" pitchFamily="34" charset="0"/>
            </a:rPr>
          </a:br>
          <a:r>
            <a:rPr lang="ru-RU" sz="1200" b="1" dirty="0">
              <a:solidFill>
                <a:srgbClr val="931D48"/>
              </a:solidFill>
              <a:cs typeface="Arial" panose="020B0604020202020204" pitchFamily="34" charset="0"/>
            </a:rPr>
            <a:t>5</a:t>
          </a:r>
          <a:r>
            <a:rPr lang="ru-RU" sz="1200" dirty="0">
              <a:solidFill>
                <a:srgbClr val="78909C"/>
              </a:solidFill>
              <a:cs typeface="Arial" panose="020B0604020202020204" pitchFamily="34" charset="0"/>
            </a:rPr>
            <a:t/>
          </a:r>
          <a:br>
            <a:rPr lang="ru-RU" sz="1200" dirty="0">
              <a:solidFill>
                <a:srgbClr val="78909C"/>
              </a:solidFill>
              <a:cs typeface="Arial" panose="020B0604020202020204" pitchFamily="34" charset="0"/>
            </a:rPr>
          </a:br>
          <a:r>
            <a:rPr lang="ru-RU" sz="1200" dirty="0">
              <a:solidFill>
                <a:srgbClr val="2F3B41"/>
              </a:solidFill>
              <a:cs typeface="Arial" panose="020B0604020202020204" pitchFamily="34" charset="0"/>
            </a:rPr>
            <a:t>пациент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0.27075</cdr:x>
      <cdr:y>0.21895</cdr:y>
    </cdr:from>
    <cdr:to>
      <cdr:x>0.72925</cdr:x>
      <cdr:y>0.78586</cdr:y>
    </cdr:to>
    <cdr:sp macro="" textlink="">
      <cdr:nvSpPr>
        <cdr:cNvPr id="2" name="TextBox 24">
          <a:extLst xmlns:a="http://schemas.openxmlformats.org/drawingml/2006/main">
            <a:ext uri="{FF2B5EF4-FFF2-40B4-BE49-F238E27FC236}">
              <a16:creationId xmlns:a16="http://schemas.microsoft.com/office/drawing/2014/main" xmlns="" id="{A2613500-F708-4158-93EC-D3AFEA2DB03A}"/>
            </a:ext>
          </a:extLst>
        </cdr:cNvPr>
        <cdr:cNvSpPr txBox="1"/>
      </cdr:nvSpPr>
      <cdr:spPr>
        <a:xfrm xmlns:a="http://schemas.openxmlformats.org/drawingml/2006/main">
          <a:off x="503671" y="249625"/>
          <a:ext cx="85296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rgbClr val="2F3B41"/>
              </a:solidFill>
              <a:cs typeface="Arial" panose="020B0604020202020204" pitchFamily="34" charset="0"/>
            </a:rPr>
            <a:t>Каждый</a:t>
          </a:r>
          <a:r>
            <a:rPr lang="ru-RU" sz="1200" dirty="0">
              <a:solidFill>
                <a:srgbClr val="78909C"/>
              </a:solidFill>
              <a:cs typeface="Arial" panose="020B0604020202020204" pitchFamily="34" charset="0"/>
            </a:rPr>
            <a:t> </a:t>
          </a:r>
          <a:br>
            <a:rPr lang="ru-RU" sz="1200" dirty="0">
              <a:solidFill>
                <a:srgbClr val="78909C"/>
              </a:solidFill>
              <a:cs typeface="Arial" panose="020B0604020202020204" pitchFamily="34" charset="0"/>
            </a:rPr>
          </a:br>
          <a:r>
            <a:rPr lang="ru-RU" sz="1200" b="1" dirty="0">
              <a:solidFill>
                <a:srgbClr val="931D48"/>
              </a:solidFill>
              <a:cs typeface="Arial" panose="020B0604020202020204" pitchFamily="34" charset="0"/>
            </a:rPr>
            <a:t>2</a:t>
          </a:r>
          <a:r>
            <a:rPr lang="ru-RU" sz="1200" dirty="0">
              <a:solidFill>
                <a:srgbClr val="78909C"/>
              </a:solidFill>
              <a:cs typeface="Arial" panose="020B0604020202020204" pitchFamily="34" charset="0"/>
            </a:rPr>
            <a:t/>
          </a:r>
          <a:br>
            <a:rPr lang="ru-RU" sz="1200" dirty="0">
              <a:solidFill>
                <a:srgbClr val="78909C"/>
              </a:solidFill>
              <a:cs typeface="Arial" panose="020B0604020202020204" pitchFamily="34" charset="0"/>
            </a:rPr>
          </a:br>
          <a:r>
            <a:rPr lang="ru-RU" sz="1200" dirty="0">
              <a:solidFill>
                <a:srgbClr val="2F3B41"/>
              </a:solidFill>
              <a:cs typeface="Arial" panose="020B0604020202020204" pitchFamily="34" charset="0"/>
            </a:rPr>
            <a:t>пациент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057EB-CAD4-4606-B774-724D9C5B4634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587F-1624-4BE3-97CB-5E3EDD0F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FBACFA22-B5BB-224B-A58F-2B90358CB0B0}" type="slidenum">
              <a:rPr kumimoji="0" lang="ru-RU" sz="1200"/>
              <a:pPr/>
              <a:t>8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/>
              <a:t>Выживаемость людей с сердечной недостаточностью, поступивших в стационар примерно на момент постановки диагноза, была значительно хуже, чем у тех, кто не нуждался в госпитализации, с медианой разницы 2,4 года (5,3 против 2,9 года, P&lt;0,001). Однолетняя выживаемость составила 81,2% против 68,8%, пятилетняя-51,8% против 36,7%, 10-летняя-28,8% против 17,8%, а 15-летняя-15,5% против 8,1% для пациентов, не поступивших в стационар и поступивших в стационар соответственно.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/>
              <a:t>Reference</a:t>
            </a:r>
          </a:p>
          <a:p>
            <a:pPr marL="0" indent="0">
              <a:buNone/>
            </a:pPr>
            <a:r>
              <a:rPr lang="en-US" dirty="0"/>
              <a:t>Taylor CJ, </a:t>
            </a:r>
            <a:r>
              <a:rPr lang="en-US" dirty="0" err="1"/>
              <a:t>Ordóñez</a:t>
            </a:r>
            <a:r>
              <a:rPr lang="en-US" dirty="0"/>
              <a:t>-Mena JM, </a:t>
            </a:r>
            <a:r>
              <a:rPr lang="en-US" dirty="0" err="1"/>
              <a:t>Roalfe</a:t>
            </a:r>
            <a:r>
              <a:rPr lang="en-US" dirty="0"/>
              <a:t> AK, et al.  Trends in survival after a diagnosis of heart failure in the United Kingdom 2000-2017: population based cohort study. </a:t>
            </a:r>
            <a:r>
              <a:rPr lang="en-US" i="1" dirty="0"/>
              <a:t>BMJ.</a:t>
            </a:r>
            <a:r>
              <a:rPr lang="en-US" dirty="0"/>
              <a:t> 2019;364:l223. http://dx.doi.org/10.1136/bmj.l223. Accessed February 25, 2019.</a:t>
            </a:r>
            <a:endParaRPr lang="en-US" b="1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BAD7-169A-4C15-96ED-8BD5FD35B9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7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Данные приведены из Рекомендаций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сердечной недостаточности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ACCF/AHA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2013. Каждый 2-й пациент с ХСН умирает в течение 5 лет после установления диагноза. Каждый 10-й пациент погибает после первой госпитализации по поводу СН в течение 30 дней, каждый 5-й – в течение 1 года, каждый 2-й – в течение 5 лет.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BAD7-169A-4C15-96ED-8BD5FD35B9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69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Представлены результаты ретроспективного исследования исходов у пациентов, поступивших на лечение по поводу острой декомпенсации впервые диагностированной СН с ФВЛЖ &lt; 40% (</a:t>
            </a:r>
            <a:r>
              <a:rPr lang="en-US" dirty="0"/>
              <a:t>n</a:t>
            </a:r>
            <a:r>
              <a:rPr lang="ru-RU" dirty="0"/>
              <a:t> = 984, Тайвань). Пациенты с повторной госпитализацией в имели худший прогноз при 6-месячном наблюдении. Эти результаты подчеркивают важность сокращения повторных госпитализаций как средства улучшения результатов лечения СН.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BAD7-169A-4C15-96ED-8BD5FD35B9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7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A9C21D6-7A8D-204B-9E64-824D81402E68}" type="slidenum">
              <a:rPr kumimoji="0" lang="en-US" sz="1200"/>
              <a:pPr/>
              <a:t>29</a:t>
            </a:fld>
            <a:endParaRPr kumimoji="0" lang="en-US" sz="1200"/>
          </a:p>
        </p:txBody>
      </p:sp>
      <p:sp>
        <p:nvSpPr>
          <p:cNvPr id="5" name="Content Placeholder 1"/>
          <p:cNvSpPr txBox="1">
            <a:spLocks noGrp="1"/>
          </p:cNvSpPr>
          <p:nvPr>
            <p:ph type="body" idx="1"/>
          </p:nvPr>
        </p:nvSpPr>
        <p:spPr bwMode="gray">
          <a:xfrm>
            <a:off x="679450" y="4716463"/>
            <a:ext cx="5438775" cy="8604250"/>
          </a:xfrm>
          <a:ln w="12700" cap="sq" algn="ctr">
            <a:miter lim="800000"/>
            <a:headEnd/>
            <a:tailEnd/>
          </a:ln>
          <a:effectLst>
            <a:outerShdw blurRad="38100" dist="38100" dir="5400000" algn="ctr" rotWithShape="0">
              <a:sysClr val="windowText" lastClr="000000">
                <a:alpha val="16000"/>
              </a:sysClr>
            </a:outerShdw>
          </a:effectLst>
        </p:spPr>
        <p:txBody>
          <a:bodyPr tIns="91440" bIns="91440" rtlCol="0">
            <a:spAutoFit/>
          </a:bodyPr>
          <a:lstStyle>
            <a:lvl1pPr marL="233363" indent="-233363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lang="en-US" sz="20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7" indent="-34290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17B69"/>
              </a:buClr>
              <a:buFont typeface="Arial" charset="0"/>
              <a:buChar char="•"/>
              <a:defRPr lang="en-US" sz="1800" kern="1200" spc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imes New Roman"/>
                <a:cs typeface="+mn-cs"/>
              </a:defRPr>
            </a:lvl2pPr>
            <a:lvl3pPr marL="1079500" indent="-34290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Font typeface="Arial" charset="0"/>
              <a:buChar char="-"/>
              <a:defRPr lang="en-US" sz="1600" kern="1200" spc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2475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lang="en-US" sz="1800" kern="1200" spc="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17575" indent="-163513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lang="en-GB" sz="1800" kern="1200" spc="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47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319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91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63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kumimoji="0" lang="ru-RU" sz="1200">
                <a:solidFill>
                  <a:schemeClr val="tx2"/>
                </a:solidFill>
              </a:rPr>
              <a:t>Международное </a:t>
            </a:r>
            <a:r>
              <a:rPr kumimoji="0" lang="ru-RU" sz="1200" err="1">
                <a:solidFill>
                  <a:schemeClr val="tx2"/>
                </a:solidFill>
              </a:rPr>
              <a:t>рандомизированное</a:t>
            </a:r>
            <a:r>
              <a:rPr kumimoji="0" lang="ru-RU" sz="1200">
                <a:solidFill>
                  <a:schemeClr val="tx2"/>
                </a:solidFill>
              </a:rPr>
              <a:t> двойное слепое плацебо контролируемое исследование у пациентов с СН со сниженной фракцией выброса левого желудочка; среднее время наблюдения 1 год; бета-блокатор (</a:t>
            </a:r>
            <a:r>
              <a:rPr kumimoji="0" lang="ru-RU" sz="1200" err="1">
                <a:solidFill>
                  <a:schemeClr val="tx2"/>
                </a:solidFill>
              </a:rPr>
              <a:t>метопролол</a:t>
            </a:r>
            <a:r>
              <a:rPr kumimoji="0" lang="ru-RU" sz="1200">
                <a:solidFill>
                  <a:schemeClr val="tx2"/>
                </a:solidFill>
              </a:rPr>
              <a:t>) </a:t>
            </a:r>
            <a:r>
              <a:rPr kumimoji="0" sz="1200">
                <a:solidFill>
                  <a:schemeClr val="tx2"/>
                </a:solidFill>
              </a:rPr>
              <a:t>vs</a:t>
            </a:r>
            <a:r>
              <a:rPr kumimoji="0" lang="ru-RU" sz="1200">
                <a:solidFill>
                  <a:schemeClr val="tx2"/>
                </a:solidFill>
              </a:rPr>
              <a:t> плацебо. Было показано, что пациенты с 2 ФК чаще погибают от ВСС (64%) и в меньшей степени от СН (12%). По мере утяжеления ФК процент пациентов погибающих от ВСС снижается, так большинство пациентов с 4 ФК умирает от СН.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время, согласно клиническим рекомендациям, базовая терапия симптоматической (II-IV функциональный класс (ФК) по классификации Нью-Йоркской Ассоциации сердца (NYHA))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ХСНнФВ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включает ингибиторы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ангиотензинпревращающего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фермента/блокаторы рецепторов ангиотензина II или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ангиотензиновых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рецепторов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неприлизина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ингибитор (представитель этого класса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Валсартан+сакубитрил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бета-адреноблокатора, антагонисты минералокортикоидных рецепторов и ингибиторы натрий-глюкозного ко-транспортера 2 -го типа, которые рекомендуются для снижения госпитализации из-за ХСН и смертности ¹¹.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Препараты, применяемые при ХСН делятся на: </a:t>
            </a:r>
          </a:p>
          <a:p>
            <a:pPr marL="342900" indent="-342900">
              <a:buAutoNum type="arabicPeriod"/>
            </a:pPr>
            <a:r>
              <a:rPr lang="ru-RU" dirty="0"/>
              <a:t>Основные ступени терапии СН</a:t>
            </a:r>
          </a:p>
          <a:p>
            <a:pPr marL="342900" indent="-342900">
              <a:buAutoNum type="arabicPeriod"/>
            </a:pPr>
            <a:r>
              <a:rPr lang="ru-RU" dirty="0"/>
              <a:t>Препараты, которые могут использоваться на любом этапе в дополнении к текущей терапии в особых клинических ситуациях.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BAD7-169A-4C15-96ED-8BD5FD35B98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7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A067D937-6217-C642-A50A-23DCA0A50D02}" type="slidenum">
              <a:rPr kumimoji="0" lang="ru-RU" sz="1200"/>
              <a:pPr/>
              <a:t>9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 в таблице приведено сравнение «старой» и «новой» программы развития здравоохранения (ПРЗ) по целевому показателю «Снижение смертности от БСК». Видно уменьшение шагов между значения годовых ЦП (за исключением 23-24 г.).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A587F-1624-4BE3-97CB-5E3EDD0F3C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3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48808-C7E6-416B-9B3D-7EA36E27F8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3249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Calibri" charset="0"/>
            </a:endParaRPr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AE95508B-4571-A441-BF83-9A83E4D41BAF}" type="slidenum">
              <a:rPr kumimoji="0" lang="ru-RU" sz="1200">
                <a:solidFill>
                  <a:srgbClr val="000000"/>
                </a:solidFill>
              </a:rPr>
              <a:pPr/>
              <a:t>14</a:t>
            </a:fld>
            <a:endParaRPr kumimoji="0"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BAD7-169A-4C15-96ED-8BD5FD35B9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Данные из </a:t>
            </a:r>
            <a:r>
              <a:rPr lang="ru-RU" dirty="0" err="1"/>
              <a:t>когортного</a:t>
            </a:r>
            <a:r>
              <a:rPr lang="ru-RU" dirty="0"/>
              <a:t> исследования (Шотландия). Несмотря на терапию в соответствии с текущими рекомендациями,  смертность при СН  остается высокой. Пятилетняя выживаемость при ХСН у мужчин составляет 55,8%, тогда как при раке предстательной железы - 68,3% , мочевого пузыря - 57,3%; у женщин 5 летняя выживаемость с ХСН  составляет 49,5%, тогда как при раке молочной железы -77,7% 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BAD7-169A-4C15-96ED-8BD5FD35B9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Вероятно, оценки занижены: СН может быть указана сопутствующим диагнозом или не быть указана совсем, особенно у большого количества пациентов с другими ССЗ.</a:t>
            </a:r>
          </a:p>
          <a:p>
            <a:pPr rtl="0"/>
            <a:endParaRPr lang="en-GB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BAD7-169A-4C15-96ED-8BD5FD35B9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2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каждой госпитализации по поводу острых симптомов СН наблюдается кратковременное улучшение, но пациент покидает больницу с еще более выраженным снижением функции сердца, что обусловлено гибелью </a:t>
            </a:r>
            <a:r>
              <a:rPr lang="ru-RU" dirty="0" err="1"/>
              <a:t>кардиомиоцитов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BAD7-169A-4C15-96ED-8BD5FD35B9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3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2D999-2ADF-44B4-880C-EB92B669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89D43D-ED71-42D7-83B1-30FEC3F70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CA9C36-AA6F-43E8-9F7F-AD53000D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4F897A-A54F-4C02-BC2A-12761A17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1FB6F5-D09D-4A98-B296-04F06045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F84DC-7F74-4702-A1DC-90FACA92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F4FD61-86BE-4630-A5D9-A62194BA1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8DAB81-DD5B-4F61-B8C6-039BE0A3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B05DFA-CDB2-4F14-BAAC-9CA7EFA6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FF4A4-83ED-488F-8FE4-8C6C9513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A0381C-4785-4966-9D76-A894048F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C545AB-8426-48DA-A2D6-CA5A31284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B561BB-885C-4A97-8434-E24E1222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7F1A65-366C-406D-8728-23D55531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848520-E5CF-4759-9C5A-7C7E3BD9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1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69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600" y="3616759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693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439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5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05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09600" y="2677340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73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800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84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63337-AC3F-4321-84A5-9AD46771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BA6BCC-E3D8-46D0-9EA2-32EADE8A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47490C-95A7-430E-95DD-A198E4AD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2A44FC-F600-4FBD-8AE8-A1E791CA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C302F5-FD0E-4639-99EC-6B514573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1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844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383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632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600" y="707501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44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63337-AC3F-4321-84A5-9AD46771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BA6BCC-E3D8-46D0-9EA2-32EADE8A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47490C-95A7-430E-95DD-A198E4AD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2A44FC-F600-4FBD-8AE8-A1E791CA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C302F5-FD0E-4639-99EC-6B514573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8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58996-C704-4992-AA8C-32E452D83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655DA3-2077-4051-BD88-00474F409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95FD8F-FDDA-49E4-ADAC-2F60DD47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F0F0-93B5-48AF-B1D1-B69EEAF884C7}" type="datetimeFigureOut">
              <a:rPr lang="ru-RU" smtClean="0"/>
              <a:t>26.05.21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5940CB-3AB6-4BA0-A57A-B02F199D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B59923-7482-4716-936C-3BF5B7E2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AB96-3F44-4CF8-9945-D4F70E1EE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1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26.05.21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48686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ACAE-035E-467D-9617-E8FF2DB06311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0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0" y="156117"/>
            <a:ext cx="11808000" cy="645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0365"/>
            <a:ext cx="11277600" cy="535531"/>
          </a:xfrm>
        </p:spPr>
        <p:txBody>
          <a:bodyPr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17DD-8DF9-405C-8BD6-24AC51C66799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0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2ED3-418A-494F-A8C5-92E8DF5E708E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1259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43834-D8C9-4A51-B548-031FE85A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685C33-5C81-4FED-899A-3047F6D37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9B64BD-BEBF-42C1-8E7E-643131A2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595EF-8A56-4480-9529-15A20A02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E20715-A125-42F0-97A3-E8CE402D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5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D59-80BB-445F-A874-38D4580DEAE0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952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CF05-5CB8-424B-98C2-99D54AE991AF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2998"/>
            <a:ext cx="5638800" cy="4136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692998"/>
            <a:ext cx="5638800" cy="413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4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8001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5440680"/>
            <a:ext cx="9875520" cy="36576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9898-B553-4FEF-B072-58FE17C41C4D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6"/>
            <a:ext cx="11277600" cy="4185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332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7362-9E02-40FA-9578-7E547E64449E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0432" y="5440680"/>
            <a:ext cx="9875520" cy="361950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344574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241-D0EA-484E-BFE6-E2318CFEE52E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097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952511" y="6521477"/>
            <a:ext cx="2143300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1E3-4B2A-4827-8800-8DC90F11DC47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750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7708-D1A9-403C-9C50-2165B527DA50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964363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2" y="274639"/>
            <a:ext cx="11220449" cy="511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41426"/>
            <a:ext cx="11245851" cy="4564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922B-3F56-416F-B07E-AF01B5D43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65443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C2B96-0C81-4254-AEEB-3F1D31F6E9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30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219200" y="6477000"/>
            <a:ext cx="9042400" cy="381000"/>
          </a:xfrm>
        </p:spPr>
        <p:txBody>
          <a:bodyPr/>
          <a:lstStyle>
            <a:lvl1pPr>
              <a:buNone/>
              <a:defRPr/>
            </a:lvl1pPr>
            <a:lvl5pPr>
              <a:buNone/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4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Строго для внутреннего использования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73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70285-46CF-4306-8A06-3C12843F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A58FE-D216-42B0-8A03-A2BB4D3F0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93FB9C-7A8D-467A-A25F-C424D6E98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C1F72F-FCEB-446C-96B9-7AAEAFF0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D22F37-3DE8-4903-B0D9-9FFA5B0C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4E779D-FC06-416C-95B8-B76690B5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219200" y="6477000"/>
            <a:ext cx="9042400" cy="381000"/>
          </a:xfrm>
        </p:spPr>
        <p:txBody>
          <a:bodyPr/>
          <a:lstStyle>
            <a:lvl1pPr>
              <a:buNone/>
              <a:defRPr/>
            </a:lvl1pPr>
            <a:lvl5pPr>
              <a:buNone/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4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Строго для внутреннего использования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1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167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2800" y="274639"/>
            <a:ext cx="11220451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1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8D8EB-9301-403A-889B-E8DDB32CFF4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5017" y="6300217"/>
            <a:ext cx="5774267" cy="215773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87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30051">
                  <a:shade val="30000"/>
                  <a:satMod val="115000"/>
                </a:srgbClr>
              </a:gs>
              <a:gs pos="50000">
                <a:srgbClr val="830051">
                  <a:shade val="67500"/>
                  <a:satMod val="115000"/>
                </a:srgbClr>
              </a:gs>
              <a:gs pos="100000">
                <a:srgbClr val="83005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830051"/>
              </a:solidFill>
            </a:endParaRPr>
          </a:p>
        </p:txBody>
      </p:sp>
      <p:grpSp>
        <p:nvGrpSpPr>
          <p:cNvPr id="97" name="Группа 96"/>
          <p:cNvGrpSpPr/>
          <p:nvPr userDrawn="1"/>
        </p:nvGrpSpPr>
        <p:grpSpPr>
          <a:xfrm>
            <a:off x="11114" y="-4762"/>
            <a:ext cx="3452813" cy="6899276"/>
            <a:chOff x="11113" y="-4763"/>
            <a:chExt cx="3452813" cy="6899276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 flipH="1">
              <a:off x="11113" y="1343025"/>
              <a:ext cx="130175" cy="171450"/>
            </a:xfrm>
            <a:custGeom>
              <a:avLst/>
              <a:gdLst>
                <a:gd name="T0" fmla="*/ 28 w 28"/>
                <a:gd name="T1" fmla="*/ 37 h 37"/>
                <a:gd name="T2" fmla="*/ 28 w 28"/>
                <a:gd name="T3" fmla="*/ 37 h 37"/>
                <a:gd name="T4" fmla="*/ 0 w 28"/>
                <a:gd name="T5" fmla="*/ 0 h 37"/>
                <a:gd name="T6" fmla="*/ 0 w 28"/>
                <a:gd name="T7" fmla="*/ 0 h 37"/>
                <a:gd name="T8" fmla="*/ 28 w 2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 flipH="1">
              <a:off x="239713" y="1343025"/>
              <a:ext cx="566738" cy="1338263"/>
            </a:xfrm>
            <a:custGeom>
              <a:avLst/>
              <a:gdLst>
                <a:gd name="T0" fmla="*/ 122 w 122"/>
                <a:gd name="T1" fmla="*/ 1 h 288"/>
                <a:gd name="T2" fmla="*/ 121 w 122"/>
                <a:gd name="T3" fmla="*/ 0 h 288"/>
                <a:gd name="T4" fmla="*/ 0 w 122"/>
                <a:gd name="T5" fmla="*/ 288 h 288"/>
                <a:gd name="T6" fmla="*/ 122 w 122"/>
                <a:gd name="T7" fmla="*/ 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288">
                  <a:moveTo>
                    <a:pt x="122" y="1"/>
                  </a:moveTo>
                  <a:cubicBezTo>
                    <a:pt x="121" y="1"/>
                    <a:pt x="121" y="0"/>
                    <a:pt x="121" y="0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 flipH="1">
              <a:off x="11113" y="1347788"/>
              <a:ext cx="134938" cy="180975"/>
            </a:xfrm>
            <a:custGeom>
              <a:avLst/>
              <a:gdLst>
                <a:gd name="T0" fmla="*/ 0 w 29"/>
                <a:gd name="T1" fmla="*/ 0 h 39"/>
                <a:gd name="T2" fmla="*/ 29 w 29"/>
                <a:gd name="T3" fmla="*/ 39 h 39"/>
                <a:gd name="T4" fmla="*/ 29 w 29"/>
                <a:gd name="T5" fmla="*/ 39 h 39"/>
                <a:gd name="T6" fmla="*/ 0 w 29"/>
                <a:gd name="T7" fmla="*/ 0 h 39"/>
                <a:gd name="T8" fmla="*/ 0 w 2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9">
                  <a:moveTo>
                    <a:pt x="0" y="0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 flipH="1">
              <a:off x="11113" y="3846513"/>
              <a:ext cx="419100" cy="107950"/>
            </a:xfrm>
            <a:custGeom>
              <a:avLst/>
              <a:gdLst>
                <a:gd name="T0" fmla="*/ 264 w 264"/>
                <a:gd name="T1" fmla="*/ 0 h 68"/>
                <a:gd name="T2" fmla="*/ 264 w 264"/>
                <a:gd name="T3" fmla="*/ 0 h 68"/>
                <a:gd name="T4" fmla="*/ 0 w 264"/>
                <a:gd name="T5" fmla="*/ 65 h 68"/>
                <a:gd name="T6" fmla="*/ 0 w 264"/>
                <a:gd name="T7" fmla="*/ 68 h 68"/>
                <a:gd name="T8" fmla="*/ 264 w 26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8">
                  <a:moveTo>
                    <a:pt x="264" y="0"/>
                  </a:moveTo>
                  <a:lnTo>
                    <a:pt x="264" y="0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 flipH="1">
              <a:off x="234950" y="1352550"/>
              <a:ext cx="344488" cy="808038"/>
            </a:xfrm>
            <a:custGeom>
              <a:avLst/>
              <a:gdLst>
                <a:gd name="T0" fmla="*/ 0 w 74"/>
                <a:gd name="T1" fmla="*/ 174 h 174"/>
                <a:gd name="T2" fmla="*/ 74 w 74"/>
                <a:gd name="T3" fmla="*/ 0 h 174"/>
                <a:gd name="T4" fmla="*/ 74 w 74"/>
                <a:gd name="T5" fmla="*/ 0 h 174"/>
                <a:gd name="T6" fmla="*/ 0 w 74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74">
                  <a:moveTo>
                    <a:pt x="0" y="174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 flipH="1">
              <a:off x="444500" y="3954463"/>
              <a:ext cx="925513" cy="227013"/>
            </a:xfrm>
            <a:custGeom>
              <a:avLst/>
              <a:gdLst>
                <a:gd name="T0" fmla="*/ 0 w 199"/>
                <a:gd name="T1" fmla="*/ 49 h 49"/>
                <a:gd name="T2" fmla="*/ 199 w 199"/>
                <a:gd name="T3" fmla="*/ 0 h 49"/>
                <a:gd name="T4" fmla="*/ 199 w 199"/>
                <a:gd name="T5" fmla="*/ 0 h 49"/>
                <a:gd name="T6" fmla="*/ 0 w 199"/>
                <a:gd name="T7" fmla="*/ 49 h 49"/>
                <a:gd name="T8" fmla="*/ 0 w 19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9">
                  <a:moveTo>
                    <a:pt x="0" y="49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 flipH="1">
              <a:off x="11113" y="1343025"/>
              <a:ext cx="134938" cy="185738"/>
            </a:xfrm>
            <a:custGeom>
              <a:avLst/>
              <a:gdLst>
                <a:gd name="T0" fmla="*/ 0 w 29"/>
                <a:gd name="T1" fmla="*/ 1 h 40"/>
                <a:gd name="T2" fmla="*/ 29 w 29"/>
                <a:gd name="T3" fmla="*/ 40 h 40"/>
                <a:gd name="T4" fmla="*/ 29 w 29"/>
                <a:gd name="T5" fmla="*/ 37 h 40"/>
                <a:gd name="T6" fmla="*/ 1 w 29"/>
                <a:gd name="T7" fmla="*/ 0 h 40"/>
                <a:gd name="T8" fmla="*/ 0 w 29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0" y="1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 flipH="1">
              <a:off x="11113" y="1249363"/>
              <a:ext cx="93663" cy="19050"/>
            </a:xfrm>
            <a:custGeom>
              <a:avLst/>
              <a:gdLst>
                <a:gd name="T0" fmla="*/ 20 w 20"/>
                <a:gd name="T1" fmla="*/ 2 h 4"/>
                <a:gd name="T2" fmla="*/ 20 w 20"/>
                <a:gd name="T3" fmla="*/ 0 h 4"/>
                <a:gd name="T4" fmla="*/ 0 w 20"/>
                <a:gd name="T5" fmla="*/ 1 h 4"/>
                <a:gd name="T6" fmla="*/ 0 w 20"/>
                <a:gd name="T7" fmla="*/ 4 h 4"/>
                <a:gd name="T8" fmla="*/ 20 w 2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 flipH="1">
              <a:off x="11113" y="1174750"/>
              <a:ext cx="112713" cy="47625"/>
            </a:xfrm>
            <a:custGeom>
              <a:avLst/>
              <a:gdLst>
                <a:gd name="T0" fmla="*/ 24 w 24"/>
                <a:gd name="T1" fmla="*/ 0 h 10"/>
                <a:gd name="T2" fmla="*/ 24 w 24"/>
                <a:gd name="T3" fmla="*/ 0 h 10"/>
                <a:gd name="T4" fmla="*/ 0 w 24"/>
                <a:gd name="T5" fmla="*/ 10 h 10"/>
                <a:gd name="T6" fmla="*/ 0 w 24"/>
                <a:gd name="T7" fmla="*/ 10 h 10"/>
                <a:gd name="T8" fmla="*/ 24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 flipH="1">
              <a:off x="11113" y="3846513"/>
              <a:ext cx="419100" cy="111125"/>
            </a:xfrm>
            <a:custGeom>
              <a:avLst/>
              <a:gdLst>
                <a:gd name="T0" fmla="*/ 6 w 264"/>
                <a:gd name="T1" fmla="*/ 70 h 70"/>
                <a:gd name="T2" fmla="*/ 264 w 264"/>
                <a:gd name="T3" fmla="*/ 6 h 70"/>
                <a:gd name="T4" fmla="*/ 264 w 264"/>
                <a:gd name="T5" fmla="*/ 0 h 70"/>
                <a:gd name="T6" fmla="*/ 0 w 264"/>
                <a:gd name="T7" fmla="*/ 68 h 70"/>
                <a:gd name="T8" fmla="*/ 6 w 26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0">
                  <a:moveTo>
                    <a:pt x="6" y="70"/>
                  </a:moveTo>
                  <a:lnTo>
                    <a:pt x="264" y="6"/>
                  </a:lnTo>
                  <a:lnTo>
                    <a:pt x="264" y="0"/>
                  </a:lnTo>
                  <a:lnTo>
                    <a:pt x="0" y="68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 flipH="1">
              <a:off x="434975" y="3954463"/>
              <a:ext cx="935038" cy="236538"/>
            </a:xfrm>
            <a:custGeom>
              <a:avLst/>
              <a:gdLst>
                <a:gd name="T0" fmla="*/ 0 w 201"/>
                <a:gd name="T1" fmla="*/ 49 h 51"/>
                <a:gd name="T2" fmla="*/ 1 w 201"/>
                <a:gd name="T3" fmla="*/ 51 h 51"/>
                <a:gd name="T4" fmla="*/ 201 w 201"/>
                <a:gd name="T5" fmla="*/ 2 h 51"/>
                <a:gd name="T6" fmla="*/ 199 w 201"/>
                <a:gd name="T7" fmla="*/ 0 h 51"/>
                <a:gd name="T8" fmla="*/ 0 w 201"/>
                <a:gd name="T9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1">
                  <a:moveTo>
                    <a:pt x="0" y="49"/>
                  </a:moveTo>
                  <a:cubicBezTo>
                    <a:pt x="1" y="50"/>
                    <a:pt x="1" y="51"/>
                    <a:pt x="1" y="51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 flipH="1">
              <a:off x="1076326" y="5040313"/>
              <a:ext cx="117475" cy="381000"/>
            </a:xfrm>
            <a:custGeom>
              <a:avLst/>
              <a:gdLst>
                <a:gd name="T0" fmla="*/ 74 w 74"/>
                <a:gd name="T1" fmla="*/ 240 h 240"/>
                <a:gd name="T2" fmla="*/ 0 w 74"/>
                <a:gd name="T3" fmla="*/ 0 h 240"/>
                <a:gd name="T4" fmla="*/ 74 w 74"/>
                <a:gd name="T5" fmla="*/ 240 h 240"/>
                <a:gd name="T6" fmla="*/ 74 w 74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240">
                  <a:moveTo>
                    <a:pt x="74" y="240"/>
                  </a:moveTo>
                  <a:lnTo>
                    <a:pt x="0" y="0"/>
                  </a:lnTo>
                  <a:lnTo>
                    <a:pt x="74" y="240"/>
                  </a:lnTo>
                  <a:lnTo>
                    <a:pt x="74" y="24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 flipH="1">
              <a:off x="1081088" y="5360988"/>
              <a:ext cx="19050" cy="55563"/>
            </a:xfrm>
            <a:custGeom>
              <a:avLst/>
              <a:gdLst>
                <a:gd name="T0" fmla="*/ 12 w 12"/>
                <a:gd name="T1" fmla="*/ 35 h 35"/>
                <a:gd name="T2" fmla="*/ 0 w 12"/>
                <a:gd name="T3" fmla="*/ 0 h 35"/>
                <a:gd name="T4" fmla="*/ 12 w 12"/>
                <a:gd name="T5" fmla="*/ 35 h 35"/>
                <a:gd name="T6" fmla="*/ 12 w 12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5">
                  <a:moveTo>
                    <a:pt x="12" y="35"/>
                  </a:moveTo>
                  <a:lnTo>
                    <a:pt x="0" y="0"/>
                  </a:lnTo>
                  <a:lnTo>
                    <a:pt x="12" y="35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 flipH="1">
              <a:off x="11113" y="6402388"/>
              <a:ext cx="674688" cy="60325"/>
            </a:xfrm>
            <a:custGeom>
              <a:avLst/>
              <a:gdLst>
                <a:gd name="T0" fmla="*/ 0 w 145"/>
                <a:gd name="T1" fmla="*/ 13 h 13"/>
                <a:gd name="T2" fmla="*/ 145 w 145"/>
                <a:gd name="T3" fmla="*/ 0 h 13"/>
                <a:gd name="T4" fmla="*/ 145 w 145"/>
                <a:gd name="T5" fmla="*/ 0 h 13"/>
                <a:gd name="T6" fmla="*/ 0 w 145"/>
                <a:gd name="T7" fmla="*/ 12 h 13"/>
                <a:gd name="T8" fmla="*/ 0 w 14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">
                  <a:moveTo>
                    <a:pt x="0" y="13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 flipH="1">
              <a:off x="11113" y="4273550"/>
              <a:ext cx="1382713" cy="1422400"/>
            </a:xfrm>
            <a:custGeom>
              <a:avLst/>
              <a:gdLst>
                <a:gd name="T0" fmla="*/ 297 w 297"/>
                <a:gd name="T1" fmla="*/ 306 h 306"/>
                <a:gd name="T2" fmla="*/ 297 w 297"/>
                <a:gd name="T3" fmla="*/ 303 h 306"/>
                <a:gd name="T4" fmla="*/ 2 w 297"/>
                <a:gd name="T5" fmla="*/ 0 h 306"/>
                <a:gd name="T6" fmla="*/ 0 w 297"/>
                <a:gd name="T7" fmla="*/ 1 h 306"/>
                <a:gd name="T8" fmla="*/ 297 w 297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306">
                  <a:moveTo>
                    <a:pt x="297" y="306"/>
                  </a:moveTo>
                  <a:cubicBezTo>
                    <a:pt x="297" y="303"/>
                    <a:pt x="297" y="303"/>
                    <a:pt x="297" y="30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297" y="30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 flipH="1">
              <a:off x="774700" y="5430838"/>
              <a:ext cx="306388" cy="981075"/>
            </a:xfrm>
            <a:custGeom>
              <a:avLst/>
              <a:gdLst>
                <a:gd name="T0" fmla="*/ 66 w 66"/>
                <a:gd name="T1" fmla="*/ 211 h 211"/>
                <a:gd name="T2" fmla="*/ 1 w 66"/>
                <a:gd name="T3" fmla="*/ 0 h 211"/>
                <a:gd name="T4" fmla="*/ 0 w 66"/>
                <a:gd name="T5" fmla="*/ 0 h 211"/>
                <a:gd name="T6" fmla="*/ 65 w 66"/>
                <a:gd name="T7" fmla="*/ 211 h 211"/>
                <a:gd name="T8" fmla="*/ 66 w 66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11">
                  <a:moveTo>
                    <a:pt x="66" y="21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 flipH="1">
              <a:off x="331788" y="6421438"/>
              <a:ext cx="358775" cy="31750"/>
            </a:xfrm>
            <a:custGeom>
              <a:avLst/>
              <a:gdLst>
                <a:gd name="T0" fmla="*/ 77 w 77"/>
                <a:gd name="T1" fmla="*/ 0 h 7"/>
                <a:gd name="T2" fmla="*/ 0 w 77"/>
                <a:gd name="T3" fmla="*/ 7 h 7"/>
                <a:gd name="T4" fmla="*/ 1 w 77"/>
                <a:gd name="T5" fmla="*/ 7 h 7"/>
                <a:gd name="T6" fmla="*/ 77 w 7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">
                  <a:moveTo>
                    <a:pt x="7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 flipH="1">
              <a:off x="769938" y="5435600"/>
              <a:ext cx="301625" cy="971550"/>
            </a:xfrm>
            <a:custGeom>
              <a:avLst/>
              <a:gdLst>
                <a:gd name="T0" fmla="*/ 65 w 65"/>
                <a:gd name="T1" fmla="*/ 209 h 209"/>
                <a:gd name="T2" fmla="*/ 65 w 65"/>
                <a:gd name="T3" fmla="*/ 209 h 209"/>
                <a:gd name="T4" fmla="*/ 0 w 65"/>
                <a:gd name="T5" fmla="*/ 0 h 209"/>
                <a:gd name="T6" fmla="*/ 0 w 65"/>
                <a:gd name="T7" fmla="*/ 0 h 209"/>
                <a:gd name="T8" fmla="*/ 65 w 65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09">
                  <a:moveTo>
                    <a:pt x="65" y="209"/>
                  </a:moveTo>
                  <a:cubicBezTo>
                    <a:pt x="65" y="209"/>
                    <a:pt x="65" y="209"/>
                    <a:pt x="65" y="2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5" y="20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 flipH="1">
              <a:off x="11113" y="6494463"/>
              <a:ext cx="684213" cy="400050"/>
            </a:xfrm>
            <a:custGeom>
              <a:avLst/>
              <a:gdLst>
                <a:gd name="T0" fmla="*/ 147 w 147"/>
                <a:gd name="T1" fmla="*/ 86 h 86"/>
                <a:gd name="T2" fmla="*/ 147 w 147"/>
                <a:gd name="T3" fmla="*/ 84 h 86"/>
                <a:gd name="T4" fmla="*/ 1 w 147"/>
                <a:gd name="T5" fmla="*/ 0 h 86"/>
                <a:gd name="T6" fmla="*/ 0 w 147"/>
                <a:gd name="T7" fmla="*/ 2 h 86"/>
                <a:gd name="T8" fmla="*/ 147 w 14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6">
                  <a:moveTo>
                    <a:pt x="147" y="86"/>
                  </a:moveTo>
                  <a:cubicBezTo>
                    <a:pt x="147" y="84"/>
                    <a:pt x="147" y="84"/>
                    <a:pt x="147" y="8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lnTo>
                    <a:pt x="147" y="8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 flipH="1">
              <a:off x="11113" y="6392863"/>
              <a:ext cx="674688" cy="65088"/>
            </a:xfrm>
            <a:custGeom>
              <a:avLst/>
              <a:gdLst>
                <a:gd name="T0" fmla="*/ 0 w 145"/>
                <a:gd name="T1" fmla="*/ 14 h 14"/>
                <a:gd name="T2" fmla="*/ 145 w 145"/>
                <a:gd name="T3" fmla="*/ 2 h 14"/>
                <a:gd name="T4" fmla="*/ 145 w 145"/>
                <a:gd name="T5" fmla="*/ 0 h 14"/>
                <a:gd name="T6" fmla="*/ 76 w 145"/>
                <a:gd name="T7" fmla="*/ 6 h 14"/>
                <a:gd name="T8" fmla="*/ 0 w 145"/>
                <a:gd name="T9" fmla="*/ 13 h 14"/>
                <a:gd name="T10" fmla="*/ 0 w 14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">
                  <a:moveTo>
                    <a:pt x="0" y="14"/>
                  </a:moveTo>
                  <a:cubicBezTo>
                    <a:pt x="145" y="2"/>
                    <a:pt x="145" y="2"/>
                    <a:pt x="145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 flipH="1">
              <a:off x="793751" y="4524375"/>
              <a:ext cx="1981200" cy="1905000"/>
            </a:xfrm>
            <a:custGeom>
              <a:avLst/>
              <a:gdLst>
                <a:gd name="T0" fmla="*/ 1 w 426"/>
                <a:gd name="T1" fmla="*/ 0 h 410"/>
                <a:gd name="T2" fmla="*/ 0 w 426"/>
                <a:gd name="T3" fmla="*/ 1 h 410"/>
                <a:gd name="T4" fmla="*/ 424 w 426"/>
                <a:gd name="T5" fmla="*/ 410 h 410"/>
                <a:gd name="T6" fmla="*/ 426 w 426"/>
                <a:gd name="T7" fmla="*/ 408 h 410"/>
                <a:gd name="T8" fmla="*/ 1 w 426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1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24" y="410"/>
                    <a:pt x="424" y="410"/>
                    <a:pt x="424" y="410"/>
                  </a:cubicBezTo>
                  <a:cubicBezTo>
                    <a:pt x="425" y="409"/>
                    <a:pt x="426" y="409"/>
                    <a:pt x="426" y="40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 flipH="1">
              <a:off x="1538288" y="4217988"/>
              <a:ext cx="915988" cy="180975"/>
            </a:xfrm>
            <a:custGeom>
              <a:avLst/>
              <a:gdLst>
                <a:gd name="T0" fmla="*/ 577 w 577"/>
                <a:gd name="T1" fmla="*/ 0 h 114"/>
                <a:gd name="T2" fmla="*/ 577 w 577"/>
                <a:gd name="T3" fmla="*/ 0 h 114"/>
                <a:gd name="T4" fmla="*/ 0 w 577"/>
                <a:gd name="T5" fmla="*/ 114 h 114"/>
                <a:gd name="T6" fmla="*/ 577 w 577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114">
                  <a:moveTo>
                    <a:pt x="577" y="0"/>
                  </a:moveTo>
                  <a:lnTo>
                    <a:pt x="577" y="0"/>
                  </a:lnTo>
                  <a:lnTo>
                    <a:pt x="0" y="114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 flipH="1">
              <a:off x="1533525" y="4227513"/>
              <a:ext cx="296863" cy="60325"/>
            </a:xfrm>
            <a:custGeom>
              <a:avLst/>
              <a:gdLst>
                <a:gd name="T0" fmla="*/ 187 w 187"/>
                <a:gd name="T1" fmla="*/ 0 h 38"/>
                <a:gd name="T2" fmla="*/ 187 w 187"/>
                <a:gd name="T3" fmla="*/ 0 h 38"/>
                <a:gd name="T4" fmla="*/ 0 w 187"/>
                <a:gd name="T5" fmla="*/ 38 h 38"/>
                <a:gd name="T6" fmla="*/ 187 w 18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38">
                  <a:moveTo>
                    <a:pt x="187" y="0"/>
                  </a:moveTo>
                  <a:lnTo>
                    <a:pt x="187" y="0"/>
                  </a:lnTo>
                  <a:lnTo>
                    <a:pt x="0" y="3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 flipH="1">
              <a:off x="1076325" y="4297363"/>
              <a:ext cx="354013" cy="1123950"/>
            </a:xfrm>
            <a:custGeom>
              <a:avLst/>
              <a:gdLst>
                <a:gd name="T0" fmla="*/ 71 w 76"/>
                <a:gd name="T1" fmla="*/ 229 h 242"/>
                <a:gd name="T2" fmla="*/ 75 w 76"/>
                <a:gd name="T3" fmla="*/ 241 h 242"/>
                <a:gd name="T4" fmla="*/ 76 w 76"/>
                <a:gd name="T5" fmla="*/ 242 h 242"/>
                <a:gd name="T6" fmla="*/ 51 w 76"/>
                <a:gd name="T7" fmla="*/ 160 h 242"/>
                <a:gd name="T8" fmla="*/ 2 w 76"/>
                <a:gd name="T9" fmla="*/ 0 h 242"/>
                <a:gd name="T10" fmla="*/ 0 w 76"/>
                <a:gd name="T11" fmla="*/ 1 h 242"/>
                <a:gd name="T12" fmla="*/ 71 w 76"/>
                <a:gd name="T13" fmla="*/ 22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2">
                  <a:moveTo>
                    <a:pt x="71" y="229"/>
                  </a:moveTo>
                  <a:cubicBezTo>
                    <a:pt x="75" y="241"/>
                    <a:pt x="75" y="241"/>
                    <a:pt x="75" y="241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51" y="160"/>
                    <a:pt x="51" y="160"/>
                    <a:pt x="51" y="16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71" y="22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 flipH="1">
              <a:off x="769938" y="5430838"/>
              <a:ext cx="306388" cy="981075"/>
            </a:xfrm>
            <a:custGeom>
              <a:avLst/>
              <a:gdLst>
                <a:gd name="T0" fmla="*/ 66 w 66"/>
                <a:gd name="T1" fmla="*/ 210 h 211"/>
                <a:gd name="T2" fmla="*/ 1 w 66"/>
                <a:gd name="T3" fmla="*/ 1 h 211"/>
                <a:gd name="T4" fmla="*/ 0 w 66"/>
                <a:gd name="T5" fmla="*/ 0 h 211"/>
                <a:gd name="T6" fmla="*/ 65 w 66"/>
                <a:gd name="T7" fmla="*/ 211 h 211"/>
                <a:gd name="T8" fmla="*/ 66 w 66"/>
                <a:gd name="T9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11">
                  <a:moveTo>
                    <a:pt x="66" y="21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5" y="211"/>
                    <a:pt x="65" y="211"/>
                    <a:pt x="66" y="21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 flipH="1">
              <a:off x="1700213" y="2759075"/>
              <a:ext cx="465138" cy="939800"/>
            </a:xfrm>
            <a:custGeom>
              <a:avLst/>
              <a:gdLst>
                <a:gd name="T0" fmla="*/ 0 w 293"/>
                <a:gd name="T1" fmla="*/ 0 h 592"/>
                <a:gd name="T2" fmla="*/ 0 w 293"/>
                <a:gd name="T3" fmla="*/ 0 h 592"/>
                <a:gd name="T4" fmla="*/ 293 w 293"/>
                <a:gd name="T5" fmla="*/ 592 h 592"/>
                <a:gd name="T6" fmla="*/ 0 w 293"/>
                <a:gd name="T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592">
                  <a:moveTo>
                    <a:pt x="0" y="0"/>
                  </a:moveTo>
                  <a:lnTo>
                    <a:pt x="0" y="0"/>
                  </a:lnTo>
                  <a:lnTo>
                    <a:pt x="293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 flipH="1">
              <a:off x="2663825" y="3298825"/>
              <a:ext cx="153988" cy="1087438"/>
            </a:xfrm>
            <a:custGeom>
              <a:avLst/>
              <a:gdLst>
                <a:gd name="T0" fmla="*/ 0 w 97"/>
                <a:gd name="T1" fmla="*/ 685 h 685"/>
                <a:gd name="T2" fmla="*/ 97 w 97"/>
                <a:gd name="T3" fmla="*/ 0 h 685"/>
                <a:gd name="T4" fmla="*/ 0 w 97"/>
                <a:gd name="T5" fmla="*/ 685 h 685"/>
                <a:gd name="T6" fmla="*/ 0 w 97"/>
                <a:gd name="T7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85">
                  <a:moveTo>
                    <a:pt x="0" y="685"/>
                  </a:moveTo>
                  <a:lnTo>
                    <a:pt x="97" y="0"/>
                  </a:lnTo>
                  <a:lnTo>
                    <a:pt x="0" y="685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 flipH="1">
              <a:off x="1533525" y="4217988"/>
              <a:ext cx="1223963" cy="250825"/>
            </a:xfrm>
            <a:custGeom>
              <a:avLst/>
              <a:gdLst>
                <a:gd name="T0" fmla="*/ 0 w 263"/>
                <a:gd name="T1" fmla="*/ 52 h 54"/>
                <a:gd name="T2" fmla="*/ 1 w 263"/>
                <a:gd name="T3" fmla="*/ 54 h 54"/>
                <a:gd name="T4" fmla="*/ 199 w 263"/>
                <a:gd name="T5" fmla="*/ 15 h 54"/>
                <a:gd name="T6" fmla="*/ 263 w 263"/>
                <a:gd name="T7" fmla="*/ 2 h 54"/>
                <a:gd name="T8" fmla="*/ 262 w 263"/>
                <a:gd name="T9" fmla="*/ 0 h 54"/>
                <a:gd name="T10" fmla="*/ 65 w 263"/>
                <a:gd name="T11" fmla="*/ 39 h 54"/>
                <a:gd name="T12" fmla="*/ 0 w 263"/>
                <a:gd name="T1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4">
                  <a:moveTo>
                    <a:pt x="0" y="52"/>
                  </a:moveTo>
                  <a:cubicBezTo>
                    <a:pt x="1" y="53"/>
                    <a:pt x="1" y="53"/>
                    <a:pt x="1" y="54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2" y="2"/>
                    <a:pt x="262" y="1"/>
                    <a:pt x="262" y="0"/>
                  </a:cubicBezTo>
                  <a:cubicBezTo>
                    <a:pt x="65" y="39"/>
                    <a:pt x="65" y="39"/>
                    <a:pt x="65" y="39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 flipH="1">
              <a:off x="2174875" y="2197100"/>
              <a:ext cx="274638" cy="561975"/>
            </a:xfrm>
            <a:custGeom>
              <a:avLst/>
              <a:gdLst>
                <a:gd name="T0" fmla="*/ 173 w 173"/>
                <a:gd name="T1" fmla="*/ 354 h 354"/>
                <a:gd name="T2" fmla="*/ 173 w 173"/>
                <a:gd name="T3" fmla="*/ 354 h 354"/>
                <a:gd name="T4" fmla="*/ 0 w 173"/>
                <a:gd name="T5" fmla="*/ 0 h 354"/>
                <a:gd name="T6" fmla="*/ 173 w 173"/>
                <a:gd name="T7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354">
                  <a:moveTo>
                    <a:pt x="173" y="354"/>
                  </a:moveTo>
                  <a:lnTo>
                    <a:pt x="173" y="354"/>
                  </a:lnTo>
                  <a:lnTo>
                    <a:pt x="0" y="0"/>
                  </a:lnTo>
                  <a:lnTo>
                    <a:pt x="173" y="354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 flipH="1">
              <a:off x="2170113" y="2192338"/>
              <a:ext cx="274638" cy="554038"/>
            </a:xfrm>
            <a:custGeom>
              <a:avLst/>
              <a:gdLst>
                <a:gd name="T0" fmla="*/ 0 w 59"/>
                <a:gd name="T1" fmla="*/ 0 h 119"/>
                <a:gd name="T2" fmla="*/ 59 w 59"/>
                <a:gd name="T3" fmla="*/ 119 h 119"/>
                <a:gd name="T4" fmla="*/ 59 w 59"/>
                <a:gd name="T5" fmla="*/ 119 h 119"/>
                <a:gd name="T6" fmla="*/ 0 w 59"/>
                <a:gd name="T7" fmla="*/ 0 h 119"/>
                <a:gd name="T8" fmla="*/ 0 w 59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9">
                  <a:moveTo>
                    <a:pt x="0" y="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 flipH="1">
              <a:off x="1490663" y="2773363"/>
              <a:ext cx="679450" cy="1366838"/>
            </a:xfrm>
            <a:custGeom>
              <a:avLst/>
              <a:gdLst>
                <a:gd name="T0" fmla="*/ 0 w 146"/>
                <a:gd name="T1" fmla="*/ 0 h 294"/>
                <a:gd name="T2" fmla="*/ 146 w 146"/>
                <a:gd name="T3" fmla="*/ 294 h 294"/>
                <a:gd name="T4" fmla="*/ 146 w 146"/>
                <a:gd name="T5" fmla="*/ 294 h 294"/>
                <a:gd name="T6" fmla="*/ 0 w 146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4">
                  <a:moveTo>
                    <a:pt x="0" y="0"/>
                  </a:moveTo>
                  <a:cubicBezTo>
                    <a:pt x="146" y="294"/>
                    <a:pt x="146" y="294"/>
                    <a:pt x="146" y="294"/>
                  </a:cubicBezTo>
                  <a:cubicBezTo>
                    <a:pt x="146" y="294"/>
                    <a:pt x="146" y="294"/>
                    <a:pt x="146" y="29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2" name="Freeform 36"/>
            <p:cNvSpPr>
              <a:spLocks/>
            </p:cNvSpPr>
            <p:nvPr userDrawn="1"/>
          </p:nvSpPr>
          <p:spPr bwMode="auto">
            <a:xfrm flipH="1">
              <a:off x="2495551" y="2211388"/>
              <a:ext cx="317500" cy="2206625"/>
            </a:xfrm>
            <a:custGeom>
              <a:avLst/>
              <a:gdLst>
                <a:gd name="T0" fmla="*/ 68 w 68"/>
                <a:gd name="T1" fmla="*/ 0 h 475"/>
                <a:gd name="T2" fmla="*/ 0 w 68"/>
                <a:gd name="T3" fmla="*/ 475 h 475"/>
                <a:gd name="T4" fmla="*/ 68 w 68"/>
                <a:gd name="T5" fmla="*/ 0 h 475"/>
                <a:gd name="T6" fmla="*/ 68 w 68"/>
                <a:gd name="T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75">
                  <a:moveTo>
                    <a:pt x="68" y="0"/>
                  </a:moveTo>
                  <a:cubicBezTo>
                    <a:pt x="0" y="475"/>
                    <a:pt x="0" y="475"/>
                    <a:pt x="0" y="47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 flipH="1">
              <a:off x="2574926" y="2141538"/>
              <a:ext cx="768350" cy="358775"/>
            </a:xfrm>
            <a:custGeom>
              <a:avLst/>
              <a:gdLst>
                <a:gd name="T0" fmla="*/ 164 w 165"/>
                <a:gd name="T1" fmla="*/ 0 h 77"/>
                <a:gd name="T2" fmla="*/ 2 w 165"/>
                <a:gd name="T3" fmla="*/ 76 h 77"/>
                <a:gd name="T4" fmla="*/ 0 w 165"/>
                <a:gd name="T5" fmla="*/ 77 h 77"/>
                <a:gd name="T6" fmla="*/ 0 w 165"/>
                <a:gd name="T7" fmla="*/ 77 h 77"/>
                <a:gd name="T8" fmla="*/ 165 w 165"/>
                <a:gd name="T9" fmla="*/ 3 h 77"/>
                <a:gd name="T10" fmla="*/ 164 w 165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77">
                  <a:moveTo>
                    <a:pt x="164" y="0"/>
                  </a:move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2"/>
                    <a:pt x="164" y="1"/>
                    <a:pt x="164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4" name="Freeform 38"/>
            <p:cNvSpPr>
              <a:spLocks/>
            </p:cNvSpPr>
            <p:nvPr userDrawn="1"/>
          </p:nvSpPr>
          <p:spPr bwMode="auto">
            <a:xfrm flipH="1">
              <a:off x="2570163" y="2160588"/>
              <a:ext cx="474663" cy="212725"/>
            </a:xfrm>
            <a:custGeom>
              <a:avLst/>
              <a:gdLst>
                <a:gd name="T0" fmla="*/ 102 w 102"/>
                <a:gd name="T1" fmla="*/ 2 h 46"/>
                <a:gd name="T2" fmla="*/ 102 w 102"/>
                <a:gd name="T3" fmla="*/ 0 h 46"/>
                <a:gd name="T4" fmla="*/ 0 w 102"/>
                <a:gd name="T5" fmla="*/ 46 h 46"/>
                <a:gd name="T6" fmla="*/ 102 w 102"/>
                <a:gd name="T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46">
                  <a:moveTo>
                    <a:pt x="102" y="2"/>
                  </a:moveTo>
                  <a:cubicBezTo>
                    <a:pt x="102" y="1"/>
                    <a:pt x="102" y="1"/>
                    <a:pt x="102" y="0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102" y="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 flipH="1">
              <a:off x="2495551" y="2206625"/>
              <a:ext cx="879475" cy="2216150"/>
            </a:xfrm>
            <a:custGeom>
              <a:avLst/>
              <a:gdLst>
                <a:gd name="T0" fmla="*/ 121 w 189"/>
                <a:gd name="T1" fmla="*/ 476 h 477"/>
                <a:gd name="T2" fmla="*/ 189 w 189"/>
                <a:gd name="T3" fmla="*/ 1 h 477"/>
                <a:gd name="T4" fmla="*/ 187 w 189"/>
                <a:gd name="T5" fmla="*/ 0 h 477"/>
                <a:gd name="T6" fmla="*/ 153 w 189"/>
                <a:gd name="T7" fmla="*/ 235 h 477"/>
                <a:gd name="T8" fmla="*/ 120 w 189"/>
                <a:gd name="T9" fmla="*/ 469 h 477"/>
                <a:gd name="T10" fmla="*/ 120 w 189"/>
                <a:gd name="T11" fmla="*/ 469 h 477"/>
                <a:gd name="T12" fmla="*/ 1 w 189"/>
                <a:gd name="T13" fmla="*/ 83 h 477"/>
                <a:gd name="T14" fmla="*/ 0 w 189"/>
                <a:gd name="T15" fmla="*/ 84 h 477"/>
                <a:gd name="T16" fmla="*/ 114 w 189"/>
                <a:gd name="T17" fmla="*/ 477 h 477"/>
                <a:gd name="T18" fmla="*/ 120 w 189"/>
                <a:gd name="T19" fmla="*/ 476 h 477"/>
                <a:gd name="T20" fmla="*/ 121 w 189"/>
                <a:gd name="T2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477">
                  <a:moveTo>
                    <a:pt x="121" y="476"/>
                  </a:moveTo>
                  <a:cubicBezTo>
                    <a:pt x="189" y="1"/>
                    <a:pt x="189" y="1"/>
                    <a:pt x="189" y="1"/>
                  </a:cubicBezTo>
                  <a:cubicBezTo>
                    <a:pt x="188" y="1"/>
                    <a:pt x="187" y="1"/>
                    <a:pt x="187" y="0"/>
                  </a:cubicBezTo>
                  <a:cubicBezTo>
                    <a:pt x="153" y="235"/>
                    <a:pt x="153" y="235"/>
                    <a:pt x="153" y="235"/>
                  </a:cubicBezTo>
                  <a:cubicBezTo>
                    <a:pt x="120" y="469"/>
                    <a:pt x="120" y="469"/>
                    <a:pt x="120" y="469"/>
                  </a:cubicBezTo>
                  <a:cubicBezTo>
                    <a:pt x="120" y="469"/>
                    <a:pt x="120" y="469"/>
                    <a:pt x="120" y="469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114" y="477"/>
                    <a:pt x="114" y="477"/>
                    <a:pt x="114" y="477"/>
                  </a:cubicBezTo>
                  <a:cubicBezTo>
                    <a:pt x="116" y="476"/>
                    <a:pt x="118" y="476"/>
                    <a:pt x="120" y="476"/>
                  </a:cubicBezTo>
                  <a:cubicBezTo>
                    <a:pt x="121" y="476"/>
                    <a:pt x="121" y="476"/>
                    <a:pt x="121" y="476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 flipH="1">
              <a:off x="1095376" y="3368675"/>
              <a:ext cx="330200" cy="766763"/>
            </a:xfrm>
            <a:custGeom>
              <a:avLst/>
              <a:gdLst>
                <a:gd name="T0" fmla="*/ 2 w 71"/>
                <a:gd name="T1" fmla="*/ 165 h 165"/>
                <a:gd name="T2" fmla="*/ 71 w 71"/>
                <a:gd name="T3" fmla="*/ 2 h 165"/>
                <a:gd name="T4" fmla="*/ 70 w 71"/>
                <a:gd name="T5" fmla="*/ 0 h 165"/>
                <a:gd name="T6" fmla="*/ 0 w 71"/>
                <a:gd name="T7" fmla="*/ 164 h 165"/>
                <a:gd name="T8" fmla="*/ 2 w 71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65">
                  <a:moveTo>
                    <a:pt x="2" y="165"/>
                  </a:moveTo>
                  <a:cubicBezTo>
                    <a:pt x="71" y="2"/>
                    <a:pt x="71" y="2"/>
                    <a:pt x="71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 flipH="1">
              <a:off x="276225" y="1287463"/>
              <a:ext cx="1554163" cy="581025"/>
            </a:xfrm>
            <a:custGeom>
              <a:avLst/>
              <a:gdLst>
                <a:gd name="T0" fmla="*/ 0 w 334"/>
                <a:gd name="T1" fmla="*/ 125 h 125"/>
                <a:gd name="T2" fmla="*/ 334 w 334"/>
                <a:gd name="T3" fmla="*/ 1 h 125"/>
                <a:gd name="T4" fmla="*/ 334 w 334"/>
                <a:gd name="T5" fmla="*/ 0 h 125"/>
                <a:gd name="T6" fmla="*/ 0 w 334"/>
                <a:gd name="T7" fmla="*/ 124 h 125"/>
                <a:gd name="T8" fmla="*/ 0 w 334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25">
                  <a:moveTo>
                    <a:pt x="0" y="125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0" y="124"/>
                    <a:pt x="0" y="124"/>
                    <a:pt x="0" y="124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 flipH="1">
              <a:off x="276226" y="1296988"/>
              <a:ext cx="419100" cy="157163"/>
            </a:xfrm>
            <a:custGeom>
              <a:avLst/>
              <a:gdLst>
                <a:gd name="T0" fmla="*/ 90 w 90"/>
                <a:gd name="T1" fmla="*/ 1 h 34"/>
                <a:gd name="T2" fmla="*/ 90 w 90"/>
                <a:gd name="T3" fmla="*/ 0 h 34"/>
                <a:gd name="T4" fmla="*/ 0 w 90"/>
                <a:gd name="T5" fmla="*/ 34 h 34"/>
                <a:gd name="T6" fmla="*/ 90 w 90"/>
                <a:gd name="T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4">
                  <a:moveTo>
                    <a:pt x="90" y="1"/>
                  </a:moveTo>
                  <a:cubicBezTo>
                    <a:pt x="90" y="1"/>
                    <a:pt x="90" y="0"/>
                    <a:pt x="90" y="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 flipH="1">
              <a:off x="1839913" y="1868488"/>
              <a:ext cx="577850" cy="217488"/>
            </a:xfrm>
            <a:custGeom>
              <a:avLst/>
              <a:gdLst>
                <a:gd name="T0" fmla="*/ 0 w 124"/>
                <a:gd name="T1" fmla="*/ 47 h 47"/>
                <a:gd name="T2" fmla="*/ 123 w 124"/>
                <a:gd name="T3" fmla="*/ 1 h 47"/>
                <a:gd name="T4" fmla="*/ 124 w 124"/>
                <a:gd name="T5" fmla="*/ 0 h 47"/>
                <a:gd name="T6" fmla="*/ 0 w 124"/>
                <a:gd name="T7" fmla="*/ 46 h 47"/>
                <a:gd name="T8" fmla="*/ 0 w 124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47">
                  <a:moveTo>
                    <a:pt x="0" y="47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0" name="Freeform 44"/>
            <p:cNvSpPr>
              <a:spLocks/>
            </p:cNvSpPr>
            <p:nvPr userDrawn="1"/>
          </p:nvSpPr>
          <p:spPr bwMode="auto">
            <a:xfrm flipH="1">
              <a:off x="234950" y="1347788"/>
              <a:ext cx="865188" cy="2016125"/>
            </a:xfrm>
            <a:custGeom>
              <a:avLst/>
              <a:gdLst>
                <a:gd name="T0" fmla="*/ 185 w 186"/>
                <a:gd name="T1" fmla="*/ 0 h 434"/>
                <a:gd name="T2" fmla="*/ 63 w 186"/>
                <a:gd name="T3" fmla="*/ 287 h 434"/>
                <a:gd name="T4" fmla="*/ 0 w 186"/>
                <a:gd name="T5" fmla="*/ 433 h 434"/>
                <a:gd name="T6" fmla="*/ 2 w 186"/>
                <a:gd name="T7" fmla="*/ 434 h 434"/>
                <a:gd name="T8" fmla="*/ 112 w 186"/>
                <a:gd name="T9" fmla="*/ 175 h 434"/>
                <a:gd name="T10" fmla="*/ 186 w 186"/>
                <a:gd name="T11" fmla="*/ 1 h 434"/>
                <a:gd name="T12" fmla="*/ 185 w 186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34">
                  <a:moveTo>
                    <a:pt x="185" y="0"/>
                  </a:moveTo>
                  <a:cubicBezTo>
                    <a:pt x="63" y="287"/>
                    <a:pt x="63" y="287"/>
                    <a:pt x="63" y="28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2" y="434"/>
                    <a:pt x="2" y="434"/>
                    <a:pt x="2" y="434"/>
                  </a:cubicBezTo>
                  <a:cubicBezTo>
                    <a:pt x="112" y="175"/>
                    <a:pt x="112" y="175"/>
                    <a:pt x="112" y="175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6" y="0"/>
                    <a:pt x="185" y="0"/>
                    <a:pt x="185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1" name="Freeform 45"/>
            <p:cNvSpPr>
              <a:spLocks/>
            </p:cNvSpPr>
            <p:nvPr userDrawn="1"/>
          </p:nvSpPr>
          <p:spPr bwMode="auto">
            <a:xfrm flipH="1">
              <a:off x="2170113" y="2192338"/>
              <a:ext cx="279400" cy="566738"/>
            </a:xfrm>
            <a:custGeom>
              <a:avLst/>
              <a:gdLst>
                <a:gd name="T0" fmla="*/ 0 w 60"/>
                <a:gd name="T1" fmla="*/ 1 h 122"/>
                <a:gd name="T2" fmla="*/ 59 w 60"/>
                <a:gd name="T3" fmla="*/ 122 h 122"/>
                <a:gd name="T4" fmla="*/ 60 w 60"/>
                <a:gd name="T5" fmla="*/ 119 h 122"/>
                <a:gd name="T6" fmla="*/ 1 w 60"/>
                <a:gd name="T7" fmla="*/ 0 h 122"/>
                <a:gd name="T8" fmla="*/ 0 w 60"/>
                <a:gd name="T9" fmla="*/ 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2">
                  <a:moveTo>
                    <a:pt x="0" y="1"/>
                  </a:moveTo>
                  <a:cubicBezTo>
                    <a:pt x="59" y="122"/>
                    <a:pt x="59" y="122"/>
                    <a:pt x="59" y="122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2" name="Freeform 46"/>
            <p:cNvSpPr>
              <a:spLocks/>
            </p:cNvSpPr>
            <p:nvPr userDrawn="1"/>
          </p:nvSpPr>
          <p:spPr bwMode="auto">
            <a:xfrm flipH="1">
              <a:off x="1485900" y="2759075"/>
              <a:ext cx="684213" cy="1381125"/>
            </a:xfrm>
            <a:custGeom>
              <a:avLst/>
              <a:gdLst>
                <a:gd name="T0" fmla="*/ 1 w 147"/>
                <a:gd name="T1" fmla="*/ 0 h 297"/>
                <a:gd name="T2" fmla="*/ 0 w 147"/>
                <a:gd name="T3" fmla="*/ 3 h 297"/>
                <a:gd name="T4" fmla="*/ 146 w 147"/>
                <a:gd name="T5" fmla="*/ 297 h 297"/>
                <a:gd name="T6" fmla="*/ 147 w 147"/>
                <a:gd name="T7" fmla="*/ 296 h 297"/>
                <a:gd name="T8" fmla="*/ 101 w 147"/>
                <a:gd name="T9" fmla="*/ 202 h 297"/>
                <a:gd name="T10" fmla="*/ 1 w 14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97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6" y="297"/>
                    <a:pt x="147" y="297"/>
                    <a:pt x="147" y="296"/>
                  </a:cubicBezTo>
                  <a:cubicBezTo>
                    <a:pt x="101" y="202"/>
                    <a:pt x="101" y="202"/>
                    <a:pt x="101" y="2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 flipH="1">
              <a:off x="11113" y="1174750"/>
              <a:ext cx="112713" cy="57150"/>
            </a:xfrm>
            <a:custGeom>
              <a:avLst/>
              <a:gdLst>
                <a:gd name="T0" fmla="*/ 2 w 24"/>
                <a:gd name="T1" fmla="*/ 12 h 12"/>
                <a:gd name="T2" fmla="*/ 24 w 24"/>
                <a:gd name="T3" fmla="*/ 2 h 12"/>
                <a:gd name="T4" fmla="*/ 24 w 24"/>
                <a:gd name="T5" fmla="*/ 0 h 12"/>
                <a:gd name="T6" fmla="*/ 0 w 24"/>
                <a:gd name="T7" fmla="*/ 10 h 12"/>
                <a:gd name="T8" fmla="*/ 2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" y="1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2"/>
                    <a:pt x="2" y="12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 flipH="1">
              <a:off x="271463" y="1012825"/>
              <a:ext cx="530225" cy="227013"/>
            </a:xfrm>
            <a:custGeom>
              <a:avLst/>
              <a:gdLst>
                <a:gd name="T0" fmla="*/ 334 w 334"/>
                <a:gd name="T1" fmla="*/ 143 h 143"/>
                <a:gd name="T2" fmla="*/ 334 w 334"/>
                <a:gd name="T3" fmla="*/ 143 h 143"/>
                <a:gd name="T4" fmla="*/ 0 w 334"/>
                <a:gd name="T5" fmla="*/ 0 h 143"/>
                <a:gd name="T6" fmla="*/ 334 w 334"/>
                <a:gd name="T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" h="143">
                  <a:moveTo>
                    <a:pt x="334" y="143"/>
                  </a:moveTo>
                  <a:lnTo>
                    <a:pt x="334" y="143"/>
                  </a:lnTo>
                  <a:lnTo>
                    <a:pt x="0" y="0"/>
                  </a:lnTo>
                  <a:lnTo>
                    <a:pt x="334" y="143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 flipH="1">
              <a:off x="266700" y="966788"/>
              <a:ext cx="623888" cy="268288"/>
            </a:xfrm>
            <a:custGeom>
              <a:avLst/>
              <a:gdLst>
                <a:gd name="T0" fmla="*/ 134 w 134"/>
                <a:gd name="T1" fmla="*/ 58 h 58"/>
                <a:gd name="T2" fmla="*/ 0 w 134"/>
                <a:gd name="T3" fmla="*/ 0 h 58"/>
                <a:gd name="T4" fmla="*/ 0 w 134"/>
                <a:gd name="T5" fmla="*/ 0 h 58"/>
                <a:gd name="T6" fmla="*/ 134 w 134"/>
                <a:gd name="T7" fmla="*/ 58 h 58"/>
                <a:gd name="T8" fmla="*/ 134 w 134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8">
                  <a:moveTo>
                    <a:pt x="134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6" name="Freeform 50"/>
            <p:cNvSpPr>
              <a:spLocks/>
            </p:cNvSpPr>
            <p:nvPr userDrawn="1"/>
          </p:nvSpPr>
          <p:spPr bwMode="auto">
            <a:xfrm flipH="1">
              <a:off x="909638" y="762000"/>
              <a:ext cx="460375" cy="195263"/>
            </a:xfrm>
            <a:custGeom>
              <a:avLst/>
              <a:gdLst>
                <a:gd name="T0" fmla="*/ 0 w 290"/>
                <a:gd name="T1" fmla="*/ 0 h 123"/>
                <a:gd name="T2" fmla="*/ 290 w 290"/>
                <a:gd name="T3" fmla="*/ 123 h 123"/>
                <a:gd name="T4" fmla="*/ 290 w 290"/>
                <a:gd name="T5" fmla="*/ 123 h 123"/>
                <a:gd name="T6" fmla="*/ 0 w 290"/>
                <a:gd name="T7" fmla="*/ 0 h 123"/>
                <a:gd name="T8" fmla="*/ 0 w 290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23">
                  <a:moveTo>
                    <a:pt x="0" y="0"/>
                  </a:moveTo>
                  <a:lnTo>
                    <a:pt x="290" y="123"/>
                  </a:lnTo>
                  <a:lnTo>
                    <a:pt x="290" y="1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7" name="Freeform 51"/>
            <p:cNvSpPr>
              <a:spLocks/>
            </p:cNvSpPr>
            <p:nvPr userDrawn="1"/>
          </p:nvSpPr>
          <p:spPr bwMode="auto">
            <a:xfrm flipH="1">
              <a:off x="2425700" y="1017588"/>
              <a:ext cx="42863" cy="793750"/>
            </a:xfrm>
            <a:custGeom>
              <a:avLst/>
              <a:gdLst>
                <a:gd name="T0" fmla="*/ 0 w 27"/>
                <a:gd name="T1" fmla="*/ 500 h 500"/>
                <a:gd name="T2" fmla="*/ 0 w 27"/>
                <a:gd name="T3" fmla="*/ 500 h 500"/>
                <a:gd name="T4" fmla="*/ 27 w 27"/>
                <a:gd name="T5" fmla="*/ 0 h 500"/>
                <a:gd name="T6" fmla="*/ 0 w 27"/>
                <a:gd name="T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00">
                  <a:moveTo>
                    <a:pt x="0" y="500"/>
                  </a:moveTo>
                  <a:lnTo>
                    <a:pt x="0" y="500"/>
                  </a:lnTo>
                  <a:lnTo>
                    <a:pt x="27" y="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8" name="Freeform 52"/>
            <p:cNvSpPr>
              <a:spLocks/>
            </p:cNvSpPr>
            <p:nvPr userDrawn="1"/>
          </p:nvSpPr>
          <p:spPr bwMode="auto">
            <a:xfrm flipH="1">
              <a:off x="2468563" y="1825625"/>
              <a:ext cx="14288" cy="214313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46 h 46"/>
                <a:gd name="T6" fmla="*/ 3 w 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9" name="Freeform 53"/>
            <p:cNvSpPr>
              <a:spLocks/>
            </p:cNvSpPr>
            <p:nvPr userDrawn="1"/>
          </p:nvSpPr>
          <p:spPr bwMode="auto">
            <a:xfrm flipH="1">
              <a:off x="1379538" y="357188"/>
              <a:ext cx="935038" cy="400050"/>
            </a:xfrm>
            <a:custGeom>
              <a:avLst/>
              <a:gdLst>
                <a:gd name="T0" fmla="*/ 589 w 589"/>
                <a:gd name="T1" fmla="*/ 252 h 252"/>
                <a:gd name="T2" fmla="*/ 0 w 589"/>
                <a:gd name="T3" fmla="*/ 0 h 252"/>
                <a:gd name="T4" fmla="*/ 0 w 589"/>
                <a:gd name="T5" fmla="*/ 0 h 252"/>
                <a:gd name="T6" fmla="*/ 589 w 589"/>
                <a:gd name="T7" fmla="*/ 252 h 252"/>
                <a:gd name="T8" fmla="*/ 589 w 58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252">
                  <a:moveTo>
                    <a:pt x="589" y="2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9" y="252"/>
                  </a:lnTo>
                  <a:lnTo>
                    <a:pt x="589" y="25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0" name="Freeform 54"/>
            <p:cNvSpPr>
              <a:spLocks/>
            </p:cNvSpPr>
            <p:nvPr userDrawn="1"/>
          </p:nvSpPr>
          <p:spPr bwMode="auto">
            <a:xfrm flipH="1">
              <a:off x="1844675" y="1871663"/>
              <a:ext cx="573088" cy="223838"/>
            </a:xfrm>
            <a:custGeom>
              <a:avLst/>
              <a:gdLst>
                <a:gd name="T0" fmla="*/ 1 w 123"/>
                <a:gd name="T1" fmla="*/ 48 h 48"/>
                <a:gd name="T2" fmla="*/ 122 w 123"/>
                <a:gd name="T3" fmla="*/ 3 h 48"/>
                <a:gd name="T4" fmla="*/ 123 w 123"/>
                <a:gd name="T5" fmla="*/ 0 h 48"/>
                <a:gd name="T6" fmla="*/ 0 w 123"/>
                <a:gd name="T7" fmla="*/ 46 h 48"/>
                <a:gd name="T8" fmla="*/ 1 w 12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1" y="48"/>
                  </a:moveTo>
                  <a:cubicBezTo>
                    <a:pt x="122" y="3"/>
                    <a:pt x="122" y="3"/>
                    <a:pt x="122" y="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7"/>
                    <a:pt x="1" y="47"/>
                    <a:pt x="1" y="48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" name="Freeform 55"/>
            <p:cNvSpPr>
              <a:spLocks/>
            </p:cNvSpPr>
            <p:nvPr userDrawn="1"/>
          </p:nvSpPr>
          <p:spPr bwMode="auto">
            <a:xfrm flipH="1">
              <a:off x="276226" y="1292225"/>
              <a:ext cx="1558925" cy="588963"/>
            </a:xfrm>
            <a:custGeom>
              <a:avLst/>
              <a:gdLst>
                <a:gd name="T0" fmla="*/ 0 w 335"/>
                <a:gd name="T1" fmla="*/ 127 h 127"/>
                <a:gd name="T2" fmla="*/ 245 w 335"/>
                <a:gd name="T3" fmla="*/ 35 h 127"/>
                <a:gd name="T4" fmla="*/ 335 w 335"/>
                <a:gd name="T5" fmla="*/ 1 h 127"/>
                <a:gd name="T6" fmla="*/ 335 w 335"/>
                <a:gd name="T7" fmla="*/ 0 h 127"/>
                <a:gd name="T8" fmla="*/ 1 w 335"/>
                <a:gd name="T9" fmla="*/ 124 h 127"/>
                <a:gd name="T10" fmla="*/ 0 w 335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27">
                  <a:moveTo>
                    <a:pt x="0" y="127"/>
                  </a:moveTo>
                  <a:cubicBezTo>
                    <a:pt x="245" y="35"/>
                    <a:pt x="245" y="35"/>
                    <a:pt x="245" y="35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0"/>
                    <a:pt x="335" y="0"/>
                  </a:cubicBezTo>
                  <a:cubicBezTo>
                    <a:pt x="1" y="124"/>
                    <a:pt x="1" y="124"/>
                    <a:pt x="1" y="124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2" name="Freeform 56"/>
            <p:cNvSpPr>
              <a:spLocks/>
            </p:cNvSpPr>
            <p:nvPr userDrawn="1"/>
          </p:nvSpPr>
          <p:spPr bwMode="auto">
            <a:xfrm flipH="1">
              <a:off x="1379538" y="357188"/>
              <a:ext cx="939800" cy="409575"/>
            </a:xfrm>
            <a:custGeom>
              <a:avLst/>
              <a:gdLst>
                <a:gd name="T0" fmla="*/ 202 w 202"/>
                <a:gd name="T1" fmla="*/ 86 h 88"/>
                <a:gd name="T2" fmla="*/ 1 w 202"/>
                <a:gd name="T3" fmla="*/ 0 h 88"/>
                <a:gd name="T4" fmla="*/ 0 w 202"/>
                <a:gd name="T5" fmla="*/ 1 h 88"/>
                <a:gd name="T6" fmla="*/ 201 w 202"/>
                <a:gd name="T7" fmla="*/ 88 h 88"/>
                <a:gd name="T8" fmla="*/ 202 w 202"/>
                <a:gd name="T9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88">
                  <a:moveTo>
                    <a:pt x="202" y="86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201" y="88"/>
                    <a:pt x="201" y="88"/>
                    <a:pt x="201" y="88"/>
                  </a:cubicBezTo>
                  <a:lnTo>
                    <a:pt x="202" y="8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3" name="Freeform 57"/>
            <p:cNvSpPr>
              <a:spLocks/>
            </p:cNvSpPr>
            <p:nvPr userDrawn="1"/>
          </p:nvSpPr>
          <p:spPr bwMode="auto">
            <a:xfrm flipH="1">
              <a:off x="1844675" y="-4763"/>
              <a:ext cx="484188" cy="306388"/>
            </a:xfrm>
            <a:custGeom>
              <a:avLst/>
              <a:gdLst>
                <a:gd name="T0" fmla="*/ 104 w 104"/>
                <a:gd name="T1" fmla="*/ 0 h 66"/>
                <a:gd name="T2" fmla="*/ 101 w 104"/>
                <a:gd name="T3" fmla="*/ 0 h 66"/>
                <a:gd name="T4" fmla="*/ 0 w 104"/>
                <a:gd name="T5" fmla="*/ 64 h 66"/>
                <a:gd name="T6" fmla="*/ 1 w 104"/>
                <a:gd name="T7" fmla="*/ 66 h 66"/>
                <a:gd name="T8" fmla="*/ 104 w 10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6">
                  <a:moveTo>
                    <a:pt x="104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5"/>
                    <a:pt x="1" y="66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4" name="Freeform 58"/>
            <p:cNvSpPr>
              <a:spLocks/>
            </p:cNvSpPr>
            <p:nvPr userDrawn="1"/>
          </p:nvSpPr>
          <p:spPr bwMode="auto">
            <a:xfrm flipH="1">
              <a:off x="215901" y="831850"/>
              <a:ext cx="79375" cy="361950"/>
            </a:xfrm>
            <a:custGeom>
              <a:avLst/>
              <a:gdLst>
                <a:gd name="T0" fmla="*/ 15 w 17"/>
                <a:gd name="T1" fmla="*/ 78 h 78"/>
                <a:gd name="T2" fmla="*/ 17 w 17"/>
                <a:gd name="T3" fmla="*/ 77 h 78"/>
                <a:gd name="T4" fmla="*/ 2 w 17"/>
                <a:gd name="T5" fmla="*/ 0 h 78"/>
                <a:gd name="T6" fmla="*/ 0 w 17"/>
                <a:gd name="T7" fmla="*/ 0 h 78"/>
                <a:gd name="T8" fmla="*/ 15 w 1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8">
                  <a:moveTo>
                    <a:pt x="15" y="78"/>
                  </a:moveTo>
                  <a:cubicBezTo>
                    <a:pt x="16" y="78"/>
                    <a:pt x="17" y="77"/>
                    <a:pt x="17" y="7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78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5" name="Freeform 59"/>
            <p:cNvSpPr>
              <a:spLocks/>
            </p:cNvSpPr>
            <p:nvPr userDrawn="1"/>
          </p:nvSpPr>
          <p:spPr bwMode="auto">
            <a:xfrm flipH="1">
              <a:off x="290513" y="-4763"/>
              <a:ext cx="171450" cy="827088"/>
            </a:xfrm>
            <a:custGeom>
              <a:avLst/>
              <a:gdLst>
                <a:gd name="T0" fmla="*/ 105 w 108"/>
                <a:gd name="T1" fmla="*/ 521 h 521"/>
                <a:gd name="T2" fmla="*/ 108 w 108"/>
                <a:gd name="T3" fmla="*/ 518 h 521"/>
                <a:gd name="T4" fmla="*/ 5 w 108"/>
                <a:gd name="T5" fmla="*/ 0 h 521"/>
                <a:gd name="T6" fmla="*/ 0 w 108"/>
                <a:gd name="T7" fmla="*/ 0 h 521"/>
                <a:gd name="T8" fmla="*/ 105 w 108"/>
                <a:gd name="T9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21">
                  <a:moveTo>
                    <a:pt x="105" y="521"/>
                  </a:moveTo>
                  <a:lnTo>
                    <a:pt x="108" y="518"/>
                  </a:lnTo>
                  <a:lnTo>
                    <a:pt x="5" y="0"/>
                  </a:lnTo>
                  <a:lnTo>
                    <a:pt x="0" y="0"/>
                  </a:lnTo>
                  <a:lnTo>
                    <a:pt x="105" y="52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6" name="Freeform 60"/>
            <p:cNvSpPr>
              <a:spLocks/>
            </p:cNvSpPr>
            <p:nvPr userDrawn="1"/>
          </p:nvSpPr>
          <p:spPr bwMode="auto">
            <a:xfrm flipH="1">
              <a:off x="266701" y="966788"/>
              <a:ext cx="638175" cy="273050"/>
            </a:xfrm>
            <a:custGeom>
              <a:avLst/>
              <a:gdLst>
                <a:gd name="T0" fmla="*/ 136 w 137"/>
                <a:gd name="T1" fmla="*/ 59 h 59"/>
                <a:gd name="T2" fmla="*/ 137 w 137"/>
                <a:gd name="T3" fmla="*/ 58 h 59"/>
                <a:gd name="T4" fmla="*/ 3 w 137"/>
                <a:gd name="T5" fmla="*/ 0 h 59"/>
                <a:gd name="T6" fmla="*/ 0 w 137"/>
                <a:gd name="T7" fmla="*/ 1 h 59"/>
                <a:gd name="T8" fmla="*/ 22 w 137"/>
                <a:gd name="T9" fmla="*/ 10 h 59"/>
                <a:gd name="T10" fmla="*/ 136 w 137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9">
                  <a:moveTo>
                    <a:pt x="136" y="59"/>
                  </a:moveTo>
                  <a:cubicBezTo>
                    <a:pt x="136" y="59"/>
                    <a:pt x="136" y="58"/>
                    <a:pt x="137" y="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136" y="5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7" name="Freeform 61"/>
            <p:cNvSpPr>
              <a:spLocks/>
            </p:cNvSpPr>
            <p:nvPr userDrawn="1"/>
          </p:nvSpPr>
          <p:spPr bwMode="auto">
            <a:xfrm flipH="1">
              <a:off x="909638" y="762000"/>
              <a:ext cx="465138" cy="200025"/>
            </a:xfrm>
            <a:custGeom>
              <a:avLst/>
              <a:gdLst>
                <a:gd name="T0" fmla="*/ 0 w 293"/>
                <a:gd name="T1" fmla="*/ 6 h 126"/>
                <a:gd name="T2" fmla="*/ 284 w 293"/>
                <a:gd name="T3" fmla="*/ 126 h 126"/>
                <a:gd name="T4" fmla="*/ 293 w 293"/>
                <a:gd name="T5" fmla="*/ 123 h 126"/>
                <a:gd name="T6" fmla="*/ 3 w 293"/>
                <a:gd name="T7" fmla="*/ 0 h 126"/>
                <a:gd name="T8" fmla="*/ 0 w 293"/>
                <a:gd name="T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26">
                  <a:moveTo>
                    <a:pt x="0" y="6"/>
                  </a:moveTo>
                  <a:lnTo>
                    <a:pt x="284" y="126"/>
                  </a:lnTo>
                  <a:lnTo>
                    <a:pt x="293" y="123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8" name="Freeform 62"/>
            <p:cNvSpPr>
              <a:spLocks/>
            </p:cNvSpPr>
            <p:nvPr userDrawn="1"/>
          </p:nvSpPr>
          <p:spPr bwMode="auto">
            <a:xfrm flipH="1">
              <a:off x="2408238" y="390525"/>
              <a:ext cx="962025" cy="2090738"/>
            </a:xfrm>
            <a:custGeom>
              <a:avLst/>
              <a:gdLst>
                <a:gd name="T0" fmla="*/ 207 w 207"/>
                <a:gd name="T1" fmla="*/ 1 h 450"/>
                <a:gd name="T2" fmla="*/ 206 w 207"/>
                <a:gd name="T3" fmla="*/ 0 h 450"/>
                <a:gd name="T4" fmla="*/ 0 w 207"/>
                <a:gd name="T5" fmla="*/ 449 h 450"/>
                <a:gd name="T6" fmla="*/ 2 w 207"/>
                <a:gd name="T7" fmla="*/ 450 h 450"/>
                <a:gd name="T8" fmla="*/ 207 w 207"/>
                <a:gd name="T9" fmla="*/ 1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50">
                  <a:moveTo>
                    <a:pt x="207" y="1"/>
                  </a:moveTo>
                  <a:cubicBezTo>
                    <a:pt x="207" y="1"/>
                    <a:pt x="206" y="0"/>
                    <a:pt x="206" y="0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449"/>
                    <a:pt x="1" y="450"/>
                    <a:pt x="2" y="450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9" name="Freeform 63"/>
            <p:cNvSpPr>
              <a:spLocks/>
            </p:cNvSpPr>
            <p:nvPr userDrawn="1"/>
          </p:nvSpPr>
          <p:spPr bwMode="auto">
            <a:xfrm flipH="1">
              <a:off x="2459038" y="1816100"/>
              <a:ext cx="23813" cy="223838"/>
            </a:xfrm>
            <a:custGeom>
              <a:avLst/>
              <a:gdLst>
                <a:gd name="T0" fmla="*/ 3 w 5"/>
                <a:gd name="T1" fmla="*/ 2 h 48"/>
                <a:gd name="T2" fmla="*/ 0 w 5"/>
                <a:gd name="T3" fmla="*/ 48 h 48"/>
                <a:gd name="T4" fmla="*/ 2 w 5"/>
                <a:gd name="T5" fmla="*/ 48 h 48"/>
                <a:gd name="T6" fmla="*/ 5 w 5"/>
                <a:gd name="T7" fmla="*/ 0 h 48"/>
                <a:gd name="T8" fmla="*/ 3 w 5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8">
                  <a:moveTo>
                    <a:pt x="3" y="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1" y="48"/>
                    <a:pt x="2" y="48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0" name="Freeform 64"/>
            <p:cNvSpPr>
              <a:spLocks/>
            </p:cNvSpPr>
            <p:nvPr userDrawn="1"/>
          </p:nvSpPr>
          <p:spPr bwMode="auto">
            <a:xfrm flipH="1">
              <a:off x="2570163" y="2155825"/>
              <a:ext cx="773113" cy="352425"/>
            </a:xfrm>
            <a:custGeom>
              <a:avLst/>
              <a:gdLst>
                <a:gd name="T0" fmla="*/ 166 w 166"/>
                <a:gd name="T1" fmla="*/ 1 h 76"/>
                <a:gd name="T2" fmla="*/ 165 w 166"/>
                <a:gd name="T3" fmla="*/ 0 h 76"/>
                <a:gd name="T4" fmla="*/ 0 w 166"/>
                <a:gd name="T5" fmla="*/ 74 h 76"/>
                <a:gd name="T6" fmla="*/ 1 w 166"/>
                <a:gd name="T7" fmla="*/ 76 h 76"/>
                <a:gd name="T8" fmla="*/ 64 w 166"/>
                <a:gd name="T9" fmla="*/ 47 h 76"/>
                <a:gd name="T10" fmla="*/ 166 w 166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76">
                  <a:moveTo>
                    <a:pt x="166" y="1"/>
                  </a:moveTo>
                  <a:cubicBezTo>
                    <a:pt x="165" y="1"/>
                    <a:pt x="165" y="0"/>
                    <a:pt x="165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0" y="75"/>
                    <a:pt x="1" y="76"/>
                  </a:cubicBezTo>
                  <a:cubicBezTo>
                    <a:pt x="64" y="47"/>
                    <a:pt x="64" y="47"/>
                    <a:pt x="64" y="47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1" name="Freeform 65"/>
            <p:cNvSpPr>
              <a:spLocks/>
            </p:cNvSpPr>
            <p:nvPr userDrawn="1"/>
          </p:nvSpPr>
          <p:spPr bwMode="auto">
            <a:xfrm flipH="1">
              <a:off x="2379663" y="400050"/>
              <a:ext cx="88900" cy="1411288"/>
            </a:xfrm>
            <a:custGeom>
              <a:avLst/>
              <a:gdLst>
                <a:gd name="T0" fmla="*/ 0 w 19"/>
                <a:gd name="T1" fmla="*/ 304 h 304"/>
                <a:gd name="T2" fmla="*/ 2 w 19"/>
                <a:gd name="T3" fmla="*/ 302 h 304"/>
                <a:gd name="T4" fmla="*/ 19 w 19"/>
                <a:gd name="T5" fmla="*/ 0 h 304"/>
                <a:gd name="T6" fmla="*/ 17 w 19"/>
                <a:gd name="T7" fmla="*/ 0 h 304"/>
                <a:gd name="T8" fmla="*/ 9 w 19"/>
                <a:gd name="T9" fmla="*/ 133 h 304"/>
                <a:gd name="T10" fmla="*/ 0 w 19"/>
                <a:gd name="T1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4">
                  <a:moveTo>
                    <a:pt x="0" y="304"/>
                  </a:moveTo>
                  <a:cubicBezTo>
                    <a:pt x="2" y="302"/>
                    <a:pt x="2" y="302"/>
                    <a:pt x="2" y="30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9" y="133"/>
                    <a:pt x="9" y="133"/>
                    <a:pt x="9" y="133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2" name="Freeform 66"/>
            <p:cNvSpPr>
              <a:spLocks/>
            </p:cNvSpPr>
            <p:nvPr userDrawn="1"/>
          </p:nvSpPr>
          <p:spPr bwMode="auto">
            <a:xfrm flipH="1">
              <a:off x="104775" y="1189038"/>
              <a:ext cx="176213" cy="173038"/>
            </a:xfrm>
            <a:custGeom>
              <a:avLst/>
              <a:gdLst>
                <a:gd name="T0" fmla="*/ 3 w 38"/>
                <a:gd name="T1" fmla="*/ 10 h 37"/>
                <a:gd name="T2" fmla="*/ 3 w 38"/>
                <a:gd name="T3" fmla="*/ 10 h 37"/>
                <a:gd name="T4" fmla="*/ 2 w 38"/>
                <a:gd name="T5" fmla="*/ 11 h 37"/>
                <a:gd name="T6" fmla="*/ 2 w 38"/>
                <a:gd name="T7" fmla="*/ 11 h 37"/>
                <a:gd name="T8" fmla="*/ 0 w 38"/>
                <a:gd name="T9" fmla="*/ 18 h 37"/>
                <a:gd name="T10" fmla="*/ 1 w 38"/>
                <a:gd name="T11" fmla="*/ 21 h 37"/>
                <a:gd name="T12" fmla="*/ 1 w 38"/>
                <a:gd name="T13" fmla="*/ 22 h 37"/>
                <a:gd name="T14" fmla="*/ 1 w 38"/>
                <a:gd name="T15" fmla="*/ 23 h 37"/>
                <a:gd name="T16" fmla="*/ 1 w 38"/>
                <a:gd name="T17" fmla="*/ 24 h 37"/>
                <a:gd name="T18" fmla="*/ 8 w 38"/>
                <a:gd name="T19" fmla="*/ 33 h 37"/>
                <a:gd name="T20" fmla="*/ 9 w 38"/>
                <a:gd name="T21" fmla="*/ 34 h 37"/>
                <a:gd name="T22" fmla="*/ 10 w 38"/>
                <a:gd name="T23" fmla="*/ 35 h 37"/>
                <a:gd name="T24" fmla="*/ 10 w 38"/>
                <a:gd name="T25" fmla="*/ 35 h 37"/>
                <a:gd name="T26" fmla="*/ 19 w 38"/>
                <a:gd name="T27" fmla="*/ 37 h 37"/>
                <a:gd name="T28" fmla="*/ 29 w 38"/>
                <a:gd name="T29" fmla="*/ 34 h 37"/>
                <a:gd name="T30" fmla="*/ 29 w 38"/>
                <a:gd name="T31" fmla="*/ 34 h 37"/>
                <a:gd name="T32" fmla="*/ 30 w 38"/>
                <a:gd name="T33" fmla="*/ 33 h 37"/>
                <a:gd name="T34" fmla="*/ 30 w 38"/>
                <a:gd name="T35" fmla="*/ 33 h 37"/>
                <a:gd name="T36" fmla="*/ 38 w 38"/>
                <a:gd name="T37" fmla="*/ 18 h 37"/>
                <a:gd name="T38" fmla="*/ 38 w 38"/>
                <a:gd name="T39" fmla="*/ 17 h 37"/>
                <a:gd name="T40" fmla="*/ 38 w 38"/>
                <a:gd name="T41" fmla="*/ 14 h 37"/>
                <a:gd name="T42" fmla="*/ 36 w 38"/>
                <a:gd name="T43" fmla="*/ 9 h 37"/>
                <a:gd name="T44" fmla="*/ 34 w 38"/>
                <a:gd name="T45" fmla="*/ 7 h 37"/>
                <a:gd name="T46" fmla="*/ 34 w 38"/>
                <a:gd name="T47" fmla="*/ 7 h 37"/>
                <a:gd name="T48" fmla="*/ 19 w 38"/>
                <a:gd name="T49" fmla="*/ 0 h 37"/>
                <a:gd name="T50" fmla="*/ 14 w 38"/>
                <a:gd name="T51" fmla="*/ 0 h 37"/>
                <a:gd name="T52" fmla="*/ 12 w 38"/>
                <a:gd name="T53" fmla="*/ 1 h 37"/>
                <a:gd name="T54" fmla="*/ 3 w 38"/>
                <a:gd name="T55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37"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8"/>
                    <a:pt x="5" y="31"/>
                    <a:pt x="8" y="33"/>
                  </a:cubicBezTo>
                  <a:cubicBezTo>
                    <a:pt x="8" y="33"/>
                    <a:pt x="8" y="34"/>
                    <a:pt x="9" y="34"/>
                  </a:cubicBezTo>
                  <a:cubicBezTo>
                    <a:pt x="9" y="34"/>
                    <a:pt x="10" y="34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6"/>
                    <a:pt x="16" y="37"/>
                    <a:pt x="19" y="37"/>
                  </a:cubicBezTo>
                  <a:cubicBezTo>
                    <a:pt x="23" y="37"/>
                    <a:pt x="26" y="36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5" y="30"/>
                    <a:pt x="38" y="24"/>
                    <a:pt x="38" y="18"/>
                  </a:cubicBezTo>
                  <a:cubicBezTo>
                    <a:pt x="38" y="18"/>
                    <a:pt x="38" y="17"/>
                    <a:pt x="38" y="17"/>
                  </a:cubicBezTo>
                  <a:cubicBezTo>
                    <a:pt x="38" y="16"/>
                    <a:pt x="38" y="15"/>
                    <a:pt x="38" y="14"/>
                  </a:cubicBezTo>
                  <a:cubicBezTo>
                    <a:pt x="37" y="13"/>
                    <a:pt x="36" y="11"/>
                    <a:pt x="36" y="9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1" y="3"/>
                    <a:pt x="26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4" y="0"/>
                    <a:pt x="13" y="1"/>
                    <a:pt x="12" y="1"/>
                  </a:cubicBezTo>
                  <a:cubicBezTo>
                    <a:pt x="8" y="2"/>
                    <a:pt x="5" y="6"/>
                    <a:pt x="3" y="1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3" name="Freeform 67"/>
            <p:cNvSpPr>
              <a:spLocks/>
            </p:cNvSpPr>
            <p:nvPr userDrawn="1"/>
          </p:nvSpPr>
          <p:spPr bwMode="auto">
            <a:xfrm flipH="1">
              <a:off x="2430463" y="2035175"/>
              <a:ext cx="149225" cy="176213"/>
            </a:xfrm>
            <a:custGeom>
              <a:avLst/>
              <a:gdLst>
                <a:gd name="T0" fmla="*/ 18 w 32"/>
                <a:gd name="T1" fmla="*/ 38 h 38"/>
                <a:gd name="T2" fmla="*/ 28 w 32"/>
                <a:gd name="T3" fmla="*/ 35 h 38"/>
                <a:gd name="T4" fmla="*/ 29 w 32"/>
                <a:gd name="T5" fmla="*/ 34 h 38"/>
                <a:gd name="T6" fmla="*/ 29 w 32"/>
                <a:gd name="T7" fmla="*/ 34 h 38"/>
                <a:gd name="T8" fmla="*/ 32 w 32"/>
                <a:gd name="T9" fmla="*/ 32 h 38"/>
                <a:gd name="T10" fmla="*/ 18 w 32"/>
                <a:gd name="T11" fmla="*/ 20 h 38"/>
                <a:gd name="T12" fmla="*/ 18 w 32"/>
                <a:gd name="T13" fmla="*/ 19 h 38"/>
                <a:gd name="T14" fmla="*/ 18 w 32"/>
                <a:gd name="T15" fmla="*/ 18 h 38"/>
                <a:gd name="T16" fmla="*/ 30 w 32"/>
                <a:gd name="T17" fmla="*/ 5 h 38"/>
                <a:gd name="T18" fmla="*/ 23 w 32"/>
                <a:gd name="T19" fmla="*/ 1 h 38"/>
                <a:gd name="T20" fmla="*/ 21 w 32"/>
                <a:gd name="T21" fmla="*/ 1 h 38"/>
                <a:gd name="T22" fmla="*/ 21 w 32"/>
                <a:gd name="T23" fmla="*/ 1 h 38"/>
                <a:gd name="T24" fmla="*/ 18 w 32"/>
                <a:gd name="T25" fmla="*/ 0 h 38"/>
                <a:gd name="T26" fmla="*/ 0 w 32"/>
                <a:gd name="T27" fmla="*/ 19 h 38"/>
                <a:gd name="T28" fmla="*/ 0 w 32"/>
                <a:gd name="T29" fmla="*/ 23 h 38"/>
                <a:gd name="T30" fmla="*/ 1 w 32"/>
                <a:gd name="T31" fmla="*/ 26 h 38"/>
                <a:gd name="T32" fmla="*/ 2 w 32"/>
                <a:gd name="T33" fmla="*/ 27 h 38"/>
                <a:gd name="T34" fmla="*/ 2 w 32"/>
                <a:gd name="T35" fmla="*/ 29 h 38"/>
                <a:gd name="T36" fmla="*/ 16 w 32"/>
                <a:gd name="T37" fmla="*/ 37 h 38"/>
                <a:gd name="T38" fmla="*/ 18 w 32"/>
                <a:gd name="T39" fmla="*/ 38 h 38"/>
                <a:gd name="T40" fmla="*/ 18 w 32"/>
                <a:gd name="T41" fmla="*/ 38 h 38"/>
                <a:gd name="T42" fmla="*/ 18 w 32"/>
                <a:gd name="T4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8">
                  <a:moveTo>
                    <a:pt x="18" y="38"/>
                  </a:moveTo>
                  <a:cubicBezTo>
                    <a:pt x="22" y="38"/>
                    <a:pt x="25" y="37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0" y="34"/>
                    <a:pt x="31" y="33"/>
                    <a:pt x="32" y="3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3"/>
                    <a:pt x="26" y="2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2" y="28"/>
                    <a:pt x="2" y="29"/>
                  </a:cubicBezTo>
                  <a:cubicBezTo>
                    <a:pt x="5" y="33"/>
                    <a:pt x="10" y="37"/>
                    <a:pt x="16" y="37"/>
                  </a:cubicBezTo>
                  <a:cubicBezTo>
                    <a:pt x="16" y="38"/>
                    <a:pt x="17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4" name="Freeform 68"/>
            <p:cNvSpPr>
              <a:spLocks/>
            </p:cNvSpPr>
            <p:nvPr userDrawn="1"/>
          </p:nvSpPr>
          <p:spPr bwMode="auto">
            <a:xfrm flipH="1">
              <a:off x="2408238" y="2062163"/>
              <a:ext cx="79375" cy="117475"/>
            </a:xfrm>
            <a:custGeom>
              <a:avLst/>
              <a:gdLst>
                <a:gd name="T0" fmla="*/ 17 w 17"/>
                <a:gd name="T1" fmla="*/ 13 h 25"/>
                <a:gd name="T2" fmla="*/ 16 w 17"/>
                <a:gd name="T3" fmla="*/ 7 h 25"/>
                <a:gd name="T4" fmla="*/ 15 w 17"/>
                <a:gd name="T5" fmla="*/ 5 h 25"/>
                <a:gd name="T6" fmla="*/ 15 w 17"/>
                <a:gd name="T7" fmla="*/ 4 h 25"/>
                <a:gd name="T8" fmla="*/ 12 w 17"/>
                <a:gd name="T9" fmla="*/ 0 h 25"/>
                <a:gd name="T10" fmla="*/ 0 w 17"/>
                <a:gd name="T11" fmla="*/ 13 h 25"/>
                <a:gd name="T12" fmla="*/ 13 w 17"/>
                <a:gd name="T13" fmla="*/ 25 h 25"/>
                <a:gd name="T14" fmla="*/ 17 w 17"/>
                <a:gd name="T1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17" y="13"/>
                  </a:moveTo>
                  <a:cubicBezTo>
                    <a:pt x="17" y="11"/>
                    <a:pt x="17" y="9"/>
                    <a:pt x="16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4" y="3"/>
                    <a:pt x="13" y="1"/>
                    <a:pt x="1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21"/>
                    <a:pt x="17" y="17"/>
                    <a:pt x="17" y="13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5" name="Freeform 69"/>
            <p:cNvSpPr>
              <a:spLocks/>
            </p:cNvSpPr>
            <p:nvPr userDrawn="1"/>
          </p:nvSpPr>
          <p:spPr bwMode="auto">
            <a:xfrm flipH="1">
              <a:off x="1360488" y="4130675"/>
              <a:ext cx="177800" cy="171450"/>
            </a:xfrm>
            <a:custGeom>
              <a:avLst/>
              <a:gdLst>
                <a:gd name="T0" fmla="*/ 36 w 38"/>
                <a:gd name="T1" fmla="*/ 11 h 37"/>
                <a:gd name="T2" fmla="*/ 26 w 38"/>
                <a:gd name="T3" fmla="*/ 1 h 37"/>
                <a:gd name="T4" fmla="*/ 24 w 38"/>
                <a:gd name="T5" fmla="*/ 0 h 37"/>
                <a:gd name="T6" fmla="*/ 19 w 38"/>
                <a:gd name="T7" fmla="*/ 0 h 37"/>
                <a:gd name="T8" fmla="*/ 11 w 38"/>
                <a:gd name="T9" fmla="*/ 1 h 37"/>
                <a:gd name="T10" fmla="*/ 10 w 38"/>
                <a:gd name="T11" fmla="*/ 2 h 37"/>
                <a:gd name="T12" fmla="*/ 10 w 38"/>
                <a:gd name="T13" fmla="*/ 2 h 37"/>
                <a:gd name="T14" fmla="*/ 0 w 38"/>
                <a:gd name="T15" fmla="*/ 18 h 37"/>
                <a:gd name="T16" fmla="*/ 0 w 38"/>
                <a:gd name="T17" fmla="*/ 19 h 37"/>
                <a:gd name="T18" fmla="*/ 0 w 38"/>
                <a:gd name="T19" fmla="*/ 19 h 37"/>
                <a:gd name="T20" fmla="*/ 1 w 38"/>
                <a:gd name="T21" fmla="*/ 21 h 37"/>
                <a:gd name="T22" fmla="*/ 1 w 38"/>
                <a:gd name="T23" fmla="*/ 21 h 37"/>
                <a:gd name="T24" fmla="*/ 19 w 38"/>
                <a:gd name="T25" fmla="*/ 37 h 37"/>
                <a:gd name="T26" fmla="*/ 23 w 38"/>
                <a:gd name="T27" fmla="*/ 37 h 37"/>
                <a:gd name="T28" fmla="*/ 25 w 38"/>
                <a:gd name="T29" fmla="*/ 36 h 37"/>
                <a:gd name="T30" fmla="*/ 31 w 38"/>
                <a:gd name="T31" fmla="*/ 32 h 37"/>
                <a:gd name="T32" fmla="*/ 33 w 38"/>
                <a:gd name="T33" fmla="*/ 31 h 37"/>
                <a:gd name="T34" fmla="*/ 37 w 38"/>
                <a:gd name="T35" fmla="*/ 22 h 37"/>
                <a:gd name="T36" fmla="*/ 16 w 38"/>
                <a:gd name="T37" fmla="*/ 20 h 37"/>
                <a:gd name="T38" fmla="*/ 16 w 38"/>
                <a:gd name="T39" fmla="*/ 17 h 37"/>
                <a:gd name="T40" fmla="*/ 38 w 38"/>
                <a:gd name="T41" fmla="*/ 19 h 37"/>
                <a:gd name="T42" fmla="*/ 38 w 38"/>
                <a:gd name="T43" fmla="*/ 18 h 37"/>
                <a:gd name="T44" fmla="*/ 37 w 38"/>
                <a:gd name="T45" fmla="*/ 13 h 37"/>
                <a:gd name="T46" fmla="*/ 36 w 38"/>
                <a:gd name="T47" fmla="*/ 11 h 37"/>
                <a:gd name="T48" fmla="*/ 36 w 38"/>
                <a:gd name="T4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7">
                  <a:moveTo>
                    <a:pt x="36" y="11"/>
                  </a:moveTo>
                  <a:cubicBezTo>
                    <a:pt x="34" y="7"/>
                    <a:pt x="31" y="3"/>
                    <a:pt x="26" y="1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6" y="0"/>
                    <a:pt x="14" y="0"/>
                    <a:pt x="11" y="1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4" y="6"/>
                    <a:pt x="0" y="11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30"/>
                    <a:pt x="10" y="37"/>
                    <a:pt x="19" y="37"/>
                  </a:cubicBezTo>
                  <a:cubicBezTo>
                    <a:pt x="20" y="37"/>
                    <a:pt x="22" y="37"/>
                    <a:pt x="23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7" y="35"/>
                    <a:pt x="29" y="34"/>
                    <a:pt x="31" y="32"/>
                  </a:cubicBezTo>
                  <a:cubicBezTo>
                    <a:pt x="32" y="32"/>
                    <a:pt x="32" y="31"/>
                    <a:pt x="33" y="31"/>
                  </a:cubicBezTo>
                  <a:cubicBezTo>
                    <a:pt x="35" y="28"/>
                    <a:pt x="37" y="25"/>
                    <a:pt x="37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8" y="17"/>
                    <a:pt x="37" y="15"/>
                    <a:pt x="37" y="13"/>
                  </a:cubicBezTo>
                  <a:cubicBezTo>
                    <a:pt x="37" y="13"/>
                    <a:pt x="37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6" name="Freeform 70"/>
            <p:cNvSpPr>
              <a:spLocks/>
            </p:cNvSpPr>
            <p:nvPr userDrawn="1"/>
          </p:nvSpPr>
          <p:spPr bwMode="auto">
            <a:xfrm flipH="1">
              <a:off x="2309813" y="274638"/>
              <a:ext cx="130175" cy="125413"/>
            </a:xfrm>
            <a:custGeom>
              <a:avLst/>
              <a:gdLst>
                <a:gd name="T0" fmla="*/ 11 w 28"/>
                <a:gd name="T1" fmla="*/ 27 h 27"/>
                <a:gd name="T2" fmla="*/ 13 w 28"/>
                <a:gd name="T3" fmla="*/ 27 h 27"/>
                <a:gd name="T4" fmla="*/ 14 w 28"/>
                <a:gd name="T5" fmla="*/ 27 h 27"/>
                <a:gd name="T6" fmla="*/ 26 w 28"/>
                <a:gd name="T7" fmla="*/ 19 h 27"/>
                <a:gd name="T8" fmla="*/ 27 w 28"/>
                <a:gd name="T9" fmla="*/ 18 h 27"/>
                <a:gd name="T10" fmla="*/ 27 w 28"/>
                <a:gd name="T11" fmla="*/ 18 h 27"/>
                <a:gd name="T12" fmla="*/ 28 w 28"/>
                <a:gd name="T13" fmla="*/ 14 h 27"/>
                <a:gd name="T14" fmla="*/ 25 w 28"/>
                <a:gd name="T15" fmla="*/ 6 h 27"/>
                <a:gd name="T16" fmla="*/ 24 w 28"/>
                <a:gd name="T17" fmla="*/ 4 h 27"/>
                <a:gd name="T18" fmla="*/ 14 w 28"/>
                <a:gd name="T19" fmla="*/ 0 h 27"/>
                <a:gd name="T20" fmla="*/ 0 w 28"/>
                <a:gd name="T21" fmla="*/ 14 h 27"/>
                <a:gd name="T22" fmla="*/ 6 w 28"/>
                <a:gd name="T23" fmla="*/ 25 h 27"/>
                <a:gd name="T24" fmla="*/ 7 w 28"/>
                <a:gd name="T25" fmla="*/ 26 h 27"/>
                <a:gd name="T26" fmla="*/ 11 w 28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7">
                  <a:moveTo>
                    <a:pt x="11" y="27"/>
                  </a:moveTo>
                  <a:cubicBezTo>
                    <a:pt x="11" y="27"/>
                    <a:pt x="12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9" y="27"/>
                    <a:pt x="24" y="24"/>
                    <a:pt x="26" y="19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1"/>
                    <a:pt x="27" y="8"/>
                    <a:pt x="25" y="6"/>
                  </a:cubicBezTo>
                  <a:cubicBezTo>
                    <a:pt x="25" y="5"/>
                    <a:pt x="24" y="5"/>
                    <a:pt x="24" y="4"/>
                  </a:cubicBezTo>
                  <a:cubicBezTo>
                    <a:pt x="21" y="2"/>
                    <a:pt x="18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8"/>
                    <a:pt x="2" y="22"/>
                    <a:pt x="6" y="25"/>
                  </a:cubicBezTo>
                  <a:cubicBezTo>
                    <a:pt x="6" y="25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7" name="Freeform 71"/>
            <p:cNvSpPr>
              <a:spLocks/>
            </p:cNvSpPr>
            <p:nvPr userDrawn="1"/>
          </p:nvSpPr>
          <p:spPr bwMode="auto">
            <a:xfrm flipH="1">
              <a:off x="3333751" y="2471738"/>
              <a:ext cx="130175" cy="125413"/>
            </a:xfrm>
            <a:custGeom>
              <a:avLst/>
              <a:gdLst>
                <a:gd name="T0" fmla="*/ 28 w 28"/>
                <a:gd name="T1" fmla="*/ 14 h 27"/>
                <a:gd name="T2" fmla="*/ 27 w 28"/>
                <a:gd name="T3" fmla="*/ 8 h 27"/>
                <a:gd name="T4" fmla="*/ 26 w 28"/>
                <a:gd name="T5" fmla="*/ 6 h 27"/>
                <a:gd name="T6" fmla="*/ 26 w 28"/>
                <a:gd name="T7" fmla="*/ 6 h 27"/>
                <a:gd name="T8" fmla="*/ 15 w 28"/>
                <a:gd name="T9" fmla="*/ 14 h 27"/>
                <a:gd name="T10" fmla="*/ 13 w 28"/>
                <a:gd name="T11" fmla="*/ 13 h 27"/>
                <a:gd name="T12" fmla="*/ 24 w 28"/>
                <a:gd name="T13" fmla="*/ 4 h 27"/>
                <a:gd name="T14" fmla="*/ 22 w 28"/>
                <a:gd name="T15" fmla="*/ 2 h 27"/>
                <a:gd name="T16" fmla="*/ 20 w 28"/>
                <a:gd name="T17" fmla="*/ 1 h 27"/>
                <a:gd name="T18" fmla="*/ 14 w 28"/>
                <a:gd name="T19" fmla="*/ 0 h 27"/>
                <a:gd name="T20" fmla="*/ 0 w 28"/>
                <a:gd name="T21" fmla="*/ 14 h 27"/>
                <a:gd name="T22" fmla="*/ 14 w 28"/>
                <a:gd name="T23" fmla="*/ 27 h 27"/>
                <a:gd name="T24" fmla="*/ 19 w 28"/>
                <a:gd name="T25" fmla="*/ 27 h 27"/>
                <a:gd name="T26" fmla="*/ 20 w 28"/>
                <a:gd name="T27" fmla="*/ 26 h 27"/>
                <a:gd name="T28" fmla="*/ 28 w 28"/>
                <a:gd name="T2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7">
                  <a:moveTo>
                    <a:pt x="28" y="14"/>
                  </a:moveTo>
                  <a:cubicBezTo>
                    <a:pt x="28" y="12"/>
                    <a:pt x="27" y="10"/>
                    <a:pt x="27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2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16" y="27"/>
                    <a:pt x="17" y="27"/>
                    <a:pt x="19" y="27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5" y="23"/>
                    <a:pt x="28" y="19"/>
                    <a:pt x="28" y="14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8" name="Freeform 72"/>
            <p:cNvSpPr>
              <a:spLocks/>
            </p:cNvSpPr>
            <p:nvPr userDrawn="1"/>
          </p:nvSpPr>
          <p:spPr bwMode="auto">
            <a:xfrm flipH="1">
              <a:off x="2760663" y="4418013"/>
              <a:ext cx="117475" cy="125413"/>
            </a:xfrm>
            <a:custGeom>
              <a:avLst/>
              <a:gdLst>
                <a:gd name="T0" fmla="*/ 25 w 25"/>
                <a:gd name="T1" fmla="*/ 21 h 27"/>
                <a:gd name="T2" fmla="*/ 13 w 25"/>
                <a:gd name="T3" fmla="*/ 14 h 27"/>
                <a:gd name="T4" fmla="*/ 13 w 25"/>
                <a:gd name="T5" fmla="*/ 13 h 27"/>
                <a:gd name="T6" fmla="*/ 12 w 25"/>
                <a:gd name="T7" fmla="*/ 13 h 27"/>
                <a:gd name="T8" fmla="*/ 17 w 25"/>
                <a:gd name="T9" fmla="*/ 0 h 27"/>
                <a:gd name="T10" fmla="*/ 14 w 25"/>
                <a:gd name="T11" fmla="*/ 0 h 27"/>
                <a:gd name="T12" fmla="*/ 13 w 25"/>
                <a:gd name="T13" fmla="*/ 0 h 27"/>
                <a:gd name="T14" fmla="*/ 7 w 25"/>
                <a:gd name="T15" fmla="*/ 1 h 27"/>
                <a:gd name="T16" fmla="*/ 0 w 25"/>
                <a:gd name="T17" fmla="*/ 13 h 27"/>
                <a:gd name="T18" fmla="*/ 13 w 25"/>
                <a:gd name="T19" fmla="*/ 27 h 27"/>
                <a:gd name="T20" fmla="*/ 22 w 25"/>
                <a:gd name="T21" fmla="*/ 24 h 27"/>
                <a:gd name="T22" fmla="*/ 23 w 25"/>
                <a:gd name="T23" fmla="*/ 23 h 27"/>
                <a:gd name="T24" fmla="*/ 25 w 25"/>
                <a:gd name="T2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7">
                  <a:moveTo>
                    <a:pt x="25" y="21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6" y="27"/>
                    <a:pt x="19" y="26"/>
                    <a:pt x="22" y="24"/>
                  </a:cubicBezTo>
                  <a:cubicBezTo>
                    <a:pt x="22" y="24"/>
                    <a:pt x="22" y="24"/>
                    <a:pt x="23" y="23"/>
                  </a:cubicBezTo>
                  <a:cubicBezTo>
                    <a:pt x="24" y="23"/>
                    <a:pt x="24" y="22"/>
                    <a:pt x="25" y="2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9" name="Freeform 73"/>
            <p:cNvSpPr>
              <a:spLocks/>
            </p:cNvSpPr>
            <p:nvPr userDrawn="1"/>
          </p:nvSpPr>
          <p:spPr bwMode="auto">
            <a:xfrm flipH="1">
              <a:off x="2752725" y="4422775"/>
              <a:ext cx="55563" cy="84138"/>
            </a:xfrm>
            <a:custGeom>
              <a:avLst/>
              <a:gdLst>
                <a:gd name="T0" fmla="*/ 12 w 12"/>
                <a:gd name="T1" fmla="*/ 10 h 18"/>
                <a:gd name="T2" fmla="*/ 11 w 12"/>
                <a:gd name="T3" fmla="*/ 8 h 18"/>
                <a:gd name="T4" fmla="*/ 4 w 12"/>
                <a:gd name="T5" fmla="*/ 0 h 18"/>
                <a:gd name="T6" fmla="*/ 0 w 12"/>
                <a:gd name="T7" fmla="*/ 12 h 18"/>
                <a:gd name="T8" fmla="*/ 11 w 12"/>
                <a:gd name="T9" fmla="*/ 18 h 18"/>
                <a:gd name="T10" fmla="*/ 12 w 12"/>
                <a:gd name="T11" fmla="*/ 12 h 18"/>
                <a:gd name="T12" fmla="*/ 12 w 12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12" y="10"/>
                  </a:moveTo>
                  <a:cubicBezTo>
                    <a:pt x="12" y="9"/>
                    <a:pt x="12" y="9"/>
                    <a:pt x="11" y="8"/>
                  </a:cubicBezTo>
                  <a:cubicBezTo>
                    <a:pt x="10" y="5"/>
                    <a:pt x="8" y="2"/>
                    <a:pt x="4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6"/>
                    <a:pt x="12" y="14"/>
                    <a:pt x="12" y="12"/>
                  </a:cubicBezTo>
                  <a:cubicBezTo>
                    <a:pt x="12" y="12"/>
                    <a:pt x="12" y="11"/>
                    <a:pt x="12" y="1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0" name="Freeform 74"/>
            <p:cNvSpPr>
              <a:spLocks/>
            </p:cNvSpPr>
            <p:nvPr userDrawn="1"/>
          </p:nvSpPr>
          <p:spPr bwMode="auto">
            <a:xfrm flipH="1">
              <a:off x="685801" y="6407150"/>
              <a:ext cx="130175" cy="125413"/>
            </a:xfrm>
            <a:custGeom>
              <a:avLst/>
              <a:gdLst>
                <a:gd name="T0" fmla="*/ 9 w 28"/>
                <a:gd name="T1" fmla="*/ 1 h 27"/>
                <a:gd name="T2" fmla="*/ 8 w 28"/>
                <a:gd name="T3" fmla="*/ 1 h 27"/>
                <a:gd name="T4" fmla="*/ 5 w 28"/>
                <a:gd name="T5" fmla="*/ 3 h 27"/>
                <a:gd name="T6" fmla="*/ 3 w 28"/>
                <a:gd name="T7" fmla="*/ 5 h 27"/>
                <a:gd name="T8" fmla="*/ 0 w 28"/>
                <a:gd name="T9" fmla="*/ 13 h 27"/>
                <a:gd name="T10" fmla="*/ 14 w 28"/>
                <a:gd name="T11" fmla="*/ 27 h 27"/>
                <a:gd name="T12" fmla="*/ 26 w 28"/>
                <a:gd name="T13" fmla="*/ 21 h 27"/>
                <a:gd name="T14" fmla="*/ 27 w 28"/>
                <a:gd name="T15" fmla="*/ 19 h 27"/>
                <a:gd name="T16" fmla="*/ 28 w 28"/>
                <a:gd name="T17" fmla="*/ 16 h 27"/>
                <a:gd name="T18" fmla="*/ 9 w 28"/>
                <a:gd name="T19" fmla="*/ 13 h 27"/>
                <a:gd name="T20" fmla="*/ 10 w 28"/>
                <a:gd name="T21" fmla="*/ 11 h 27"/>
                <a:gd name="T22" fmla="*/ 28 w 28"/>
                <a:gd name="T23" fmla="*/ 14 h 27"/>
                <a:gd name="T24" fmla="*/ 28 w 28"/>
                <a:gd name="T25" fmla="*/ 13 h 27"/>
                <a:gd name="T26" fmla="*/ 28 w 28"/>
                <a:gd name="T27" fmla="*/ 12 h 27"/>
                <a:gd name="T28" fmla="*/ 28 w 28"/>
                <a:gd name="T29" fmla="*/ 11 h 27"/>
                <a:gd name="T30" fmla="*/ 28 w 28"/>
                <a:gd name="T31" fmla="*/ 10 h 27"/>
                <a:gd name="T32" fmla="*/ 27 w 28"/>
                <a:gd name="T33" fmla="*/ 10 h 27"/>
                <a:gd name="T34" fmla="*/ 14 w 28"/>
                <a:gd name="T35" fmla="*/ 0 h 27"/>
                <a:gd name="T36" fmla="*/ 10 w 28"/>
                <a:gd name="T37" fmla="*/ 0 h 27"/>
                <a:gd name="T38" fmla="*/ 10 w 28"/>
                <a:gd name="T39" fmla="*/ 0 h 27"/>
                <a:gd name="T40" fmla="*/ 9 w 28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7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19" y="27"/>
                    <a:pt x="23" y="25"/>
                    <a:pt x="26" y="21"/>
                  </a:cubicBezTo>
                  <a:cubicBezTo>
                    <a:pt x="26" y="20"/>
                    <a:pt x="27" y="19"/>
                    <a:pt x="27" y="19"/>
                  </a:cubicBezTo>
                  <a:cubicBezTo>
                    <a:pt x="27" y="18"/>
                    <a:pt x="28" y="17"/>
                    <a:pt x="28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8" y="12"/>
                    <a:pt x="28" y="12"/>
                    <a:pt x="28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8" y="10"/>
                    <a:pt x="27" y="10"/>
                  </a:cubicBezTo>
                  <a:cubicBezTo>
                    <a:pt x="26" y="4"/>
                    <a:pt x="21" y="0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1" name="Freeform 75"/>
            <p:cNvSpPr>
              <a:spLocks/>
            </p:cNvSpPr>
            <p:nvPr userDrawn="1"/>
          </p:nvSpPr>
          <p:spPr bwMode="auto">
            <a:xfrm flipH="1">
              <a:off x="11113" y="4208463"/>
              <a:ext cx="1452563" cy="168275"/>
            </a:xfrm>
            <a:custGeom>
              <a:avLst/>
              <a:gdLst>
                <a:gd name="T0" fmla="*/ 0 w 915"/>
                <a:gd name="T1" fmla="*/ 9 h 106"/>
                <a:gd name="T2" fmla="*/ 62 w 915"/>
                <a:gd name="T3" fmla="*/ 15 h 106"/>
                <a:gd name="T4" fmla="*/ 915 w 915"/>
                <a:gd name="T5" fmla="*/ 106 h 106"/>
                <a:gd name="T6" fmla="*/ 915 w 915"/>
                <a:gd name="T7" fmla="*/ 100 h 106"/>
                <a:gd name="T8" fmla="*/ 65 w 915"/>
                <a:gd name="T9" fmla="*/ 6 h 106"/>
                <a:gd name="T10" fmla="*/ 0 w 915"/>
                <a:gd name="T11" fmla="*/ 0 h 106"/>
                <a:gd name="T12" fmla="*/ 0 w 915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5" h="106">
                  <a:moveTo>
                    <a:pt x="0" y="9"/>
                  </a:moveTo>
                  <a:lnTo>
                    <a:pt x="62" y="15"/>
                  </a:lnTo>
                  <a:lnTo>
                    <a:pt x="915" y="106"/>
                  </a:lnTo>
                  <a:lnTo>
                    <a:pt x="915" y="100"/>
                  </a:lnTo>
                  <a:lnTo>
                    <a:pt x="65" y="6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2" name="Freeform 76"/>
            <p:cNvSpPr>
              <a:spLocks/>
            </p:cNvSpPr>
            <p:nvPr userDrawn="1"/>
          </p:nvSpPr>
          <p:spPr bwMode="auto">
            <a:xfrm flipH="1">
              <a:off x="11113" y="2495550"/>
              <a:ext cx="2057400" cy="1843088"/>
            </a:xfrm>
            <a:custGeom>
              <a:avLst/>
              <a:gdLst>
                <a:gd name="T0" fmla="*/ 0 w 1296"/>
                <a:gd name="T1" fmla="*/ 0 h 1161"/>
                <a:gd name="T2" fmla="*/ 0 w 1296"/>
                <a:gd name="T3" fmla="*/ 8 h 1161"/>
                <a:gd name="T4" fmla="*/ 610 w 1296"/>
                <a:gd name="T5" fmla="*/ 550 h 1161"/>
                <a:gd name="T6" fmla="*/ 613 w 1296"/>
                <a:gd name="T7" fmla="*/ 556 h 1161"/>
                <a:gd name="T8" fmla="*/ 1023 w 1296"/>
                <a:gd name="T9" fmla="*/ 919 h 1161"/>
                <a:gd name="T10" fmla="*/ 1023 w 1296"/>
                <a:gd name="T11" fmla="*/ 919 h 1161"/>
                <a:gd name="T12" fmla="*/ 1029 w 1296"/>
                <a:gd name="T13" fmla="*/ 924 h 1161"/>
                <a:gd name="T14" fmla="*/ 1296 w 1296"/>
                <a:gd name="T15" fmla="*/ 1161 h 1161"/>
                <a:gd name="T16" fmla="*/ 1296 w 1296"/>
                <a:gd name="T17" fmla="*/ 1153 h 1161"/>
                <a:gd name="T18" fmla="*/ 1038 w 1296"/>
                <a:gd name="T19" fmla="*/ 921 h 1161"/>
                <a:gd name="T20" fmla="*/ 1032 w 1296"/>
                <a:gd name="T21" fmla="*/ 919 h 1161"/>
                <a:gd name="T22" fmla="*/ 1032 w 1296"/>
                <a:gd name="T23" fmla="*/ 916 h 1161"/>
                <a:gd name="T24" fmla="*/ 616 w 1296"/>
                <a:gd name="T25" fmla="*/ 547 h 1161"/>
                <a:gd name="T26" fmla="*/ 610 w 1296"/>
                <a:gd name="T27" fmla="*/ 544 h 1161"/>
                <a:gd name="T28" fmla="*/ 0 w 1296"/>
                <a:gd name="T29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6" h="1161">
                  <a:moveTo>
                    <a:pt x="0" y="0"/>
                  </a:moveTo>
                  <a:lnTo>
                    <a:pt x="0" y="8"/>
                  </a:lnTo>
                  <a:lnTo>
                    <a:pt x="610" y="550"/>
                  </a:lnTo>
                  <a:lnTo>
                    <a:pt x="613" y="556"/>
                  </a:lnTo>
                  <a:lnTo>
                    <a:pt x="1023" y="919"/>
                  </a:lnTo>
                  <a:lnTo>
                    <a:pt x="1023" y="919"/>
                  </a:lnTo>
                  <a:lnTo>
                    <a:pt x="1029" y="924"/>
                  </a:lnTo>
                  <a:lnTo>
                    <a:pt x="1296" y="1161"/>
                  </a:lnTo>
                  <a:lnTo>
                    <a:pt x="1296" y="1153"/>
                  </a:lnTo>
                  <a:lnTo>
                    <a:pt x="1038" y="921"/>
                  </a:lnTo>
                  <a:lnTo>
                    <a:pt x="1032" y="919"/>
                  </a:lnTo>
                  <a:lnTo>
                    <a:pt x="1032" y="916"/>
                  </a:lnTo>
                  <a:lnTo>
                    <a:pt x="616" y="547"/>
                  </a:lnTo>
                  <a:lnTo>
                    <a:pt x="61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3" name="Freeform 77"/>
            <p:cNvSpPr>
              <a:spLocks/>
            </p:cNvSpPr>
            <p:nvPr userDrawn="1"/>
          </p:nvSpPr>
          <p:spPr bwMode="auto">
            <a:xfrm flipH="1">
              <a:off x="2073276" y="2122488"/>
              <a:ext cx="422275" cy="377825"/>
            </a:xfrm>
            <a:custGeom>
              <a:avLst/>
              <a:gdLst>
                <a:gd name="T0" fmla="*/ 5 w 266"/>
                <a:gd name="T1" fmla="*/ 0 h 238"/>
                <a:gd name="T2" fmla="*/ 3 w 266"/>
                <a:gd name="T3" fmla="*/ 3 h 238"/>
                <a:gd name="T4" fmla="*/ 0 w 266"/>
                <a:gd name="T5" fmla="*/ 0 h 238"/>
                <a:gd name="T6" fmla="*/ 0 w 266"/>
                <a:gd name="T7" fmla="*/ 3 h 238"/>
                <a:gd name="T8" fmla="*/ 41 w 266"/>
                <a:gd name="T9" fmla="*/ 39 h 238"/>
                <a:gd name="T10" fmla="*/ 263 w 266"/>
                <a:gd name="T11" fmla="*/ 238 h 238"/>
                <a:gd name="T12" fmla="*/ 266 w 266"/>
                <a:gd name="T13" fmla="*/ 232 h 238"/>
                <a:gd name="T14" fmla="*/ 44 w 266"/>
                <a:gd name="T15" fmla="*/ 36 h 238"/>
                <a:gd name="T16" fmla="*/ 5 w 266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38">
                  <a:moveTo>
                    <a:pt x="5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39"/>
                  </a:lnTo>
                  <a:lnTo>
                    <a:pt x="263" y="238"/>
                  </a:lnTo>
                  <a:lnTo>
                    <a:pt x="266" y="232"/>
                  </a:lnTo>
                  <a:lnTo>
                    <a:pt x="44" y="3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4" name="Freeform 78"/>
            <p:cNvSpPr>
              <a:spLocks/>
            </p:cNvSpPr>
            <p:nvPr userDrawn="1"/>
          </p:nvSpPr>
          <p:spPr bwMode="auto">
            <a:xfrm flipH="1">
              <a:off x="11113" y="6457950"/>
              <a:ext cx="763588" cy="139700"/>
            </a:xfrm>
            <a:custGeom>
              <a:avLst/>
              <a:gdLst>
                <a:gd name="T0" fmla="*/ 0 w 481"/>
                <a:gd name="T1" fmla="*/ 6 h 88"/>
                <a:gd name="T2" fmla="*/ 56 w 481"/>
                <a:gd name="T3" fmla="*/ 15 h 88"/>
                <a:gd name="T4" fmla="*/ 481 w 481"/>
                <a:gd name="T5" fmla="*/ 88 h 88"/>
                <a:gd name="T6" fmla="*/ 481 w 481"/>
                <a:gd name="T7" fmla="*/ 79 h 88"/>
                <a:gd name="T8" fmla="*/ 56 w 481"/>
                <a:gd name="T9" fmla="*/ 9 h 88"/>
                <a:gd name="T10" fmla="*/ 3 w 481"/>
                <a:gd name="T11" fmla="*/ 0 h 88"/>
                <a:gd name="T12" fmla="*/ 0 w 481"/>
                <a:gd name="T13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88">
                  <a:moveTo>
                    <a:pt x="0" y="6"/>
                  </a:moveTo>
                  <a:lnTo>
                    <a:pt x="56" y="15"/>
                  </a:lnTo>
                  <a:lnTo>
                    <a:pt x="481" y="88"/>
                  </a:lnTo>
                  <a:lnTo>
                    <a:pt x="481" y="79"/>
                  </a:lnTo>
                  <a:lnTo>
                    <a:pt x="56" y="9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5" name="Freeform 79"/>
            <p:cNvSpPr>
              <a:spLocks/>
            </p:cNvSpPr>
            <p:nvPr userDrawn="1"/>
          </p:nvSpPr>
          <p:spPr bwMode="auto">
            <a:xfrm flipH="1">
              <a:off x="11113" y="4478338"/>
              <a:ext cx="2806700" cy="1533525"/>
            </a:xfrm>
            <a:custGeom>
              <a:avLst/>
              <a:gdLst>
                <a:gd name="T0" fmla="*/ 1094 w 1768"/>
                <a:gd name="T1" fmla="*/ 591 h 966"/>
                <a:gd name="T2" fmla="*/ 1094 w 1768"/>
                <a:gd name="T3" fmla="*/ 591 h 966"/>
                <a:gd name="T4" fmla="*/ 38 w 1768"/>
                <a:gd name="T5" fmla="*/ 18 h 966"/>
                <a:gd name="T6" fmla="*/ 6 w 1768"/>
                <a:gd name="T7" fmla="*/ 0 h 966"/>
                <a:gd name="T8" fmla="*/ 3 w 1768"/>
                <a:gd name="T9" fmla="*/ 3 h 966"/>
                <a:gd name="T10" fmla="*/ 0 w 1768"/>
                <a:gd name="T11" fmla="*/ 0 h 966"/>
                <a:gd name="T12" fmla="*/ 0 w 1768"/>
                <a:gd name="T13" fmla="*/ 3 h 966"/>
                <a:gd name="T14" fmla="*/ 36 w 1768"/>
                <a:gd name="T15" fmla="*/ 24 h 966"/>
                <a:gd name="T16" fmla="*/ 1094 w 1768"/>
                <a:gd name="T17" fmla="*/ 600 h 966"/>
                <a:gd name="T18" fmla="*/ 1097 w 1768"/>
                <a:gd name="T19" fmla="*/ 600 h 966"/>
                <a:gd name="T20" fmla="*/ 1100 w 1768"/>
                <a:gd name="T21" fmla="*/ 603 h 966"/>
                <a:gd name="T22" fmla="*/ 1100 w 1768"/>
                <a:gd name="T23" fmla="*/ 603 h 966"/>
                <a:gd name="T24" fmla="*/ 1768 w 1768"/>
                <a:gd name="T25" fmla="*/ 966 h 966"/>
                <a:gd name="T26" fmla="*/ 1768 w 1768"/>
                <a:gd name="T27" fmla="*/ 960 h 966"/>
                <a:gd name="T28" fmla="*/ 1097 w 1768"/>
                <a:gd name="T29" fmla="*/ 594 h 966"/>
                <a:gd name="T30" fmla="*/ 1097 w 1768"/>
                <a:gd name="T31" fmla="*/ 594 h 966"/>
                <a:gd name="T32" fmla="*/ 1094 w 1768"/>
                <a:gd name="T33" fmla="*/ 59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8" h="966">
                  <a:moveTo>
                    <a:pt x="1094" y="591"/>
                  </a:moveTo>
                  <a:lnTo>
                    <a:pt x="1094" y="591"/>
                  </a:lnTo>
                  <a:lnTo>
                    <a:pt x="38" y="18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6" y="24"/>
                  </a:lnTo>
                  <a:lnTo>
                    <a:pt x="1094" y="600"/>
                  </a:lnTo>
                  <a:lnTo>
                    <a:pt x="1097" y="600"/>
                  </a:lnTo>
                  <a:lnTo>
                    <a:pt x="1100" y="603"/>
                  </a:lnTo>
                  <a:lnTo>
                    <a:pt x="1100" y="603"/>
                  </a:lnTo>
                  <a:lnTo>
                    <a:pt x="1768" y="966"/>
                  </a:lnTo>
                  <a:lnTo>
                    <a:pt x="1768" y="960"/>
                  </a:lnTo>
                  <a:lnTo>
                    <a:pt x="1097" y="594"/>
                  </a:lnTo>
                  <a:lnTo>
                    <a:pt x="1097" y="594"/>
                  </a:lnTo>
                  <a:lnTo>
                    <a:pt x="1094" y="59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6" name="Freeform 80"/>
            <p:cNvSpPr>
              <a:spLocks/>
            </p:cNvSpPr>
            <p:nvPr userDrawn="1"/>
          </p:nvSpPr>
          <p:spPr bwMode="auto">
            <a:xfrm flipH="1">
              <a:off x="984250" y="-4763"/>
              <a:ext cx="554038" cy="1073150"/>
            </a:xfrm>
            <a:custGeom>
              <a:avLst/>
              <a:gdLst>
                <a:gd name="T0" fmla="*/ 34 w 119"/>
                <a:gd name="T1" fmla="*/ 164 h 231"/>
                <a:gd name="T2" fmla="*/ 33 w 119"/>
                <a:gd name="T3" fmla="*/ 166 h 231"/>
                <a:gd name="T4" fmla="*/ 0 w 119"/>
                <a:gd name="T5" fmla="*/ 230 h 231"/>
                <a:gd name="T6" fmla="*/ 3 w 119"/>
                <a:gd name="T7" fmla="*/ 231 h 231"/>
                <a:gd name="T8" fmla="*/ 35 w 119"/>
                <a:gd name="T9" fmla="*/ 167 h 231"/>
                <a:gd name="T10" fmla="*/ 36 w 119"/>
                <a:gd name="T11" fmla="*/ 165 h 231"/>
                <a:gd name="T12" fmla="*/ 36 w 119"/>
                <a:gd name="T13" fmla="*/ 165 h 231"/>
                <a:gd name="T14" fmla="*/ 119 w 119"/>
                <a:gd name="T15" fmla="*/ 0 h 231"/>
                <a:gd name="T16" fmla="*/ 116 w 119"/>
                <a:gd name="T17" fmla="*/ 0 h 231"/>
                <a:gd name="T18" fmla="*/ 34 w 119"/>
                <a:gd name="T19" fmla="*/ 16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231">
                  <a:moveTo>
                    <a:pt x="34" y="164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" y="231"/>
                    <a:pt x="2" y="231"/>
                    <a:pt x="3" y="231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34" y="164"/>
                    <a:pt x="34" y="164"/>
                    <a:pt x="34" y="164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7" name="Freeform 81"/>
            <p:cNvSpPr>
              <a:spLocks/>
            </p:cNvSpPr>
            <p:nvPr userDrawn="1"/>
          </p:nvSpPr>
          <p:spPr bwMode="auto">
            <a:xfrm flipH="1">
              <a:off x="1574801" y="1138238"/>
              <a:ext cx="920750" cy="989013"/>
            </a:xfrm>
            <a:custGeom>
              <a:avLst/>
              <a:gdLst>
                <a:gd name="T0" fmla="*/ 12 w 198"/>
                <a:gd name="T1" fmla="*/ 198 h 213"/>
                <a:gd name="T2" fmla="*/ 0 w 198"/>
                <a:gd name="T3" fmla="*/ 211 h 213"/>
                <a:gd name="T4" fmla="*/ 0 w 198"/>
                <a:gd name="T5" fmla="*/ 212 h 213"/>
                <a:gd name="T6" fmla="*/ 1 w 198"/>
                <a:gd name="T7" fmla="*/ 213 h 213"/>
                <a:gd name="T8" fmla="*/ 2 w 198"/>
                <a:gd name="T9" fmla="*/ 212 h 213"/>
                <a:gd name="T10" fmla="*/ 14 w 198"/>
                <a:gd name="T11" fmla="*/ 199 h 213"/>
                <a:gd name="T12" fmla="*/ 198 w 198"/>
                <a:gd name="T13" fmla="*/ 1 h 213"/>
                <a:gd name="T14" fmla="*/ 197 w 198"/>
                <a:gd name="T15" fmla="*/ 0 h 213"/>
                <a:gd name="T16" fmla="*/ 193 w 198"/>
                <a:gd name="T17" fmla="*/ 3 h 213"/>
                <a:gd name="T18" fmla="*/ 12 w 198"/>
                <a:gd name="T19" fmla="*/ 1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13">
                  <a:moveTo>
                    <a:pt x="12" y="198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2" y="212"/>
                    <a:pt x="2" y="212"/>
                    <a:pt x="2" y="212"/>
                  </a:cubicBezTo>
                  <a:cubicBezTo>
                    <a:pt x="14" y="199"/>
                    <a:pt x="14" y="199"/>
                    <a:pt x="14" y="199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0"/>
                  </a:cubicBezTo>
                  <a:cubicBezTo>
                    <a:pt x="193" y="3"/>
                    <a:pt x="193" y="3"/>
                    <a:pt x="193" y="3"/>
                  </a:cubicBezTo>
                  <a:lnTo>
                    <a:pt x="12" y="198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8" name="Freeform 82"/>
            <p:cNvSpPr>
              <a:spLocks/>
            </p:cNvSpPr>
            <p:nvPr userDrawn="1"/>
          </p:nvSpPr>
          <p:spPr bwMode="auto">
            <a:xfrm flipH="1">
              <a:off x="11113" y="757238"/>
              <a:ext cx="1493838" cy="349250"/>
            </a:xfrm>
            <a:custGeom>
              <a:avLst/>
              <a:gdLst>
                <a:gd name="T0" fmla="*/ 128 w 321"/>
                <a:gd name="T1" fmla="*/ 43 h 75"/>
                <a:gd name="T2" fmla="*/ 128 w 321"/>
                <a:gd name="T3" fmla="*/ 43 h 75"/>
                <a:gd name="T4" fmla="*/ 125 w 321"/>
                <a:gd name="T5" fmla="*/ 44 h 75"/>
                <a:gd name="T6" fmla="*/ 0 w 321"/>
                <a:gd name="T7" fmla="*/ 72 h 75"/>
                <a:gd name="T8" fmla="*/ 1 w 321"/>
                <a:gd name="T9" fmla="*/ 75 h 75"/>
                <a:gd name="T10" fmla="*/ 129 w 321"/>
                <a:gd name="T11" fmla="*/ 46 h 75"/>
                <a:gd name="T12" fmla="*/ 132 w 321"/>
                <a:gd name="T13" fmla="*/ 45 h 75"/>
                <a:gd name="T14" fmla="*/ 132 w 321"/>
                <a:gd name="T15" fmla="*/ 45 h 75"/>
                <a:gd name="T16" fmla="*/ 260 w 321"/>
                <a:gd name="T17" fmla="*/ 16 h 75"/>
                <a:gd name="T18" fmla="*/ 262 w 321"/>
                <a:gd name="T19" fmla="*/ 16 h 75"/>
                <a:gd name="T20" fmla="*/ 321 w 321"/>
                <a:gd name="T21" fmla="*/ 2 h 75"/>
                <a:gd name="T22" fmla="*/ 321 w 321"/>
                <a:gd name="T23" fmla="*/ 0 h 75"/>
                <a:gd name="T24" fmla="*/ 261 w 321"/>
                <a:gd name="T25" fmla="*/ 13 h 75"/>
                <a:gd name="T26" fmla="*/ 260 w 321"/>
                <a:gd name="T27" fmla="*/ 14 h 75"/>
                <a:gd name="T28" fmla="*/ 128 w 321"/>
                <a:gd name="T29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75">
                  <a:moveTo>
                    <a:pt x="128" y="43"/>
                  </a:moveTo>
                  <a:cubicBezTo>
                    <a:pt x="128" y="43"/>
                    <a:pt x="128" y="43"/>
                    <a:pt x="128" y="43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1" y="75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321" y="2"/>
                    <a:pt x="321" y="2"/>
                    <a:pt x="321" y="2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0" y="14"/>
                    <a:pt x="260" y="14"/>
                    <a:pt x="260" y="14"/>
                  </a:cubicBezTo>
                  <a:lnTo>
                    <a:pt x="128" y="43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9" name="Freeform 83"/>
            <p:cNvSpPr>
              <a:spLocks/>
            </p:cNvSpPr>
            <p:nvPr userDrawn="1"/>
          </p:nvSpPr>
          <p:spPr bwMode="auto">
            <a:xfrm flipH="1">
              <a:off x="11113" y="-4763"/>
              <a:ext cx="98425" cy="149225"/>
            </a:xfrm>
            <a:custGeom>
              <a:avLst/>
              <a:gdLst>
                <a:gd name="T0" fmla="*/ 62 w 62"/>
                <a:gd name="T1" fmla="*/ 94 h 94"/>
                <a:gd name="T2" fmla="*/ 62 w 62"/>
                <a:gd name="T3" fmla="*/ 82 h 94"/>
                <a:gd name="T4" fmla="*/ 9 w 62"/>
                <a:gd name="T5" fmla="*/ 0 h 94"/>
                <a:gd name="T6" fmla="*/ 0 w 62"/>
                <a:gd name="T7" fmla="*/ 0 h 94"/>
                <a:gd name="T8" fmla="*/ 62 w 62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4">
                  <a:moveTo>
                    <a:pt x="62" y="94"/>
                  </a:moveTo>
                  <a:lnTo>
                    <a:pt x="62" y="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0" name="Freeform 84"/>
            <p:cNvSpPr>
              <a:spLocks/>
            </p:cNvSpPr>
            <p:nvPr userDrawn="1"/>
          </p:nvSpPr>
          <p:spPr bwMode="auto">
            <a:xfrm flipH="1">
              <a:off x="1579563" y="1128713"/>
              <a:ext cx="1824038" cy="1408113"/>
            </a:xfrm>
            <a:custGeom>
              <a:avLst/>
              <a:gdLst>
                <a:gd name="T0" fmla="*/ 201 w 392"/>
                <a:gd name="T1" fmla="*/ 150 h 303"/>
                <a:gd name="T2" fmla="*/ 201 w 392"/>
                <a:gd name="T3" fmla="*/ 150 h 303"/>
                <a:gd name="T4" fmla="*/ 203 w 392"/>
                <a:gd name="T5" fmla="*/ 148 h 303"/>
                <a:gd name="T6" fmla="*/ 388 w 392"/>
                <a:gd name="T7" fmla="*/ 5 h 303"/>
                <a:gd name="T8" fmla="*/ 392 w 392"/>
                <a:gd name="T9" fmla="*/ 2 h 303"/>
                <a:gd name="T10" fmla="*/ 390 w 392"/>
                <a:gd name="T11" fmla="*/ 0 h 303"/>
                <a:gd name="T12" fmla="*/ 203 w 392"/>
                <a:gd name="T13" fmla="*/ 145 h 303"/>
                <a:gd name="T14" fmla="*/ 201 w 392"/>
                <a:gd name="T15" fmla="*/ 147 h 303"/>
                <a:gd name="T16" fmla="*/ 201 w 392"/>
                <a:gd name="T17" fmla="*/ 147 h 303"/>
                <a:gd name="T18" fmla="*/ 11 w 392"/>
                <a:gd name="T19" fmla="*/ 293 h 303"/>
                <a:gd name="T20" fmla="*/ 0 w 392"/>
                <a:gd name="T21" fmla="*/ 302 h 303"/>
                <a:gd name="T22" fmla="*/ 2 w 392"/>
                <a:gd name="T23" fmla="*/ 303 h 303"/>
                <a:gd name="T24" fmla="*/ 13 w 392"/>
                <a:gd name="T25" fmla="*/ 295 h 303"/>
                <a:gd name="T26" fmla="*/ 15 w 392"/>
                <a:gd name="T27" fmla="*/ 294 h 303"/>
                <a:gd name="T28" fmla="*/ 201 w 392"/>
                <a:gd name="T29" fmla="*/ 15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03">
                  <a:moveTo>
                    <a:pt x="201" y="150"/>
                  </a:moveTo>
                  <a:cubicBezTo>
                    <a:pt x="201" y="150"/>
                    <a:pt x="201" y="150"/>
                    <a:pt x="201" y="150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388" y="5"/>
                    <a:pt x="388" y="5"/>
                    <a:pt x="388" y="5"/>
                  </a:cubicBezTo>
                  <a:cubicBezTo>
                    <a:pt x="392" y="2"/>
                    <a:pt x="392" y="2"/>
                    <a:pt x="392" y="2"/>
                  </a:cubicBezTo>
                  <a:cubicBezTo>
                    <a:pt x="391" y="2"/>
                    <a:pt x="391" y="1"/>
                    <a:pt x="390" y="0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11" y="293"/>
                    <a:pt x="11" y="293"/>
                    <a:pt x="11" y="293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" y="303"/>
                    <a:pt x="2" y="303"/>
                    <a:pt x="2" y="303"/>
                  </a:cubicBezTo>
                  <a:cubicBezTo>
                    <a:pt x="13" y="295"/>
                    <a:pt x="13" y="295"/>
                    <a:pt x="13" y="295"/>
                  </a:cubicBezTo>
                  <a:cubicBezTo>
                    <a:pt x="15" y="294"/>
                    <a:pt x="15" y="294"/>
                    <a:pt x="15" y="294"/>
                  </a:cubicBezTo>
                  <a:lnTo>
                    <a:pt x="201" y="15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1" name="Freeform 85"/>
            <p:cNvSpPr>
              <a:spLocks/>
            </p:cNvSpPr>
            <p:nvPr userDrawn="1"/>
          </p:nvSpPr>
          <p:spPr bwMode="auto">
            <a:xfrm flipH="1">
              <a:off x="1560513" y="1147763"/>
              <a:ext cx="1262063" cy="3335338"/>
            </a:xfrm>
            <a:custGeom>
              <a:avLst/>
              <a:gdLst>
                <a:gd name="T0" fmla="*/ 213 w 271"/>
                <a:gd name="T1" fmla="*/ 155 h 718"/>
                <a:gd name="T2" fmla="*/ 213 w 271"/>
                <a:gd name="T3" fmla="*/ 154 h 718"/>
                <a:gd name="T4" fmla="*/ 271 w 271"/>
                <a:gd name="T5" fmla="*/ 1 h 718"/>
                <a:gd name="T6" fmla="*/ 269 w 271"/>
                <a:gd name="T7" fmla="*/ 0 h 718"/>
                <a:gd name="T8" fmla="*/ 211 w 271"/>
                <a:gd name="T9" fmla="*/ 155 h 718"/>
                <a:gd name="T10" fmla="*/ 210 w 271"/>
                <a:gd name="T11" fmla="*/ 156 h 718"/>
                <a:gd name="T12" fmla="*/ 209 w 271"/>
                <a:gd name="T13" fmla="*/ 159 h 718"/>
                <a:gd name="T14" fmla="*/ 161 w 271"/>
                <a:gd name="T15" fmla="*/ 289 h 718"/>
                <a:gd name="T16" fmla="*/ 160 w 271"/>
                <a:gd name="T17" fmla="*/ 291 h 718"/>
                <a:gd name="T18" fmla="*/ 140 w 271"/>
                <a:gd name="T19" fmla="*/ 344 h 718"/>
                <a:gd name="T20" fmla="*/ 140 w 271"/>
                <a:gd name="T21" fmla="*/ 344 h 718"/>
                <a:gd name="T22" fmla="*/ 139 w 271"/>
                <a:gd name="T23" fmla="*/ 347 h 718"/>
                <a:gd name="T24" fmla="*/ 139 w 271"/>
                <a:gd name="T25" fmla="*/ 347 h 718"/>
                <a:gd name="T26" fmla="*/ 5 w 271"/>
                <a:gd name="T27" fmla="*/ 704 h 718"/>
                <a:gd name="T28" fmla="*/ 0 w 271"/>
                <a:gd name="T29" fmla="*/ 717 h 718"/>
                <a:gd name="T30" fmla="*/ 1 w 271"/>
                <a:gd name="T31" fmla="*/ 717 h 718"/>
                <a:gd name="T32" fmla="*/ 2 w 271"/>
                <a:gd name="T33" fmla="*/ 718 h 718"/>
                <a:gd name="T34" fmla="*/ 3 w 271"/>
                <a:gd name="T35" fmla="*/ 717 h 718"/>
                <a:gd name="T36" fmla="*/ 7 w 271"/>
                <a:gd name="T37" fmla="*/ 705 h 718"/>
                <a:gd name="T38" fmla="*/ 140 w 271"/>
                <a:gd name="T39" fmla="*/ 350 h 718"/>
                <a:gd name="T40" fmla="*/ 140 w 271"/>
                <a:gd name="T41" fmla="*/ 350 h 718"/>
                <a:gd name="T42" fmla="*/ 141 w 271"/>
                <a:gd name="T43" fmla="*/ 347 h 718"/>
                <a:gd name="T44" fmla="*/ 141 w 271"/>
                <a:gd name="T45" fmla="*/ 347 h 718"/>
                <a:gd name="T46" fmla="*/ 162 w 271"/>
                <a:gd name="T47" fmla="*/ 293 h 718"/>
                <a:gd name="T48" fmla="*/ 162 w 271"/>
                <a:gd name="T49" fmla="*/ 290 h 718"/>
                <a:gd name="T50" fmla="*/ 212 w 271"/>
                <a:gd name="T51" fmla="*/ 158 h 718"/>
                <a:gd name="T52" fmla="*/ 213 w 271"/>
                <a:gd name="T53" fmla="*/ 155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718">
                  <a:moveTo>
                    <a:pt x="213" y="155"/>
                  </a:moveTo>
                  <a:cubicBezTo>
                    <a:pt x="213" y="154"/>
                    <a:pt x="213" y="154"/>
                    <a:pt x="213" y="154"/>
                  </a:cubicBezTo>
                  <a:cubicBezTo>
                    <a:pt x="271" y="1"/>
                    <a:pt x="271" y="1"/>
                    <a:pt x="271" y="1"/>
                  </a:cubicBezTo>
                  <a:cubicBezTo>
                    <a:pt x="270" y="1"/>
                    <a:pt x="269" y="1"/>
                    <a:pt x="269" y="0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161" y="289"/>
                    <a:pt x="161" y="289"/>
                    <a:pt x="161" y="289"/>
                  </a:cubicBezTo>
                  <a:cubicBezTo>
                    <a:pt x="160" y="291"/>
                    <a:pt x="160" y="291"/>
                    <a:pt x="160" y="291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39" y="347"/>
                    <a:pt x="139" y="347"/>
                    <a:pt x="139" y="347"/>
                  </a:cubicBezTo>
                  <a:cubicBezTo>
                    <a:pt x="139" y="347"/>
                    <a:pt x="139" y="347"/>
                    <a:pt x="139" y="347"/>
                  </a:cubicBezTo>
                  <a:cubicBezTo>
                    <a:pt x="5" y="704"/>
                    <a:pt x="5" y="704"/>
                    <a:pt x="5" y="704"/>
                  </a:cubicBezTo>
                  <a:cubicBezTo>
                    <a:pt x="0" y="717"/>
                    <a:pt x="0" y="717"/>
                    <a:pt x="0" y="717"/>
                  </a:cubicBezTo>
                  <a:cubicBezTo>
                    <a:pt x="1" y="717"/>
                    <a:pt x="1" y="717"/>
                    <a:pt x="1" y="717"/>
                  </a:cubicBezTo>
                  <a:cubicBezTo>
                    <a:pt x="2" y="718"/>
                    <a:pt x="2" y="718"/>
                    <a:pt x="2" y="718"/>
                  </a:cubicBezTo>
                  <a:cubicBezTo>
                    <a:pt x="3" y="717"/>
                    <a:pt x="3" y="717"/>
                    <a:pt x="3" y="717"/>
                  </a:cubicBezTo>
                  <a:cubicBezTo>
                    <a:pt x="7" y="705"/>
                    <a:pt x="7" y="705"/>
                    <a:pt x="7" y="705"/>
                  </a:cubicBezTo>
                  <a:cubicBezTo>
                    <a:pt x="140" y="350"/>
                    <a:pt x="140" y="350"/>
                    <a:pt x="140" y="350"/>
                  </a:cubicBezTo>
                  <a:cubicBezTo>
                    <a:pt x="140" y="350"/>
                    <a:pt x="140" y="350"/>
                    <a:pt x="140" y="350"/>
                  </a:cubicBezTo>
                  <a:cubicBezTo>
                    <a:pt x="141" y="347"/>
                    <a:pt x="141" y="347"/>
                    <a:pt x="141" y="347"/>
                  </a:cubicBezTo>
                  <a:cubicBezTo>
                    <a:pt x="141" y="347"/>
                    <a:pt x="141" y="347"/>
                    <a:pt x="141" y="347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2" y="290"/>
                    <a:pt x="162" y="290"/>
                    <a:pt x="162" y="290"/>
                  </a:cubicBezTo>
                  <a:cubicBezTo>
                    <a:pt x="212" y="158"/>
                    <a:pt x="212" y="158"/>
                    <a:pt x="212" y="158"/>
                  </a:cubicBezTo>
                  <a:lnTo>
                    <a:pt x="213" y="155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2" name="Freeform 86"/>
            <p:cNvSpPr>
              <a:spLocks/>
            </p:cNvSpPr>
            <p:nvPr userDrawn="1"/>
          </p:nvSpPr>
          <p:spPr bwMode="auto">
            <a:xfrm flipH="1">
              <a:off x="1500188" y="1063625"/>
              <a:ext cx="93663" cy="93663"/>
            </a:xfrm>
            <a:custGeom>
              <a:avLst/>
              <a:gdLst>
                <a:gd name="T0" fmla="*/ 15 w 20"/>
                <a:gd name="T1" fmla="*/ 1 h 20"/>
                <a:gd name="T2" fmla="*/ 12 w 20"/>
                <a:gd name="T3" fmla="*/ 0 h 20"/>
                <a:gd name="T4" fmla="*/ 10 w 20"/>
                <a:gd name="T5" fmla="*/ 0 h 20"/>
                <a:gd name="T6" fmla="*/ 0 w 20"/>
                <a:gd name="T7" fmla="*/ 10 h 20"/>
                <a:gd name="T8" fmla="*/ 1 w 20"/>
                <a:gd name="T9" fmla="*/ 14 h 20"/>
                <a:gd name="T10" fmla="*/ 3 w 20"/>
                <a:gd name="T11" fmla="*/ 16 h 20"/>
                <a:gd name="T12" fmla="*/ 4 w 20"/>
                <a:gd name="T13" fmla="*/ 17 h 20"/>
                <a:gd name="T14" fmla="*/ 5 w 20"/>
                <a:gd name="T15" fmla="*/ 18 h 20"/>
                <a:gd name="T16" fmla="*/ 7 w 20"/>
                <a:gd name="T17" fmla="*/ 19 h 20"/>
                <a:gd name="T18" fmla="*/ 10 w 20"/>
                <a:gd name="T19" fmla="*/ 20 h 20"/>
                <a:gd name="T20" fmla="*/ 20 w 20"/>
                <a:gd name="T21" fmla="*/ 10 h 20"/>
                <a:gd name="T22" fmla="*/ 20 w 20"/>
                <a:gd name="T23" fmla="*/ 9 h 20"/>
                <a:gd name="T24" fmla="*/ 19 w 20"/>
                <a:gd name="T25" fmla="*/ 6 h 20"/>
                <a:gd name="T26" fmla="*/ 15 w 20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15" y="1"/>
                  </a:moveTo>
                  <a:cubicBezTo>
                    <a:pt x="14" y="1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15" y="20"/>
                    <a:pt x="20" y="15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6"/>
                  </a:cubicBezTo>
                  <a:cubicBezTo>
                    <a:pt x="18" y="4"/>
                    <a:pt x="17" y="2"/>
                    <a:pt x="15" y="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778568"/>
            <a:ext cx="9144000" cy="165068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521326"/>
            <a:ext cx="9144000" cy="10385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98" name="Группа 97"/>
          <p:cNvGrpSpPr/>
          <p:nvPr userDrawn="1"/>
        </p:nvGrpSpPr>
        <p:grpSpPr>
          <a:xfrm flipH="1">
            <a:off x="8721948" y="-4762"/>
            <a:ext cx="3452813" cy="6899276"/>
            <a:chOff x="11113" y="-4763"/>
            <a:chExt cx="3452813" cy="6899276"/>
          </a:xfrm>
        </p:grpSpPr>
        <p:sp>
          <p:nvSpPr>
            <p:cNvPr id="99" name="Freeform 5"/>
            <p:cNvSpPr>
              <a:spLocks/>
            </p:cNvSpPr>
            <p:nvPr userDrawn="1"/>
          </p:nvSpPr>
          <p:spPr bwMode="auto">
            <a:xfrm flipH="1">
              <a:off x="11113" y="1343025"/>
              <a:ext cx="130175" cy="171450"/>
            </a:xfrm>
            <a:custGeom>
              <a:avLst/>
              <a:gdLst>
                <a:gd name="T0" fmla="*/ 28 w 28"/>
                <a:gd name="T1" fmla="*/ 37 h 37"/>
                <a:gd name="T2" fmla="*/ 28 w 28"/>
                <a:gd name="T3" fmla="*/ 37 h 37"/>
                <a:gd name="T4" fmla="*/ 0 w 28"/>
                <a:gd name="T5" fmla="*/ 0 h 37"/>
                <a:gd name="T6" fmla="*/ 0 w 28"/>
                <a:gd name="T7" fmla="*/ 0 h 37"/>
                <a:gd name="T8" fmla="*/ 28 w 2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0" name="Freeform 6"/>
            <p:cNvSpPr>
              <a:spLocks/>
            </p:cNvSpPr>
            <p:nvPr userDrawn="1"/>
          </p:nvSpPr>
          <p:spPr bwMode="auto">
            <a:xfrm flipH="1">
              <a:off x="239713" y="1343025"/>
              <a:ext cx="566738" cy="1338263"/>
            </a:xfrm>
            <a:custGeom>
              <a:avLst/>
              <a:gdLst>
                <a:gd name="T0" fmla="*/ 122 w 122"/>
                <a:gd name="T1" fmla="*/ 1 h 288"/>
                <a:gd name="T2" fmla="*/ 121 w 122"/>
                <a:gd name="T3" fmla="*/ 0 h 288"/>
                <a:gd name="T4" fmla="*/ 0 w 122"/>
                <a:gd name="T5" fmla="*/ 288 h 288"/>
                <a:gd name="T6" fmla="*/ 122 w 122"/>
                <a:gd name="T7" fmla="*/ 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288">
                  <a:moveTo>
                    <a:pt x="122" y="1"/>
                  </a:moveTo>
                  <a:cubicBezTo>
                    <a:pt x="121" y="1"/>
                    <a:pt x="121" y="0"/>
                    <a:pt x="121" y="0"/>
                  </a:cubicBezTo>
                  <a:cubicBezTo>
                    <a:pt x="0" y="288"/>
                    <a:pt x="0" y="288"/>
                    <a:pt x="0" y="28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1" name="Freeform 7"/>
            <p:cNvSpPr>
              <a:spLocks/>
            </p:cNvSpPr>
            <p:nvPr userDrawn="1"/>
          </p:nvSpPr>
          <p:spPr bwMode="auto">
            <a:xfrm flipH="1">
              <a:off x="11113" y="1347788"/>
              <a:ext cx="134938" cy="180975"/>
            </a:xfrm>
            <a:custGeom>
              <a:avLst/>
              <a:gdLst>
                <a:gd name="T0" fmla="*/ 0 w 29"/>
                <a:gd name="T1" fmla="*/ 0 h 39"/>
                <a:gd name="T2" fmla="*/ 29 w 29"/>
                <a:gd name="T3" fmla="*/ 39 h 39"/>
                <a:gd name="T4" fmla="*/ 29 w 29"/>
                <a:gd name="T5" fmla="*/ 39 h 39"/>
                <a:gd name="T6" fmla="*/ 0 w 29"/>
                <a:gd name="T7" fmla="*/ 0 h 39"/>
                <a:gd name="T8" fmla="*/ 0 w 2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9">
                  <a:moveTo>
                    <a:pt x="0" y="0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2" name="Freeform 8"/>
            <p:cNvSpPr>
              <a:spLocks/>
            </p:cNvSpPr>
            <p:nvPr userDrawn="1"/>
          </p:nvSpPr>
          <p:spPr bwMode="auto">
            <a:xfrm flipH="1">
              <a:off x="11113" y="3846513"/>
              <a:ext cx="419100" cy="107950"/>
            </a:xfrm>
            <a:custGeom>
              <a:avLst/>
              <a:gdLst>
                <a:gd name="T0" fmla="*/ 264 w 264"/>
                <a:gd name="T1" fmla="*/ 0 h 68"/>
                <a:gd name="T2" fmla="*/ 264 w 264"/>
                <a:gd name="T3" fmla="*/ 0 h 68"/>
                <a:gd name="T4" fmla="*/ 0 w 264"/>
                <a:gd name="T5" fmla="*/ 65 h 68"/>
                <a:gd name="T6" fmla="*/ 0 w 264"/>
                <a:gd name="T7" fmla="*/ 68 h 68"/>
                <a:gd name="T8" fmla="*/ 264 w 26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8">
                  <a:moveTo>
                    <a:pt x="264" y="0"/>
                  </a:moveTo>
                  <a:lnTo>
                    <a:pt x="264" y="0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3" name="Freeform 9"/>
            <p:cNvSpPr>
              <a:spLocks/>
            </p:cNvSpPr>
            <p:nvPr userDrawn="1"/>
          </p:nvSpPr>
          <p:spPr bwMode="auto">
            <a:xfrm flipH="1">
              <a:off x="234950" y="1352550"/>
              <a:ext cx="344488" cy="808038"/>
            </a:xfrm>
            <a:custGeom>
              <a:avLst/>
              <a:gdLst>
                <a:gd name="T0" fmla="*/ 0 w 74"/>
                <a:gd name="T1" fmla="*/ 174 h 174"/>
                <a:gd name="T2" fmla="*/ 74 w 74"/>
                <a:gd name="T3" fmla="*/ 0 h 174"/>
                <a:gd name="T4" fmla="*/ 74 w 74"/>
                <a:gd name="T5" fmla="*/ 0 h 174"/>
                <a:gd name="T6" fmla="*/ 0 w 74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74">
                  <a:moveTo>
                    <a:pt x="0" y="174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4" name="Freeform 10"/>
            <p:cNvSpPr>
              <a:spLocks/>
            </p:cNvSpPr>
            <p:nvPr userDrawn="1"/>
          </p:nvSpPr>
          <p:spPr bwMode="auto">
            <a:xfrm flipH="1">
              <a:off x="444500" y="3954463"/>
              <a:ext cx="925513" cy="227013"/>
            </a:xfrm>
            <a:custGeom>
              <a:avLst/>
              <a:gdLst>
                <a:gd name="T0" fmla="*/ 0 w 199"/>
                <a:gd name="T1" fmla="*/ 49 h 49"/>
                <a:gd name="T2" fmla="*/ 199 w 199"/>
                <a:gd name="T3" fmla="*/ 0 h 49"/>
                <a:gd name="T4" fmla="*/ 199 w 199"/>
                <a:gd name="T5" fmla="*/ 0 h 49"/>
                <a:gd name="T6" fmla="*/ 0 w 199"/>
                <a:gd name="T7" fmla="*/ 49 h 49"/>
                <a:gd name="T8" fmla="*/ 0 w 19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9">
                  <a:moveTo>
                    <a:pt x="0" y="49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5" name="Freeform 11"/>
            <p:cNvSpPr>
              <a:spLocks/>
            </p:cNvSpPr>
            <p:nvPr userDrawn="1"/>
          </p:nvSpPr>
          <p:spPr bwMode="auto">
            <a:xfrm flipH="1">
              <a:off x="11113" y="1343025"/>
              <a:ext cx="134938" cy="185738"/>
            </a:xfrm>
            <a:custGeom>
              <a:avLst/>
              <a:gdLst>
                <a:gd name="T0" fmla="*/ 0 w 29"/>
                <a:gd name="T1" fmla="*/ 1 h 40"/>
                <a:gd name="T2" fmla="*/ 29 w 29"/>
                <a:gd name="T3" fmla="*/ 40 h 40"/>
                <a:gd name="T4" fmla="*/ 29 w 29"/>
                <a:gd name="T5" fmla="*/ 37 h 40"/>
                <a:gd name="T6" fmla="*/ 1 w 29"/>
                <a:gd name="T7" fmla="*/ 0 h 40"/>
                <a:gd name="T8" fmla="*/ 0 w 29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0" y="1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6" name="Freeform 12"/>
            <p:cNvSpPr>
              <a:spLocks/>
            </p:cNvSpPr>
            <p:nvPr userDrawn="1"/>
          </p:nvSpPr>
          <p:spPr bwMode="auto">
            <a:xfrm flipH="1">
              <a:off x="11113" y="1249363"/>
              <a:ext cx="93663" cy="19050"/>
            </a:xfrm>
            <a:custGeom>
              <a:avLst/>
              <a:gdLst>
                <a:gd name="T0" fmla="*/ 20 w 20"/>
                <a:gd name="T1" fmla="*/ 2 h 4"/>
                <a:gd name="T2" fmla="*/ 20 w 20"/>
                <a:gd name="T3" fmla="*/ 0 h 4"/>
                <a:gd name="T4" fmla="*/ 0 w 20"/>
                <a:gd name="T5" fmla="*/ 1 h 4"/>
                <a:gd name="T6" fmla="*/ 0 w 20"/>
                <a:gd name="T7" fmla="*/ 4 h 4"/>
                <a:gd name="T8" fmla="*/ 20 w 2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7" name="Freeform 13"/>
            <p:cNvSpPr>
              <a:spLocks/>
            </p:cNvSpPr>
            <p:nvPr userDrawn="1"/>
          </p:nvSpPr>
          <p:spPr bwMode="auto">
            <a:xfrm flipH="1">
              <a:off x="11113" y="1174750"/>
              <a:ext cx="112713" cy="47625"/>
            </a:xfrm>
            <a:custGeom>
              <a:avLst/>
              <a:gdLst>
                <a:gd name="T0" fmla="*/ 24 w 24"/>
                <a:gd name="T1" fmla="*/ 0 h 10"/>
                <a:gd name="T2" fmla="*/ 24 w 24"/>
                <a:gd name="T3" fmla="*/ 0 h 10"/>
                <a:gd name="T4" fmla="*/ 0 w 24"/>
                <a:gd name="T5" fmla="*/ 10 h 10"/>
                <a:gd name="T6" fmla="*/ 0 w 24"/>
                <a:gd name="T7" fmla="*/ 10 h 10"/>
                <a:gd name="T8" fmla="*/ 24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8" name="Freeform 14"/>
            <p:cNvSpPr>
              <a:spLocks/>
            </p:cNvSpPr>
            <p:nvPr userDrawn="1"/>
          </p:nvSpPr>
          <p:spPr bwMode="auto">
            <a:xfrm flipH="1">
              <a:off x="11113" y="3846513"/>
              <a:ext cx="419100" cy="111125"/>
            </a:xfrm>
            <a:custGeom>
              <a:avLst/>
              <a:gdLst>
                <a:gd name="T0" fmla="*/ 6 w 264"/>
                <a:gd name="T1" fmla="*/ 70 h 70"/>
                <a:gd name="T2" fmla="*/ 264 w 264"/>
                <a:gd name="T3" fmla="*/ 6 h 70"/>
                <a:gd name="T4" fmla="*/ 264 w 264"/>
                <a:gd name="T5" fmla="*/ 0 h 70"/>
                <a:gd name="T6" fmla="*/ 0 w 264"/>
                <a:gd name="T7" fmla="*/ 68 h 70"/>
                <a:gd name="T8" fmla="*/ 6 w 26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0">
                  <a:moveTo>
                    <a:pt x="6" y="70"/>
                  </a:moveTo>
                  <a:lnTo>
                    <a:pt x="264" y="6"/>
                  </a:lnTo>
                  <a:lnTo>
                    <a:pt x="264" y="0"/>
                  </a:lnTo>
                  <a:lnTo>
                    <a:pt x="0" y="68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09" name="Freeform 15"/>
            <p:cNvSpPr>
              <a:spLocks/>
            </p:cNvSpPr>
            <p:nvPr userDrawn="1"/>
          </p:nvSpPr>
          <p:spPr bwMode="auto">
            <a:xfrm flipH="1">
              <a:off x="434975" y="3954463"/>
              <a:ext cx="935038" cy="236538"/>
            </a:xfrm>
            <a:custGeom>
              <a:avLst/>
              <a:gdLst>
                <a:gd name="T0" fmla="*/ 0 w 201"/>
                <a:gd name="T1" fmla="*/ 49 h 51"/>
                <a:gd name="T2" fmla="*/ 1 w 201"/>
                <a:gd name="T3" fmla="*/ 51 h 51"/>
                <a:gd name="T4" fmla="*/ 201 w 201"/>
                <a:gd name="T5" fmla="*/ 2 h 51"/>
                <a:gd name="T6" fmla="*/ 199 w 201"/>
                <a:gd name="T7" fmla="*/ 0 h 51"/>
                <a:gd name="T8" fmla="*/ 0 w 201"/>
                <a:gd name="T9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1">
                  <a:moveTo>
                    <a:pt x="0" y="49"/>
                  </a:moveTo>
                  <a:cubicBezTo>
                    <a:pt x="1" y="50"/>
                    <a:pt x="1" y="51"/>
                    <a:pt x="1" y="51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0" name="Freeform 16"/>
            <p:cNvSpPr>
              <a:spLocks/>
            </p:cNvSpPr>
            <p:nvPr userDrawn="1"/>
          </p:nvSpPr>
          <p:spPr bwMode="auto">
            <a:xfrm flipH="1">
              <a:off x="1076326" y="5040313"/>
              <a:ext cx="117475" cy="381000"/>
            </a:xfrm>
            <a:custGeom>
              <a:avLst/>
              <a:gdLst>
                <a:gd name="T0" fmla="*/ 74 w 74"/>
                <a:gd name="T1" fmla="*/ 240 h 240"/>
                <a:gd name="T2" fmla="*/ 0 w 74"/>
                <a:gd name="T3" fmla="*/ 0 h 240"/>
                <a:gd name="T4" fmla="*/ 74 w 74"/>
                <a:gd name="T5" fmla="*/ 240 h 240"/>
                <a:gd name="T6" fmla="*/ 74 w 74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240">
                  <a:moveTo>
                    <a:pt x="74" y="240"/>
                  </a:moveTo>
                  <a:lnTo>
                    <a:pt x="0" y="0"/>
                  </a:lnTo>
                  <a:lnTo>
                    <a:pt x="74" y="240"/>
                  </a:lnTo>
                  <a:lnTo>
                    <a:pt x="74" y="24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1" name="Freeform 17"/>
            <p:cNvSpPr>
              <a:spLocks/>
            </p:cNvSpPr>
            <p:nvPr userDrawn="1"/>
          </p:nvSpPr>
          <p:spPr bwMode="auto">
            <a:xfrm flipH="1">
              <a:off x="1081088" y="5360988"/>
              <a:ext cx="19050" cy="55563"/>
            </a:xfrm>
            <a:custGeom>
              <a:avLst/>
              <a:gdLst>
                <a:gd name="T0" fmla="*/ 12 w 12"/>
                <a:gd name="T1" fmla="*/ 35 h 35"/>
                <a:gd name="T2" fmla="*/ 0 w 12"/>
                <a:gd name="T3" fmla="*/ 0 h 35"/>
                <a:gd name="T4" fmla="*/ 12 w 12"/>
                <a:gd name="T5" fmla="*/ 35 h 35"/>
                <a:gd name="T6" fmla="*/ 12 w 12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5">
                  <a:moveTo>
                    <a:pt x="12" y="35"/>
                  </a:moveTo>
                  <a:lnTo>
                    <a:pt x="0" y="0"/>
                  </a:lnTo>
                  <a:lnTo>
                    <a:pt x="12" y="35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2" name="Freeform 18"/>
            <p:cNvSpPr>
              <a:spLocks/>
            </p:cNvSpPr>
            <p:nvPr userDrawn="1"/>
          </p:nvSpPr>
          <p:spPr bwMode="auto">
            <a:xfrm flipH="1">
              <a:off x="11113" y="6402388"/>
              <a:ext cx="674688" cy="60325"/>
            </a:xfrm>
            <a:custGeom>
              <a:avLst/>
              <a:gdLst>
                <a:gd name="T0" fmla="*/ 0 w 145"/>
                <a:gd name="T1" fmla="*/ 13 h 13"/>
                <a:gd name="T2" fmla="*/ 145 w 145"/>
                <a:gd name="T3" fmla="*/ 0 h 13"/>
                <a:gd name="T4" fmla="*/ 145 w 145"/>
                <a:gd name="T5" fmla="*/ 0 h 13"/>
                <a:gd name="T6" fmla="*/ 0 w 145"/>
                <a:gd name="T7" fmla="*/ 12 h 13"/>
                <a:gd name="T8" fmla="*/ 0 w 14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">
                  <a:moveTo>
                    <a:pt x="0" y="13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3" name="Freeform 19"/>
            <p:cNvSpPr>
              <a:spLocks/>
            </p:cNvSpPr>
            <p:nvPr userDrawn="1"/>
          </p:nvSpPr>
          <p:spPr bwMode="auto">
            <a:xfrm flipH="1">
              <a:off x="11113" y="4273550"/>
              <a:ext cx="1382713" cy="1422400"/>
            </a:xfrm>
            <a:custGeom>
              <a:avLst/>
              <a:gdLst>
                <a:gd name="T0" fmla="*/ 297 w 297"/>
                <a:gd name="T1" fmla="*/ 306 h 306"/>
                <a:gd name="T2" fmla="*/ 297 w 297"/>
                <a:gd name="T3" fmla="*/ 303 h 306"/>
                <a:gd name="T4" fmla="*/ 2 w 297"/>
                <a:gd name="T5" fmla="*/ 0 h 306"/>
                <a:gd name="T6" fmla="*/ 0 w 297"/>
                <a:gd name="T7" fmla="*/ 1 h 306"/>
                <a:gd name="T8" fmla="*/ 297 w 297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306">
                  <a:moveTo>
                    <a:pt x="297" y="306"/>
                  </a:moveTo>
                  <a:cubicBezTo>
                    <a:pt x="297" y="303"/>
                    <a:pt x="297" y="303"/>
                    <a:pt x="297" y="30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297" y="30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4" name="Freeform 20"/>
            <p:cNvSpPr>
              <a:spLocks/>
            </p:cNvSpPr>
            <p:nvPr userDrawn="1"/>
          </p:nvSpPr>
          <p:spPr bwMode="auto">
            <a:xfrm flipH="1">
              <a:off x="774700" y="5430838"/>
              <a:ext cx="306388" cy="981075"/>
            </a:xfrm>
            <a:custGeom>
              <a:avLst/>
              <a:gdLst>
                <a:gd name="T0" fmla="*/ 66 w 66"/>
                <a:gd name="T1" fmla="*/ 211 h 211"/>
                <a:gd name="T2" fmla="*/ 1 w 66"/>
                <a:gd name="T3" fmla="*/ 0 h 211"/>
                <a:gd name="T4" fmla="*/ 0 w 66"/>
                <a:gd name="T5" fmla="*/ 0 h 211"/>
                <a:gd name="T6" fmla="*/ 65 w 66"/>
                <a:gd name="T7" fmla="*/ 211 h 211"/>
                <a:gd name="T8" fmla="*/ 66 w 66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11">
                  <a:moveTo>
                    <a:pt x="66" y="21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5" name="Freeform 21"/>
            <p:cNvSpPr>
              <a:spLocks/>
            </p:cNvSpPr>
            <p:nvPr userDrawn="1"/>
          </p:nvSpPr>
          <p:spPr bwMode="auto">
            <a:xfrm flipH="1">
              <a:off x="331788" y="6421438"/>
              <a:ext cx="358775" cy="31750"/>
            </a:xfrm>
            <a:custGeom>
              <a:avLst/>
              <a:gdLst>
                <a:gd name="T0" fmla="*/ 77 w 77"/>
                <a:gd name="T1" fmla="*/ 0 h 7"/>
                <a:gd name="T2" fmla="*/ 0 w 77"/>
                <a:gd name="T3" fmla="*/ 7 h 7"/>
                <a:gd name="T4" fmla="*/ 1 w 77"/>
                <a:gd name="T5" fmla="*/ 7 h 7"/>
                <a:gd name="T6" fmla="*/ 77 w 7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">
                  <a:moveTo>
                    <a:pt x="7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6" name="Freeform 22"/>
            <p:cNvSpPr>
              <a:spLocks/>
            </p:cNvSpPr>
            <p:nvPr userDrawn="1"/>
          </p:nvSpPr>
          <p:spPr bwMode="auto">
            <a:xfrm flipH="1">
              <a:off x="769938" y="5435600"/>
              <a:ext cx="301625" cy="971550"/>
            </a:xfrm>
            <a:custGeom>
              <a:avLst/>
              <a:gdLst>
                <a:gd name="T0" fmla="*/ 65 w 65"/>
                <a:gd name="T1" fmla="*/ 209 h 209"/>
                <a:gd name="T2" fmla="*/ 65 w 65"/>
                <a:gd name="T3" fmla="*/ 209 h 209"/>
                <a:gd name="T4" fmla="*/ 0 w 65"/>
                <a:gd name="T5" fmla="*/ 0 h 209"/>
                <a:gd name="T6" fmla="*/ 0 w 65"/>
                <a:gd name="T7" fmla="*/ 0 h 209"/>
                <a:gd name="T8" fmla="*/ 65 w 65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09">
                  <a:moveTo>
                    <a:pt x="65" y="209"/>
                  </a:moveTo>
                  <a:cubicBezTo>
                    <a:pt x="65" y="209"/>
                    <a:pt x="65" y="209"/>
                    <a:pt x="65" y="2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5" y="20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7" name="Freeform 23"/>
            <p:cNvSpPr>
              <a:spLocks/>
            </p:cNvSpPr>
            <p:nvPr userDrawn="1"/>
          </p:nvSpPr>
          <p:spPr bwMode="auto">
            <a:xfrm flipH="1">
              <a:off x="11113" y="6494463"/>
              <a:ext cx="684213" cy="400050"/>
            </a:xfrm>
            <a:custGeom>
              <a:avLst/>
              <a:gdLst>
                <a:gd name="T0" fmla="*/ 147 w 147"/>
                <a:gd name="T1" fmla="*/ 86 h 86"/>
                <a:gd name="T2" fmla="*/ 147 w 147"/>
                <a:gd name="T3" fmla="*/ 84 h 86"/>
                <a:gd name="T4" fmla="*/ 1 w 147"/>
                <a:gd name="T5" fmla="*/ 0 h 86"/>
                <a:gd name="T6" fmla="*/ 0 w 147"/>
                <a:gd name="T7" fmla="*/ 2 h 86"/>
                <a:gd name="T8" fmla="*/ 147 w 14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6">
                  <a:moveTo>
                    <a:pt x="147" y="86"/>
                  </a:moveTo>
                  <a:cubicBezTo>
                    <a:pt x="147" y="84"/>
                    <a:pt x="147" y="84"/>
                    <a:pt x="147" y="8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lnTo>
                    <a:pt x="147" y="8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8" name="Freeform 24"/>
            <p:cNvSpPr>
              <a:spLocks/>
            </p:cNvSpPr>
            <p:nvPr userDrawn="1"/>
          </p:nvSpPr>
          <p:spPr bwMode="auto">
            <a:xfrm flipH="1">
              <a:off x="11113" y="6392863"/>
              <a:ext cx="674688" cy="65088"/>
            </a:xfrm>
            <a:custGeom>
              <a:avLst/>
              <a:gdLst>
                <a:gd name="T0" fmla="*/ 0 w 145"/>
                <a:gd name="T1" fmla="*/ 14 h 14"/>
                <a:gd name="T2" fmla="*/ 145 w 145"/>
                <a:gd name="T3" fmla="*/ 2 h 14"/>
                <a:gd name="T4" fmla="*/ 145 w 145"/>
                <a:gd name="T5" fmla="*/ 0 h 14"/>
                <a:gd name="T6" fmla="*/ 76 w 145"/>
                <a:gd name="T7" fmla="*/ 6 h 14"/>
                <a:gd name="T8" fmla="*/ 0 w 145"/>
                <a:gd name="T9" fmla="*/ 13 h 14"/>
                <a:gd name="T10" fmla="*/ 0 w 14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">
                  <a:moveTo>
                    <a:pt x="0" y="14"/>
                  </a:moveTo>
                  <a:cubicBezTo>
                    <a:pt x="145" y="2"/>
                    <a:pt x="145" y="2"/>
                    <a:pt x="145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9" name="Freeform 25"/>
            <p:cNvSpPr>
              <a:spLocks/>
            </p:cNvSpPr>
            <p:nvPr userDrawn="1"/>
          </p:nvSpPr>
          <p:spPr bwMode="auto">
            <a:xfrm flipH="1">
              <a:off x="793751" y="4524375"/>
              <a:ext cx="1981200" cy="1905000"/>
            </a:xfrm>
            <a:custGeom>
              <a:avLst/>
              <a:gdLst>
                <a:gd name="T0" fmla="*/ 1 w 426"/>
                <a:gd name="T1" fmla="*/ 0 h 410"/>
                <a:gd name="T2" fmla="*/ 0 w 426"/>
                <a:gd name="T3" fmla="*/ 1 h 410"/>
                <a:gd name="T4" fmla="*/ 424 w 426"/>
                <a:gd name="T5" fmla="*/ 410 h 410"/>
                <a:gd name="T6" fmla="*/ 426 w 426"/>
                <a:gd name="T7" fmla="*/ 408 h 410"/>
                <a:gd name="T8" fmla="*/ 1 w 426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1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24" y="410"/>
                    <a:pt x="424" y="410"/>
                    <a:pt x="424" y="410"/>
                  </a:cubicBezTo>
                  <a:cubicBezTo>
                    <a:pt x="425" y="409"/>
                    <a:pt x="426" y="409"/>
                    <a:pt x="426" y="40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0" name="Freeform 26"/>
            <p:cNvSpPr>
              <a:spLocks/>
            </p:cNvSpPr>
            <p:nvPr userDrawn="1"/>
          </p:nvSpPr>
          <p:spPr bwMode="auto">
            <a:xfrm flipH="1">
              <a:off x="1538288" y="4217988"/>
              <a:ext cx="915988" cy="180975"/>
            </a:xfrm>
            <a:custGeom>
              <a:avLst/>
              <a:gdLst>
                <a:gd name="T0" fmla="*/ 577 w 577"/>
                <a:gd name="T1" fmla="*/ 0 h 114"/>
                <a:gd name="T2" fmla="*/ 577 w 577"/>
                <a:gd name="T3" fmla="*/ 0 h 114"/>
                <a:gd name="T4" fmla="*/ 0 w 577"/>
                <a:gd name="T5" fmla="*/ 114 h 114"/>
                <a:gd name="T6" fmla="*/ 577 w 577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114">
                  <a:moveTo>
                    <a:pt x="577" y="0"/>
                  </a:moveTo>
                  <a:lnTo>
                    <a:pt x="577" y="0"/>
                  </a:lnTo>
                  <a:lnTo>
                    <a:pt x="0" y="114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1" name="Freeform 27"/>
            <p:cNvSpPr>
              <a:spLocks/>
            </p:cNvSpPr>
            <p:nvPr userDrawn="1"/>
          </p:nvSpPr>
          <p:spPr bwMode="auto">
            <a:xfrm flipH="1">
              <a:off x="1533525" y="4227513"/>
              <a:ext cx="296863" cy="60325"/>
            </a:xfrm>
            <a:custGeom>
              <a:avLst/>
              <a:gdLst>
                <a:gd name="T0" fmla="*/ 187 w 187"/>
                <a:gd name="T1" fmla="*/ 0 h 38"/>
                <a:gd name="T2" fmla="*/ 187 w 187"/>
                <a:gd name="T3" fmla="*/ 0 h 38"/>
                <a:gd name="T4" fmla="*/ 0 w 187"/>
                <a:gd name="T5" fmla="*/ 38 h 38"/>
                <a:gd name="T6" fmla="*/ 187 w 18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38">
                  <a:moveTo>
                    <a:pt x="187" y="0"/>
                  </a:moveTo>
                  <a:lnTo>
                    <a:pt x="187" y="0"/>
                  </a:lnTo>
                  <a:lnTo>
                    <a:pt x="0" y="3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2" name="Freeform 28"/>
            <p:cNvSpPr>
              <a:spLocks/>
            </p:cNvSpPr>
            <p:nvPr userDrawn="1"/>
          </p:nvSpPr>
          <p:spPr bwMode="auto">
            <a:xfrm flipH="1">
              <a:off x="1076325" y="4297363"/>
              <a:ext cx="354013" cy="1123950"/>
            </a:xfrm>
            <a:custGeom>
              <a:avLst/>
              <a:gdLst>
                <a:gd name="T0" fmla="*/ 71 w 76"/>
                <a:gd name="T1" fmla="*/ 229 h 242"/>
                <a:gd name="T2" fmla="*/ 75 w 76"/>
                <a:gd name="T3" fmla="*/ 241 h 242"/>
                <a:gd name="T4" fmla="*/ 76 w 76"/>
                <a:gd name="T5" fmla="*/ 242 h 242"/>
                <a:gd name="T6" fmla="*/ 51 w 76"/>
                <a:gd name="T7" fmla="*/ 160 h 242"/>
                <a:gd name="T8" fmla="*/ 2 w 76"/>
                <a:gd name="T9" fmla="*/ 0 h 242"/>
                <a:gd name="T10" fmla="*/ 0 w 76"/>
                <a:gd name="T11" fmla="*/ 1 h 242"/>
                <a:gd name="T12" fmla="*/ 71 w 76"/>
                <a:gd name="T13" fmla="*/ 22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2">
                  <a:moveTo>
                    <a:pt x="71" y="229"/>
                  </a:moveTo>
                  <a:cubicBezTo>
                    <a:pt x="75" y="241"/>
                    <a:pt x="75" y="241"/>
                    <a:pt x="75" y="241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51" y="160"/>
                    <a:pt x="51" y="160"/>
                    <a:pt x="51" y="16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71" y="22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3" name="Freeform 29"/>
            <p:cNvSpPr>
              <a:spLocks/>
            </p:cNvSpPr>
            <p:nvPr userDrawn="1"/>
          </p:nvSpPr>
          <p:spPr bwMode="auto">
            <a:xfrm flipH="1">
              <a:off x="769938" y="5430838"/>
              <a:ext cx="306388" cy="981075"/>
            </a:xfrm>
            <a:custGeom>
              <a:avLst/>
              <a:gdLst>
                <a:gd name="T0" fmla="*/ 66 w 66"/>
                <a:gd name="T1" fmla="*/ 210 h 211"/>
                <a:gd name="T2" fmla="*/ 1 w 66"/>
                <a:gd name="T3" fmla="*/ 1 h 211"/>
                <a:gd name="T4" fmla="*/ 0 w 66"/>
                <a:gd name="T5" fmla="*/ 0 h 211"/>
                <a:gd name="T6" fmla="*/ 65 w 66"/>
                <a:gd name="T7" fmla="*/ 211 h 211"/>
                <a:gd name="T8" fmla="*/ 66 w 66"/>
                <a:gd name="T9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11">
                  <a:moveTo>
                    <a:pt x="66" y="21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5" y="211"/>
                    <a:pt x="65" y="211"/>
                    <a:pt x="66" y="21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4" name="Freeform 30"/>
            <p:cNvSpPr>
              <a:spLocks/>
            </p:cNvSpPr>
            <p:nvPr userDrawn="1"/>
          </p:nvSpPr>
          <p:spPr bwMode="auto">
            <a:xfrm flipH="1">
              <a:off x="1700213" y="2759075"/>
              <a:ext cx="465138" cy="939800"/>
            </a:xfrm>
            <a:custGeom>
              <a:avLst/>
              <a:gdLst>
                <a:gd name="T0" fmla="*/ 0 w 293"/>
                <a:gd name="T1" fmla="*/ 0 h 592"/>
                <a:gd name="T2" fmla="*/ 0 w 293"/>
                <a:gd name="T3" fmla="*/ 0 h 592"/>
                <a:gd name="T4" fmla="*/ 293 w 293"/>
                <a:gd name="T5" fmla="*/ 592 h 592"/>
                <a:gd name="T6" fmla="*/ 0 w 293"/>
                <a:gd name="T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592">
                  <a:moveTo>
                    <a:pt x="0" y="0"/>
                  </a:moveTo>
                  <a:lnTo>
                    <a:pt x="0" y="0"/>
                  </a:lnTo>
                  <a:lnTo>
                    <a:pt x="293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5" name="Freeform 31"/>
            <p:cNvSpPr>
              <a:spLocks/>
            </p:cNvSpPr>
            <p:nvPr userDrawn="1"/>
          </p:nvSpPr>
          <p:spPr bwMode="auto">
            <a:xfrm flipH="1">
              <a:off x="2663825" y="3298825"/>
              <a:ext cx="153988" cy="1087438"/>
            </a:xfrm>
            <a:custGeom>
              <a:avLst/>
              <a:gdLst>
                <a:gd name="T0" fmla="*/ 0 w 97"/>
                <a:gd name="T1" fmla="*/ 685 h 685"/>
                <a:gd name="T2" fmla="*/ 97 w 97"/>
                <a:gd name="T3" fmla="*/ 0 h 685"/>
                <a:gd name="T4" fmla="*/ 0 w 97"/>
                <a:gd name="T5" fmla="*/ 685 h 685"/>
                <a:gd name="T6" fmla="*/ 0 w 97"/>
                <a:gd name="T7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85">
                  <a:moveTo>
                    <a:pt x="0" y="685"/>
                  </a:moveTo>
                  <a:lnTo>
                    <a:pt x="97" y="0"/>
                  </a:lnTo>
                  <a:lnTo>
                    <a:pt x="0" y="685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6" name="Freeform 32"/>
            <p:cNvSpPr>
              <a:spLocks/>
            </p:cNvSpPr>
            <p:nvPr userDrawn="1"/>
          </p:nvSpPr>
          <p:spPr bwMode="auto">
            <a:xfrm flipH="1">
              <a:off x="1533525" y="4217988"/>
              <a:ext cx="1223963" cy="250825"/>
            </a:xfrm>
            <a:custGeom>
              <a:avLst/>
              <a:gdLst>
                <a:gd name="T0" fmla="*/ 0 w 263"/>
                <a:gd name="T1" fmla="*/ 52 h 54"/>
                <a:gd name="T2" fmla="*/ 1 w 263"/>
                <a:gd name="T3" fmla="*/ 54 h 54"/>
                <a:gd name="T4" fmla="*/ 199 w 263"/>
                <a:gd name="T5" fmla="*/ 15 h 54"/>
                <a:gd name="T6" fmla="*/ 263 w 263"/>
                <a:gd name="T7" fmla="*/ 2 h 54"/>
                <a:gd name="T8" fmla="*/ 262 w 263"/>
                <a:gd name="T9" fmla="*/ 0 h 54"/>
                <a:gd name="T10" fmla="*/ 65 w 263"/>
                <a:gd name="T11" fmla="*/ 39 h 54"/>
                <a:gd name="T12" fmla="*/ 0 w 263"/>
                <a:gd name="T1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4">
                  <a:moveTo>
                    <a:pt x="0" y="52"/>
                  </a:moveTo>
                  <a:cubicBezTo>
                    <a:pt x="1" y="53"/>
                    <a:pt x="1" y="53"/>
                    <a:pt x="1" y="54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2" y="2"/>
                    <a:pt x="262" y="1"/>
                    <a:pt x="262" y="0"/>
                  </a:cubicBezTo>
                  <a:cubicBezTo>
                    <a:pt x="65" y="39"/>
                    <a:pt x="65" y="39"/>
                    <a:pt x="65" y="39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7" name="Freeform 33"/>
            <p:cNvSpPr>
              <a:spLocks/>
            </p:cNvSpPr>
            <p:nvPr userDrawn="1"/>
          </p:nvSpPr>
          <p:spPr bwMode="auto">
            <a:xfrm flipH="1">
              <a:off x="2174875" y="2197100"/>
              <a:ext cx="274638" cy="561975"/>
            </a:xfrm>
            <a:custGeom>
              <a:avLst/>
              <a:gdLst>
                <a:gd name="T0" fmla="*/ 173 w 173"/>
                <a:gd name="T1" fmla="*/ 354 h 354"/>
                <a:gd name="T2" fmla="*/ 173 w 173"/>
                <a:gd name="T3" fmla="*/ 354 h 354"/>
                <a:gd name="T4" fmla="*/ 0 w 173"/>
                <a:gd name="T5" fmla="*/ 0 h 354"/>
                <a:gd name="T6" fmla="*/ 173 w 173"/>
                <a:gd name="T7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354">
                  <a:moveTo>
                    <a:pt x="173" y="354"/>
                  </a:moveTo>
                  <a:lnTo>
                    <a:pt x="173" y="354"/>
                  </a:lnTo>
                  <a:lnTo>
                    <a:pt x="0" y="0"/>
                  </a:lnTo>
                  <a:lnTo>
                    <a:pt x="173" y="354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8" name="Freeform 34"/>
            <p:cNvSpPr>
              <a:spLocks/>
            </p:cNvSpPr>
            <p:nvPr userDrawn="1"/>
          </p:nvSpPr>
          <p:spPr bwMode="auto">
            <a:xfrm flipH="1">
              <a:off x="2170113" y="2192338"/>
              <a:ext cx="274638" cy="554038"/>
            </a:xfrm>
            <a:custGeom>
              <a:avLst/>
              <a:gdLst>
                <a:gd name="T0" fmla="*/ 0 w 59"/>
                <a:gd name="T1" fmla="*/ 0 h 119"/>
                <a:gd name="T2" fmla="*/ 59 w 59"/>
                <a:gd name="T3" fmla="*/ 119 h 119"/>
                <a:gd name="T4" fmla="*/ 59 w 59"/>
                <a:gd name="T5" fmla="*/ 119 h 119"/>
                <a:gd name="T6" fmla="*/ 0 w 59"/>
                <a:gd name="T7" fmla="*/ 0 h 119"/>
                <a:gd name="T8" fmla="*/ 0 w 59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9">
                  <a:moveTo>
                    <a:pt x="0" y="0"/>
                  </a:moveTo>
                  <a:cubicBezTo>
                    <a:pt x="59" y="119"/>
                    <a:pt x="59" y="119"/>
                    <a:pt x="59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9" name="Freeform 35"/>
            <p:cNvSpPr>
              <a:spLocks/>
            </p:cNvSpPr>
            <p:nvPr userDrawn="1"/>
          </p:nvSpPr>
          <p:spPr bwMode="auto">
            <a:xfrm flipH="1">
              <a:off x="1490663" y="2773363"/>
              <a:ext cx="679450" cy="1366838"/>
            </a:xfrm>
            <a:custGeom>
              <a:avLst/>
              <a:gdLst>
                <a:gd name="T0" fmla="*/ 0 w 146"/>
                <a:gd name="T1" fmla="*/ 0 h 294"/>
                <a:gd name="T2" fmla="*/ 146 w 146"/>
                <a:gd name="T3" fmla="*/ 294 h 294"/>
                <a:gd name="T4" fmla="*/ 146 w 146"/>
                <a:gd name="T5" fmla="*/ 294 h 294"/>
                <a:gd name="T6" fmla="*/ 0 w 146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4">
                  <a:moveTo>
                    <a:pt x="0" y="0"/>
                  </a:moveTo>
                  <a:cubicBezTo>
                    <a:pt x="146" y="294"/>
                    <a:pt x="146" y="294"/>
                    <a:pt x="146" y="294"/>
                  </a:cubicBezTo>
                  <a:cubicBezTo>
                    <a:pt x="146" y="294"/>
                    <a:pt x="146" y="294"/>
                    <a:pt x="146" y="29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0" name="Freeform 36"/>
            <p:cNvSpPr>
              <a:spLocks/>
            </p:cNvSpPr>
            <p:nvPr userDrawn="1"/>
          </p:nvSpPr>
          <p:spPr bwMode="auto">
            <a:xfrm flipH="1">
              <a:off x="2495551" y="2211388"/>
              <a:ext cx="317500" cy="2206625"/>
            </a:xfrm>
            <a:custGeom>
              <a:avLst/>
              <a:gdLst>
                <a:gd name="T0" fmla="*/ 68 w 68"/>
                <a:gd name="T1" fmla="*/ 0 h 475"/>
                <a:gd name="T2" fmla="*/ 0 w 68"/>
                <a:gd name="T3" fmla="*/ 475 h 475"/>
                <a:gd name="T4" fmla="*/ 68 w 68"/>
                <a:gd name="T5" fmla="*/ 0 h 475"/>
                <a:gd name="T6" fmla="*/ 68 w 68"/>
                <a:gd name="T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75">
                  <a:moveTo>
                    <a:pt x="68" y="0"/>
                  </a:moveTo>
                  <a:cubicBezTo>
                    <a:pt x="0" y="475"/>
                    <a:pt x="0" y="475"/>
                    <a:pt x="0" y="47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1" name="Freeform 37"/>
            <p:cNvSpPr>
              <a:spLocks/>
            </p:cNvSpPr>
            <p:nvPr userDrawn="1"/>
          </p:nvSpPr>
          <p:spPr bwMode="auto">
            <a:xfrm flipH="1">
              <a:off x="2574926" y="2141538"/>
              <a:ext cx="768350" cy="358775"/>
            </a:xfrm>
            <a:custGeom>
              <a:avLst/>
              <a:gdLst>
                <a:gd name="T0" fmla="*/ 164 w 165"/>
                <a:gd name="T1" fmla="*/ 0 h 77"/>
                <a:gd name="T2" fmla="*/ 2 w 165"/>
                <a:gd name="T3" fmla="*/ 76 h 77"/>
                <a:gd name="T4" fmla="*/ 0 w 165"/>
                <a:gd name="T5" fmla="*/ 77 h 77"/>
                <a:gd name="T6" fmla="*/ 0 w 165"/>
                <a:gd name="T7" fmla="*/ 77 h 77"/>
                <a:gd name="T8" fmla="*/ 165 w 165"/>
                <a:gd name="T9" fmla="*/ 3 h 77"/>
                <a:gd name="T10" fmla="*/ 164 w 165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77">
                  <a:moveTo>
                    <a:pt x="164" y="0"/>
                  </a:move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2"/>
                    <a:pt x="164" y="1"/>
                    <a:pt x="164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2" name="Freeform 38"/>
            <p:cNvSpPr>
              <a:spLocks/>
            </p:cNvSpPr>
            <p:nvPr userDrawn="1"/>
          </p:nvSpPr>
          <p:spPr bwMode="auto">
            <a:xfrm flipH="1">
              <a:off x="2570163" y="2160588"/>
              <a:ext cx="474663" cy="212725"/>
            </a:xfrm>
            <a:custGeom>
              <a:avLst/>
              <a:gdLst>
                <a:gd name="T0" fmla="*/ 102 w 102"/>
                <a:gd name="T1" fmla="*/ 2 h 46"/>
                <a:gd name="T2" fmla="*/ 102 w 102"/>
                <a:gd name="T3" fmla="*/ 0 h 46"/>
                <a:gd name="T4" fmla="*/ 0 w 102"/>
                <a:gd name="T5" fmla="*/ 46 h 46"/>
                <a:gd name="T6" fmla="*/ 102 w 102"/>
                <a:gd name="T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46">
                  <a:moveTo>
                    <a:pt x="102" y="2"/>
                  </a:moveTo>
                  <a:cubicBezTo>
                    <a:pt x="102" y="1"/>
                    <a:pt x="102" y="1"/>
                    <a:pt x="102" y="0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102" y="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3" name="Freeform 39"/>
            <p:cNvSpPr>
              <a:spLocks/>
            </p:cNvSpPr>
            <p:nvPr userDrawn="1"/>
          </p:nvSpPr>
          <p:spPr bwMode="auto">
            <a:xfrm flipH="1">
              <a:off x="2495551" y="2206625"/>
              <a:ext cx="879475" cy="2216150"/>
            </a:xfrm>
            <a:custGeom>
              <a:avLst/>
              <a:gdLst>
                <a:gd name="T0" fmla="*/ 121 w 189"/>
                <a:gd name="T1" fmla="*/ 476 h 477"/>
                <a:gd name="T2" fmla="*/ 189 w 189"/>
                <a:gd name="T3" fmla="*/ 1 h 477"/>
                <a:gd name="T4" fmla="*/ 187 w 189"/>
                <a:gd name="T5" fmla="*/ 0 h 477"/>
                <a:gd name="T6" fmla="*/ 153 w 189"/>
                <a:gd name="T7" fmla="*/ 235 h 477"/>
                <a:gd name="T8" fmla="*/ 120 w 189"/>
                <a:gd name="T9" fmla="*/ 469 h 477"/>
                <a:gd name="T10" fmla="*/ 120 w 189"/>
                <a:gd name="T11" fmla="*/ 469 h 477"/>
                <a:gd name="T12" fmla="*/ 1 w 189"/>
                <a:gd name="T13" fmla="*/ 83 h 477"/>
                <a:gd name="T14" fmla="*/ 0 w 189"/>
                <a:gd name="T15" fmla="*/ 84 h 477"/>
                <a:gd name="T16" fmla="*/ 114 w 189"/>
                <a:gd name="T17" fmla="*/ 477 h 477"/>
                <a:gd name="T18" fmla="*/ 120 w 189"/>
                <a:gd name="T19" fmla="*/ 476 h 477"/>
                <a:gd name="T20" fmla="*/ 121 w 189"/>
                <a:gd name="T2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477">
                  <a:moveTo>
                    <a:pt x="121" y="476"/>
                  </a:moveTo>
                  <a:cubicBezTo>
                    <a:pt x="189" y="1"/>
                    <a:pt x="189" y="1"/>
                    <a:pt x="189" y="1"/>
                  </a:cubicBezTo>
                  <a:cubicBezTo>
                    <a:pt x="188" y="1"/>
                    <a:pt x="187" y="1"/>
                    <a:pt x="187" y="0"/>
                  </a:cubicBezTo>
                  <a:cubicBezTo>
                    <a:pt x="153" y="235"/>
                    <a:pt x="153" y="235"/>
                    <a:pt x="153" y="235"/>
                  </a:cubicBezTo>
                  <a:cubicBezTo>
                    <a:pt x="120" y="469"/>
                    <a:pt x="120" y="469"/>
                    <a:pt x="120" y="469"/>
                  </a:cubicBezTo>
                  <a:cubicBezTo>
                    <a:pt x="120" y="469"/>
                    <a:pt x="120" y="469"/>
                    <a:pt x="120" y="469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114" y="477"/>
                    <a:pt x="114" y="477"/>
                    <a:pt x="114" y="477"/>
                  </a:cubicBezTo>
                  <a:cubicBezTo>
                    <a:pt x="116" y="476"/>
                    <a:pt x="118" y="476"/>
                    <a:pt x="120" y="476"/>
                  </a:cubicBezTo>
                  <a:cubicBezTo>
                    <a:pt x="121" y="476"/>
                    <a:pt x="121" y="476"/>
                    <a:pt x="121" y="476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4" name="Freeform 40"/>
            <p:cNvSpPr>
              <a:spLocks/>
            </p:cNvSpPr>
            <p:nvPr userDrawn="1"/>
          </p:nvSpPr>
          <p:spPr bwMode="auto">
            <a:xfrm flipH="1">
              <a:off x="1095376" y="3368675"/>
              <a:ext cx="330200" cy="766763"/>
            </a:xfrm>
            <a:custGeom>
              <a:avLst/>
              <a:gdLst>
                <a:gd name="T0" fmla="*/ 2 w 71"/>
                <a:gd name="T1" fmla="*/ 165 h 165"/>
                <a:gd name="T2" fmla="*/ 71 w 71"/>
                <a:gd name="T3" fmla="*/ 2 h 165"/>
                <a:gd name="T4" fmla="*/ 70 w 71"/>
                <a:gd name="T5" fmla="*/ 0 h 165"/>
                <a:gd name="T6" fmla="*/ 0 w 71"/>
                <a:gd name="T7" fmla="*/ 164 h 165"/>
                <a:gd name="T8" fmla="*/ 2 w 71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65">
                  <a:moveTo>
                    <a:pt x="2" y="165"/>
                  </a:moveTo>
                  <a:cubicBezTo>
                    <a:pt x="71" y="2"/>
                    <a:pt x="71" y="2"/>
                    <a:pt x="71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5" name="Freeform 41"/>
            <p:cNvSpPr>
              <a:spLocks/>
            </p:cNvSpPr>
            <p:nvPr userDrawn="1"/>
          </p:nvSpPr>
          <p:spPr bwMode="auto">
            <a:xfrm flipH="1">
              <a:off x="276225" y="1287463"/>
              <a:ext cx="1554163" cy="581025"/>
            </a:xfrm>
            <a:custGeom>
              <a:avLst/>
              <a:gdLst>
                <a:gd name="T0" fmla="*/ 0 w 334"/>
                <a:gd name="T1" fmla="*/ 125 h 125"/>
                <a:gd name="T2" fmla="*/ 334 w 334"/>
                <a:gd name="T3" fmla="*/ 1 h 125"/>
                <a:gd name="T4" fmla="*/ 334 w 334"/>
                <a:gd name="T5" fmla="*/ 0 h 125"/>
                <a:gd name="T6" fmla="*/ 0 w 334"/>
                <a:gd name="T7" fmla="*/ 124 h 125"/>
                <a:gd name="T8" fmla="*/ 0 w 334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25">
                  <a:moveTo>
                    <a:pt x="0" y="125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0" y="124"/>
                    <a:pt x="0" y="124"/>
                    <a:pt x="0" y="124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6" name="Freeform 42"/>
            <p:cNvSpPr>
              <a:spLocks/>
            </p:cNvSpPr>
            <p:nvPr userDrawn="1"/>
          </p:nvSpPr>
          <p:spPr bwMode="auto">
            <a:xfrm flipH="1">
              <a:off x="276226" y="1296988"/>
              <a:ext cx="419100" cy="157163"/>
            </a:xfrm>
            <a:custGeom>
              <a:avLst/>
              <a:gdLst>
                <a:gd name="T0" fmla="*/ 90 w 90"/>
                <a:gd name="T1" fmla="*/ 1 h 34"/>
                <a:gd name="T2" fmla="*/ 90 w 90"/>
                <a:gd name="T3" fmla="*/ 0 h 34"/>
                <a:gd name="T4" fmla="*/ 0 w 90"/>
                <a:gd name="T5" fmla="*/ 34 h 34"/>
                <a:gd name="T6" fmla="*/ 90 w 90"/>
                <a:gd name="T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4">
                  <a:moveTo>
                    <a:pt x="90" y="1"/>
                  </a:moveTo>
                  <a:cubicBezTo>
                    <a:pt x="90" y="1"/>
                    <a:pt x="90" y="0"/>
                    <a:pt x="90" y="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7" name="Freeform 43"/>
            <p:cNvSpPr>
              <a:spLocks/>
            </p:cNvSpPr>
            <p:nvPr userDrawn="1"/>
          </p:nvSpPr>
          <p:spPr bwMode="auto">
            <a:xfrm flipH="1">
              <a:off x="1839913" y="1868488"/>
              <a:ext cx="577850" cy="217488"/>
            </a:xfrm>
            <a:custGeom>
              <a:avLst/>
              <a:gdLst>
                <a:gd name="T0" fmla="*/ 0 w 124"/>
                <a:gd name="T1" fmla="*/ 47 h 47"/>
                <a:gd name="T2" fmla="*/ 123 w 124"/>
                <a:gd name="T3" fmla="*/ 1 h 47"/>
                <a:gd name="T4" fmla="*/ 124 w 124"/>
                <a:gd name="T5" fmla="*/ 0 h 47"/>
                <a:gd name="T6" fmla="*/ 0 w 124"/>
                <a:gd name="T7" fmla="*/ 46 h 47"/>
                <a:gd name="T8" fmla="*/ 0 w 124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47">
                  <a:moveTo>
                    <a:pt x="0" y="47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8" name="Freeform 44"/>
            <p:cNvSpPr>
              <a:spLocks/>
            </p:cNvSpPr>
            <p:nvPr userDrawn="1"/>
          </p:nvSpPr>
          <p:spPr bwMode="auto">
            <a:xfrm flipH="1">
              <a:off x="234950" y="1347788"/>
              <a:ext cx="865188" cy="2016125"/>
            </a:xfrm>
            <a:custGeom>
              <a:avLst/>
              <a:gdLst>
                <a:gd name="T0" fmla="*/ 185 w 186"/>
                <a:gd name="T1" fmla="*/ 0 h 434"/>
                <a:gd name="T2" fmla="*/ 63 w 186"/>
                <a:gd name="T3" fmla="*/ 287 h 434"/>
                <a:gd name="T4" fmla="*/ 0 w 186"/>
                <a:gd name="T5" fmla="*/ 433 h 434"/>
                <a:gd name="T6" fmla="*/ 2 w 186"/>
                <a:gd name="T7" fmla="*/ 434 h 434"/>
                <a:gd name="T8" fmla="*/ 112 w 186"/>
                <a:gd name="T9" fmla="*/ 175 h 434"/>
                <a:gd name="T10" fmla="*/ 186 w 186"/>
                <a:gd name="T11" fmla="*/ 1 h 434"/>
                <a:gd name="T12" fmla="*/ 185 w 186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34">
                  <a:moveTo>
                    <a:pt x="185" y="0"/>
                  </a:moveTo>
                  <a:cubicBezTo>
                    <a:pt x="63" y="287"/>
                    <a:pt x="63" y="287"/>
                    <a:pt x="63" y="28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2" y="434"/>
                    <a:pt x="2" y="434"/>
                    <a:pt x="2" y="434"/>
                  </a:cubicBezTo>
                  <a:cubicBezTo>
                    <a:pt x="112" y="175"/>
                    <a:pt x="112" y="175"/>
                    <a:pt x="112" y="175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6" y="0"/>
                    <a:pt x="185" y="0"/>
                    <a:pt x="185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9" name="Freeform 45"/>
            <p:cNvSpPr>
              <a:spLocks/>
            </p:cNvSpPr>
            <p:nvPr userDrawn="1"/>
          </p:nvSpPr>
          <p:spPr bwMode="auto">
            <a:xfrm flipH="1">
              <a:off x="2170113" y="2192338"/>
              <a:ext cx="279400" cy="566738"/>
            </a:xfrm>
            <a:custGeom>
              <a:avLst/>
              <a:gdLst>
                <a:gd name="T0" fmla="*/ 0 w 60"/>
                <a:gd name="T1" fmla="*/ 1 h 122"/>
                <a:gd name="T2" fmla="*/ 59 w 60"/>
                <a:gd name="T3" fmla="*/ 122 h 122"/>
                <a:gd name="T4" fmla="*/ 60 w 60"/>
                <a:gd name="T5" fmla="*/ 119 h 122"/>
                <a:gd name="T6" fmla="*/ 1 w 60"/>
                <a:gd name="T7" fmla="*/ 0 h 122"/>
                <a:gd name="T8" fmla="*/ 0 w 60"/>
                <a:gd name="T9" fmla="*/ 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2">
                  <a:moveTo>
                    <a:pt x="0" y="1"/>
                  </a:moveTo>
                  <a:cubicBezTo>
                    <a:pt x="59" y="122"/>
                    <a:pt x="59" y="122"/>
                    <a:pt x="59" y="122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0" name="Freeform 46"/>
            <p:cNvSpPr>
              <a:spLocks/>
            </p:cNvSpPr>
            <p:nvPr userDrawn="1"/>
          </p:nvSpPr>
          <p:spPr bwMode="auto">
            <a:xfrm flipH="1">
              <a:off x="1485900" y="2759075"/>
              <a:ext cx="684213" cy="1381125"/>
            </a:xfrm>
            <a:custGeom>
              <a:avLst/>
              <a:gdLst>
                <a:gd name="T0" fmla="*/ 1 w 147"/>
                <a:gd name="T1" fmla="*/ 0 h 297"/>
                <a:gd name="T2" fmla="*/ 0 w 147"/>
                <a:gd name="T3" fmla="*/ 3 h 297"/>
                <a:gd name="T4" fmla="*/ 146 w 147"/>
                <a:gd name="T5" fmla="*/ 297 h 297"/>
                <a:gd name="T6" fmla="*/ 147 w 147"/>
                <a:gd name="T7" fmla="*/ 296 h 297"/>
                <a:gd name="T8" fmla="*/ 101 w 147"/>
                <a:gd name="T9" fmla="*/ 202 h 297"/>
                <a:gd name="T10" fmla="*/ 1 w 14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97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6" y="297"/>
                    <a:pt x="147" y="297"/>
                    <a:pt x="147" y="296"/>
                  </a:cubicBezTo>
                  <a:cubicBezTo>
                    <a:pt x="101" y="202"/>
                    <a:pt x="101" y="202"/>
                    <a:pt x="101" y="2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1" name="Freeform 47"/>
            <p:cNvSpPr>
              <a:spLocks/>
            </p:cNvSpPr>
            <p:nvPr userDrawn="1"/>
          </p:nvSpPr>
          <p:spPr bwMode="auto">
            <a:xfrm flipH="1">
              <a:off x="11113" y="1174750"/>
              <a:ext cx="112713" cy="57150"/>
            </a:xfrm>
            <a:custGeom>
              <a:avLst/>
              <a:gdLst>
                <a:gd name="T0" fmla="*/ 2 w 24"/>
                <a:gd name="T1" fmla="*/ 12 h 12"/>
                <a:gd name="T2" fmla="*/ 24 w 24"/>
                <a:gd name="T3" fmla="*/ 2 h 12"/>
                <a:gd name="T4" fmla="*/ 24 w 24"/>
                <a:gd name="T5" fmla="*/ 0 h 12"/>
                <a:gd name="T6" fmla="*/ 0 w 24"/>
                <a:gd name="T7" fmla="*/ 10 h 12"/>
                <a:gd name="T8" fmla="*/ 2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" y="1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2"/>
                    <a:pt x="2" y="12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2" name="Freeform 48"/>
            <p:cNvSpPr>
              <a:spLocks/>
            </p:cNvSpPr>
            <p:nvPr userDrawn="1"/>
          </p:nvSpPr>
          <p:spPr bwMode="auto">
            <a:xfrm flipH="1">
              <a:off x="271463" y="1012825"/>
              <a:ext cx="530225" cy="227013"/>
            </a:xfrm>
            <a:custGeom>
              <a:avLst/>
              <a:gdLst>
                <a:gd name="T0" fmla="*/ 334 w 334"/>
                <a:gd name="T1" fmla="*/ 143 h 143"/>
                <a:gd name="T2" fmla="*/ 334 w 334"/>
                <a:gd name="T3" fmla="*/ 143 h 143"/>
                <a:gd name="T4" fmla="*/ 0 w 334"/>
                <a:gd name="T5" fmla="*/ 0 h 143"/>
                <a:gd name="T6" fmla="*/ 334 w 334"/>
                <a:gd name="T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" h="143">
                  <a:moveTo>
                    <a:pt x="334" y="143"/>
                  </a:moveTo>
                  <a:lnTo>
                    <a:pt x="334" y="143"/>
                  </a:lnTo>
                  <a:lnTo>
                    <a:pt x="0" y="0"/>
                  </a:lnTo>
                  <a:lnTo>
                    <a:pt x="334" y="143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3" name="Freeform 49"/>
            <p:cNvSpPr>
              <a:spLocks/>
            </p:cNvSpPr>
            <p:nvPr userDrawn="1"/>
          </p:nvSpPr>
          <p:spPr bwMode="auto">
            <a:xfrm flipH="1">
              <a:off x="266700" y="966788"/>
              <a:ext cx="623888" cy="268288"/>
            </a:xfrm>
            <a:custGeom>
              <a:avLst/>
              <a:gdLst>
                <a:gd name="T0" fmla="*/ 134 w 134"/>
                <a:gd name="T1" fmla="*/ 58 h 58"/>
                <a:gd name="T2" fmla="*/ 0 w 134"/>
                <a:gd name="T3" fmla="*/ 0 h 58"/>
                <a:gd name="T4" fmla="*/ 0 w 134"/>
                <a:gd name="T5" fmla="*/ 0 h 58"/>
                <a:gd name="T6" fmla="*/ 134 w 134"/>
                <a:gd name="T7" fmla="*/ 58 h 58"/>
                <a:gd name="T8" fmla="*/ 134 w 134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8">
                  <a:moveTo>
                    <a:pt x="134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4" name="Freeform 50"/>
            <p:cNvSpPr>
              <a:spLocks/>
            </p:cNvSpPr>
            <p:nvPr userDrawn="1"/>
          </p:nvSpPr>
          <p:spPr bwMode="auto">
            <a:xfrm flipH="1">
              <a:off x="909638" y="762000"/>
              <a:ext cx="460375" cy="195263"/>
            </a:xfrm>
            <a:custGeom>
              <a:avLst/>
              <a:gdLst>
                <a:gd name="T0" fmla="*/ 0 w 290"/>
                <a:gd name="T1" fmla="*/ 0 h 123"/>
                <a:gd name="T2" fmla="*/ 290 w 290"/>
                <a:gd name="T3" fmla="*/ 123 h 123"/>
                <a:gd name="T4" fmla="*/ 290 w 290"/>
                <a:gd name="T5" fmla="*/ 123 h 123"/>
                <a:gd name="T6" fmla="*/ 0 w 290"/>
                <a:gd name="T7" fmla="*/ 0 h 123"/>
                <a:gd name="T8" fmla="*/ 0 w 290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23">
                  <a:moveTo>
                    <a:pt x="0" y="0"/>
                  </a:moveTo>
                  <a:lnTo>
                    <a:pt x="290" y="123"/>
                  </a:lnTo>
                  <a:lnTo>
                    <a:pt x="290" y="1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5" name="Freeform 51"/>
            <p:cNvSpPr>
              <a:spLocks/>
            </p:cNvSpPr>
            <p:nvPr userDrawn="1"/>
          </p:nvSpPr>
          <p:spPr bwMode="auto">
            <a:xfrm flipH="1">
              <a:off x="2425700" y="1017588"/>
              <a:ext cx="42863" cy="793750"/>
            </a:xfrm>
            <a:custGeom>
              <a:avLst/>
              <a:gdLst>
                <a:gd name="T0" fmla="*/ 0 w 27"/>
                <a:gd name="T1" fmla="*/ 500 h 500"/>
                <a:gd name="T2" fmla="*/ 0 w 27"/>
                <a:gd name="T3" fmla="*/ 500 h 500"/>
                <a:gd name="T4" fmla="*/ 27 w 27"/>
                <a:gd name="T5" fmla="*/ 0 h 500"/>
                <a:gd name="T6" fmla="*/ 0 w 27"/>
                <a:gd name="T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00">
                  <a:moveTo>
                    <a:pt x="0" y="500"/>
                  </a:moveTo>
                  <a:lnTo>
                    <a:pt x="0" y="500"/>
                  </a:lnTo>
                  <a:lnTo>
                    <a:pt x="27" y="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6" name="Freeform 52"/>
            <p:cNvSpPr>
              <a:spLocks/>
            </p:cNvSpPr>
            <p:nvPr userDrawn="1"/>
          </p:nvSpPr>
          <p:spPr bwMode="auto">
            <a:xfrm flipH="1">
              <a:off x="2468563" y="1825625"/>
              <a:ext cx="14288" cy="214313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46 h 46"/>
                <a:gd name="T6" fmla="*/ 3 w 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7" name="Freeform 53"/>
            <p:cNvSpPr>
              <a:spLocks/>
            </p:cNvSpPr>
            <p:nvPr userDrawn="1"/>
          </p:nvSpPr>
          <p:spPr bwMode="auto">
            <a:xfrm flipH="1">
              <a:off x="1379538" y="357188"/>
              <a:ext cx="935038" cy="400050"/>
            </a:xfrm>
            <a:custGeom>
              <a:avLst/>
              <a:gdLst>
                <a:gd name="T0" fmla="*/ 589 w 589"/>
                <a:gd name="T1" fmla="*/ 252 h 252"/>
                <a:gd name="T2" fmla="*/ 0 w 589"/>
                <a:gd name="T3" fmla="*/ 0 h 252"/>
                <a:gd name="T4" fmla="*/ 0 w 589"/>
                <a:gd name="T5" fmla="*/ 0 h 252"/>
                <a:gd name="T6" fmla="*/ 589 w 589"/>
                <a:gd name="T7" fmla="*/ 252 h 252"/>
                <a:gd name="T8" fmla="*/ 589 w 58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252">
                  <a:moveTo>
                    <a:pt x="589" y="2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9" y="252"/>
                  </a:lnTo>
                  <a:lnTo>
                    <a:pt x="589" y="25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8" name="Freeform 54"/>
            <p:cNvSpPr>
              <a:spLocks/>
            </p:cNvSpPr>
            <p:nvPr userDrawn="1"/>
          </p:nvSpPr>
          <p:spPr bwMode="auto">
            <a:xfrm flipH="1">
              <a:off x="1844675" y="1871663"/>
              <a:ext cx="573088" cy="223838"/>
            </a:xfrm>
            <a:custGeom>
              <a:avLst/>
              <a:gdLst>
                <a:gd name="T0" fmla="*/ 1 w 123"/>
                <a:gd name="T1" fmla="*/ 48 h 48"/>
                <a:gd name="T2" fmla="*/ 122 w 123"/>
                <a:gd name="T3" fmla="*/ 3 h 48"/>
                <a:gd name="T4" fmla="*/ 123 w 123"/>
                <a:gd name="T5" fmla="*/ 0 h 48"/>
                <a:gd name="T6" fmla="*/ 0 w 123"/>
                <a:gd name="T7" fmla="*/ 46 h 48"/>
                <a:gd name="T8" fmla="*/ 1 w 12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1" y="48"/>
                  </a:moveTo>
                  <a:cubicBezTo>
                    <a:pt x="122" y="3"/>
                    <a:pt x="122" y="3"/>
                    <a:pt x="122" y="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7"/>
                    <a:pt x="1" y="47"/>
                    <a:pt x="1" y="48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9" name="Freeform 55"/>
            <p:cNvSpPr>
              <a:spLocks/>
            </p:cNvSpPr>
            <p:nvPr userDrawn="1"/>
          </p:nvSpPr>
          <p:spPr bwMode="auto">
            <a:xfrm flipH="1">
              <a:off x="276226" y="1292225"/>
              <a:ext cx="1558925" cy="588963"/>
            </a:xfrm>
            <a:custGeom>
              <a:avLst/>
              <a:gdLst>
                <a:gd name="T0" fmla="*/ 0 w 335"/>
                <a:gd name="T1" fmla="*/ 127 h 127"/>
                <a:gd name="T2" fmla="*/ 245 w 335"/>
                <a:gd name="T3" fmla="*/ 35 h 127"/>
                <a:gd name="T4" fmla="*/ 335 w 335"/>
                <a:gd name="T5" fmla="*/ 1 h 127"/>
                <a:gd name="T6" fmla="*/ 335 w 335"/>
                <a:gd name="T7" fmla="*/ 0 h 127"/>
                <a:gd name="T8" fmla="*/ 1 w 335"/>
                <a:gd name="T9" fmla="*/ 124 h 127"/>
                <a:gd name="T10" fmla="*/ 0 w 335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27">
                  <a:moveTo>
                    <a:pt x="0" y="127"/>
                  </a:moveTo>
                  <a:cubicBezTo>
                    <a:pt x="245" y="35"/>
                    <a:pt x="245" y="35"/>
                    <a:pt x="245" y="35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0"/>
                    <a:pt x="335" y="0"/>
                  </a:cubicBezTo>
                  <a:cubicBezTo>
                    <a:pt x="1" y="124"/>
                    <a:pt x="1" y="124"/>
                    <a:pt x="1" y="124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0" name="Freeform 56"/>
            <p:cNvSpPr>
              <a:spLocks/>
            </p:cNvSpPr>
            <p:nvPr userDrawn="1"/>
          </p:nvSpPr>
          <p:spPr bwMode="auto">
            <a:xfrm flipH="1">
              <a:off x="1379538" y="357188"/>
              <a:ext cx="939800" cy="409575"/>
            </a:xfrm>
            <a:custGeom>
              <a:avLst/>
              <a:gdLst>
                <a:gd name="T0" fmla="*/ 202 w 202"/>
                <a:gd name="T1" fmla="*/ 86 h 88"/>
                <a:gd name="T2" fmla="*/ 1 w 202"/>
                <a:gd name="T3" fmla="*/ 0 h 88"/>
                <a:gd name="T4" fmla="*/ 0 w 202"/>
                <a:gd name="T5" fmla="*/ 1 h 88"/>
                <a:gd name="T6" fmla="*/ 201 w 202"/>
                <a:gd name="T7" fmla="*/ 88 h 88"/>
                <a:gd name="T8" fmla="*/ 202 w 202"/>
                <a:gd name="T9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88">
                  <a:moveTo>
                    <a:pt x="202" y="86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201" y="88"/>
                    <a:pt x="201" y="88"/>
                    <a:pt x="201" y="88"/>
                  </a:cubicBezTo>
                  <a:lnTo>
                    <a:pt x="202" y="8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1" name="Freeform 57"/>
            <p:cNvSpPr>
              <a:spLocks/>
            </p:cNvSpPr>
            <p:nvPr userDrawn="1"/>
          </p:nvSpPr>
          <p:spPr bwMode="auto">
            <a:xfrm flipH="1">
              <a:off x="1844675" y="-4763"/>
              <a:ext cx="484188" cy="306388"/>
            </a:xfrm>
            <a:custGeom>
              <a:avLst/>
              <a:gdLst>
                <a:gd name="T0" fmla="*/ 104 w 104"/>
                <a:gd name="T1" fmla="*/ 0 h 66"/>
                <a:gd name="T2" fmla="*/ 101 w 104"/>
                <a:gd name="T3" fmla="*/ 0 h 66"/>
                <a:gd name="T4" fmla="*/ 0 w 104"/>
                <a:gd name="T5" fmla="*/ 64 h 66"/>
                <a:gd name="T6" fmla="*/ 1 w 104"/>
                <a:gd name="T7" fmla="*/ 66 h 66"/>
                <a:gd name="T8" fmla="*/ 104 w 10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6">
                  <a:moveTo>
                    <a:pt x="104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5"/>
                    <a:pt x="1" y="66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2" name="Freeform 58"/>
            <p:cNvSpPr>
              <a:spLocks/>
            </p:cNvSpPr>
            <p:nvPr userDrawn="1"/>
          </p:nvSpPr>
          <p:spPr bwMode="auto">
            <a:xfrm flipH="1">
              <a:off x="215901" y="831850"/>
              <a:ext cx="79375" cy="361950"/>
            </a:xfrm>
            <a:custGeom>
              <a:avLst/>
              <a:gdLst>
                <a:gd name="T0" fmla="*/ 15 w 17"/>
                <a:gd name="T1" fmla="*/ 78 h 78"/>
                <a:gd name="T2" fmla="*/ 17 w 17"/>
                <a:gd name="T3" fmla="*/ 77 h 78"/>
                <a:gd name="T4" fmla="*/ 2 w 17"/>
                <a:gd name="T5" fmla="*/ 0 h 78"/>
                <a:gd name="T6" fmla="*/ 0 w 17"/>
                <a:gd name="T7" fmla="*/ 0 h 78"/>
                <a:gd name="T8" fmla="*/ 15 w 1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8">
                  <a:moveTo>
                    <a:pt x="15" y="78"/>
                  </a:moveTo>
                  <a:cubicBezTo>
                    <a:pt x="16" y="78"/>
                    <a:pt x="17" y="77"/>
                    <a:pt x="17" y="7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78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3" name="Freeform 59"/>
            <p:cNvSpPr>
              <a:spLocks/>
            </p:cNvSpPr>
            <p:nvPr userDrawn="1"/>
          </p:nvSpPr>
          <p:spPr bwMode="auto">
            <a:xfrm flipH="1">
              <a:off x="290513" y="-4763"/>
              <a:ext cx="171450" cy="827088"/>
            </a:xfrm>
            <a:custGeom>
              <a:avLst/>
              <a:gdLst>
                <a:gd name="T0" fmla="*/ 105 w 108"/>
                <a:gd name="T1" fmla="*/ 521 h 521"/>
                <a:gd name="T2" fmla="*/ 108 w 108"/>
                <a:gd name="T3" fmla="*/ 518 h 521"/>
                <a:gd name="T4" fmla="*/ 5 w 108"/>
                <a:gd name="T5" fmla="*/ 0 h 521"/>
                <a:gd name="T6" fmla="*/ 0 w 108"/>
                <a:gd name="T7" fmla="*/ 0 h 521"/>
                <a:gd name="T8" fmla="*/ 105 w 108"/>
                <a:gd name="T9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21">
                  <a:moveTo>
                    <a:pt x="105" y="521"/>
                  </a:moveTo>
                  <a:lnTo>
                    <a:pt x="108" y="518"/>
                  </a:lnTo>
                  <a:lnTo>
                    <a:pt x="5" y="0"/>
                  </a:lnTo>
                  <a:lnTo>
                    <a:pt x="0" y="0"/>
                  </a:lnTo>
                  <a:lnTo>
                    <a:pt x="105" y="52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4" name="Freeform 60"/>
            <p:cNvSpPr>
              <a:spLocks/>
            </p:cNvSpPr>
            <p:nvPr userDrawn="1"/>
          </p:nvSpPr>
          <p:spPr bwMode="auto">
            <a:xfrm flipH="1">
              <a:off x="266701" y="966788"/>
              <a:ext cx="638175" cy="273050"/>
            </a:xfrm>
            <a:custGeom>
              <a:avLst/>
              <a:gdLst>
                <a:gd name="T0" fmla="*/ 136 w 137"/>
                <a:gd name="T1" fmla="*/ 59 h 59"/>
                <a:gd name="T2" fmla="*/ 137 w 137"/>
                <a:gd name="T3" fmla="*/ 58 h 59"/>
                <a:gd name="T4" fmla="*/ 3 w 137"/>
                <a:gd name="T5" fmla="*/ 0 h 59"/>
                <a:gd name="T6" fmla="*/ 0 w 137"/>
                <a:gd name="T7" fmla="*/ 1 h 59"/>
                <a:gd name="T8" fmla="*/ 22 w 137"/>
                <a:gd name="T9" fmla="*/ 10 h 59"/>
                <a:gd name="T10" fmla="*/ 136 w 137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9">
                  <a:moveTo>
                    <a:pt x="136" y="59"/>
                  </a:moveTo>
                  <a:cubicBezTo>
                    <a:pt x="136" y="59"/>
                    <a:pt x="136" y="58"/>
                    <a:pt x="137" y="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136" y="5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5" name="Freeform 61"/>
            <p:cNvSpPr>
              <a:spLocks/>
            </p:cNvSpPr>
            <p:nvPr userDrawn="1"/>
          </p:nvSpPr>
          <p:spPr bwMode="auto">
            <a:xfrm flipH="1">
              <a:off x="909638" y="762000"/>
              <a:ext cx="465138" cy="200025"/>
            </a:xfrm>
            <a:custGeom>
              <a:avLst/>
              <a:gdLst>
                <a:gd name="T0" fmla="*/ 0 w 293"/>
                <a:gd name="T1" fmla="*/ 6 h 126"/>
                <a:gd name="T2" fmla="*/ 284 w 293"/>
                <a:gd name="T3" fmla="*/ 126 h 126"/>
                <a:gd name="T4" fmla="*/ 293 w 293"/>
                <a:gd name="T5" fmla="*/ 123 h 126"/>
                <a:gd name="T6" fmla="*/ 3 w 293"/>
                <a:gd name="T7" fmla="*/ 0 h 126"/>
                <a:gd name="T8" fmla="*/ 0 w 293"/>
                <a:gd name="T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26">
                  <a:moveTo>
                    <a:pt x="0" y="6"/>
                  </a:moveTo>
                  <a:lnTo>
                    <a:pt x="284" y="126"/>
                  </a:lnTo>
                  <a:lnTo>
                    <a:pt x="293" y="123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6" name="Freeform 62"/>
            <p:cNvSpPr>
              <a:spLocks/>
            </p:cNvSpPr>
            <p:nvPr userDrawn="1"/>
          </p:nvSpPr>
          <p:spPr bwMode="auto">
            <a:xfrm flipH="1">
              <a:off x="2408238" y="390525"/>
              <a:ext cx="962025" cy="2090738"/>
            </a:xfrm>
            <a:custGeom>
              <a:avLst/>
              <a:gdLst>
                <a:gd name="T0" fmla="*/ 207 w 207"/>
                <a:gd name="T1" fmla="*/ 1 h 450"/>
                <a:gd name="T2" fmla="*/ 206 w 207"/>
                <a:gd name="T3" fmla="*/ 0 h 450"/>
                <a:gd name="T4" fmla="*/ 0 w 207"/>
                <a:gd name="T5" fmla="*/ 449 h 450"/>
                <a:gd name="T6" fmla="*/ 2 w 207"/>
                <a:gd name="T7" fmla="*/ 450 h 450"/>
                <a:gd name="T8" fmla="*/ 207 w 207"/>
                <a:gd name="T9" fmla="*/ 1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50">
                  <a:moveTo>
                    <a:pt x="207" y="1"/>
                  </a:moveTo>
                  <a:cubicBezTo>
                    <a:pt x="207" y="1"/>
                    <a:pt x="206" y="0"/>
                    <a:pt x="206" y="0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449"/>
                    <a:pt x="1" y="450"/>
                    <a:pt x="2" y="450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7" name="Freeform 63"/>
            <p:cNvSpPr>
              <a:spLocks/>
            </p:cNvSpPr>
            <p:nvPr userDrawn="1"/>
          </p:nvSpPr>
          <p:spPr bwMode="auto">
            <a:xfrm flipH="1">
              <a:off x="2459038" y="1816100"/>
              <a:ext cx="23813" cy="223838"/>
            </a:xfrm>
            <a:custGeom>
              <a:avLst/>
              <a:gdLst>
                <a:gd name="T0" fmla="*/ 3 w 5"/>
                <a:gd name="T1" fmla="*/ 2 h 48"/>
                <a:gd name="T2" fmla="*/ 0 w 5"/>
                <a:gd name="T3" fmla="*/ 48 h 48"/>
                <a:gd name="T4" fmla="*/ 2 w 5"/>
                <a:gd name="T5" fmla="*/ 48 h 48"/>
                <a:gd name="T6" fmla="*/ 5 w 5"/>
                <a:gd name="T7" fmla="*/ 0 h 48"/>
                <a:gd name="T8" fmla="*/ 3 w 5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8">
                  <a:moveTo>
                    <a:pt x="3" y="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1" y="48"/>
                    <a:pt x="2" y="48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8" name="Freeform 64"/>
            <p:cNvSpPr>
              <a:spLocks/>
            </p:cNvSpPr>
            <p:nvPr userDrawn="1"/>
          </p:nvSpPr>
          <p:spPr bwMode="auto">
            <a:xfrm flipH="1">
              <a:off x="2570163" y="2155825"/>
              <a:ext cx="773113" cy="352425"/>
            </a:xfrm>
            <a:custGeom>
              <a:avLst/>
              <a:gdLst>
                <a:gd name="T0" fmla="*/ 166 w 166"/>
                <a:gd name="T1" fmla="*/ 1 h 76"/>
                <a:gd name="T2" fmla="*/ 165 w 166"/>
                <a:gd name="T3" fmla="*/ 0 h 76"/>
                <a:gd name="T4" fmla="*/ 0 w 166"/>
                <a:gd name="T5" fmla="*/ 74 h 76"/>
                <a:gd name="T6" fmla="*/ 1 w 166"/>
                <a:gd name="T7" fmla="*/ 76 h 76"/>
                <a:gd name="T8" fmla="*/ 64 w 166"/>
                <a:gd name="T9" fmla="*/ 47 h 76"/>
                <a:gd name="T10" fmla="*/ 166 w 166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76">
                  <a:moveTo>
                    <a:pt x="166" y="1"/>
                  </a:moveTo>
                  <a:cubicBezTo>
                    <a:pt x="165" y="1"/>
                    <a:pt x="165" y="0"/>
                    <a:pt x="165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0" y="75"/>
                    <a:pt x="1" y="76"/>
                  </a:cubicBezTo>
                  <a:cubicBezTo>
                    <a:pt x="64" y="47"/>
                    <a:pt x="64" y="47"/>
                    <a:pt x="64" y="47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9" name="Freeform 65"/>
            <p:cNvSpPr>
              <a:spLocks/>
            </p:cNvSpPr>
            <p:nvPr userDrawn="1"/>
          </p:nvSpPr>
          <p:spPr bwMode="auto">
            <a:xfrm flipH="1">
              <a:off x="2379663" y="400050"/>
              <a:ext cx="88900" cy="1411288"/>
            </a:xfrm>
            <a:custGeom>
              <a:avLst/>
              <a:gdLst>
                <a:gd name="T0" fmla="*/ 0 w 19"/>
                <a:gd name="T1" fmla="*/ 304 h 304"/>
                <a:gd name="T2" fmla="*/ 2 w 19"/>
                <a:gd name="T3" fmla="*/ 302 h 304"/>
                <a:gd name="T4" fmla="*/ 19 w 19"/>
                <a:gd name="T5" fmla="*/ 0 h 304"/>
                <a:gd name="T6" fmla="*/ 17 w 19"/>
                <a:gd name="T7" fmla="*/ 0 h 304"/>
                <a:gd name="T8" fmla="*/ 9 w 19"/>
                <a:gd name="T9" fmla="*/ 133 h 304"/>
                <a:gd name="T10" fmla="*/ 0 w 19"/>
                <a:gd name="T1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4">
                  <a:moveTo>
                    <a:pt x="0" y="304"/>
                  </a:moveTo>
                  <a:cubicBezTo>
                    <a:pt x="2" y="302"/>
                    <a:pt x="2" y="302"/>
                    <a:pt x="2" y="30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9" y="133"/>
                    <a:pt x="9" y="133"/>
                    <a:pt x="9" y="133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0" name="Freeform 66"/>
            <p:cNvSpPr>
              <a:spLocks/>
            </p:cNvSpPr>
            <p:nvPr userDrawn="1"/>
          </p:nvSpPr>
          <p:spPr bwMode="auto">
            <a:xfrm flipH="1">
              <a:off x="104775" y="1189038"/>
              <a:ext cx="176213" cy="173038"/>
            </a:xfrm>
            <a:custGeom>
              <a:avLst/>
              <a:gdLst>
                <a:gd name="T0" fmla="*/ 3 w 38"/>
                <a:gd name="T1" fmla="*/ 10 h 37"/>
                <a:gd name="T2" fmla="*/ 3 w 38"/>
                <a:gd name="T3" fmla="*/ 10 h 37"/>
                <a:gd name="T4" fmla="*/ 2 w 38"/>
                <a:gd name="T5" fmla="*/ 11 h 37"/>
                <a:gd name="T6" fmla="*/ 2 w 38"/>
                <a:gd name="T7" fmla="*/ 11 h 37"/>
                <a:gd name="T8" fmla="*/ 0 w 38"/>
                <a:gd name="T9" fmla="*/ 18 h 37"/>
                <a:gd name="T10" fmla="*/ 1 w 38"/>
                <a:gd name="T11" fmla="*/ 21 h 37"/>
                <a:gd name="T12" fmla="*/ 1 w 38"/>
                <a:gd name="T13" fmla="*/ 22 h 37"/>
                <a:gd name="T14" fmla="*/ 1 w 38"/>
                <a:gd name="T15" fmla="*/ 23 h 37"/>
                <a:gd name="T16" fmla="*/ 1 w 38"/>
                <a:gd name="T17" fmla="*/ 24 h 37"/>
                <a:gd name="T18" fmla="*/ 8 w 38"/>
                <a:gd name="T19" fmla="*/ 33 h 37"/>
                <a:gd name="T20" fmla="*/ 9 w 38"/>
                <a:gd name="T21" fmla="*/ 34 h 37"/>
                <a:gd name="T22" fmla="*/ 10 w 38"/>
                <a:gd name="T23" fmla="*/ 35 h 37"/>
                <a:gd name="T24" fmla="*/ 10 w 38"/>
                <a:gd name="T25" fmla="*/ 35 h 37"/>
                <a:gd name="T26" fmla="*/ 19 w 38"/>
                <a:gd name="T27" fmla="*/ 37 h 37"/>
                <a:gd name="T28" fmla="*/ 29 w 38"/>
                <a:gd name="T29" fmla="*/ 34 h 37"/>
                <a:gd name="T30" fmla="*/ 29 w 38"/>
                <a:gd name="T31" fmla="*/ 34 h 37"/>
                <a:gd name="T32" fmla="*/ 30 w 38"/>
                <a:gd name="T33" fmla="*/ 33 h 37"/>
                <a:gd name="T34" fmla="*/ 30 w 38"/>
                <a:gd name="T35" fmla="*/ 33 h 37"/>
                <a:gd name="T36" fmla="*/ 38 w 38"/>
                <a:gd name="T37" fmla="*/ 18 h 37"/>
                <a:gd name="T38" fmla="*/ 38 w 38"/>
                <a:gd name="T39" fmla="*/ 17 h 37"/>
                <a:gd name="T40" fmla="*/ 38 w 38"/>
                <a:gd name="T41" fmla="*/ 14 h 37"/>
                <a:gd name="T42" fmla="*/ 36 w 38"/>
                <a:gd name="T43" fmla="*/ 9 h 37"/>
                <a:gd name="T44" fmla="*/ 34 w 38"/>
                <a:gd name="T45" fmla="*/ 7 h 37"/>
                <a:gd name="T46" fmla="*/ 34 w 38"/>
                <a:gd name="T47" fmla="*/ 7 h 37"/>
                <a:gd name="T48" fmla="*/ 19 w 38"/>
                <a:gd name="T49" fmla="*/ 0 h 37"/>
                <a:gd name="T50" fmla="*/ 14 w 38"/>
                <a:gd name="T51" fmla="*/ 0 h 37"/>
                <a:gd name="T52" fmla="*/ 12 w 38"/>
                <a:gd name="T53" fmla="*/ 1 h 37"/>
                <a:gd name="T54" fmla="*/ 3 w 38"/>
                <a:gd name="T55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37"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8"/>
                    <a:pt x="5" y="31"/>
                    <a:pt x="8" y="33"/>
                  </a:cubicBezTo>
                  <a:cubicBezTo>
                    <a:pt x="8" y="33"/>
                    <a:pt x="8" y="34"/>
                    <a:pt x="9" y="34"/>
                  </a:cubicBezTo>
                  <a:cubicBezTo>
                    <a:pt x="9" y="34"/>
                    <a:pt x="10" y="34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6"/>
                    <a:pt x="16" y="37"/>
                    <a:pt x="19" y="37"/>
                  </a:cubicBezTo>
                  <a:cubicBezTo>
                    <a:pt x="23" y="37"/>
                    <a:pt x="26" y="36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5" y="30"/>
                    <a:pt x="38" y="24"/>
                    <a:pt x="38" y="18"/>
                  </a:cubicBezTo>
                  <a:cubicBezTo>
                    <a:pt x="38" y="18"/>
                    <a:pt x="38" y="17"/>
                    <a:pt x="38" y="17"/>
                  </a:cubicBezTo>
                  <a:cubicBezTo>
                    <a:pt x="38" y="16"/>
                    <a:pt x="38" y="15"/>
                    <a:pt x="38" y="14"/>
                  </a:cubicBezTo>
                  <a:cubicBezTo>
                    <a:pt x="37" y="13"/>
                    <a:pt x="36" y="11"/>
                    <a:pt x="36" y="9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1" y="3"/>
                    <a:pt x="26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4" y="0"/>
                    <a:pt x="13" y="1"/>
                    <a:pt x="12" y="1"/>
                  </a:cubicBezTo>
                  <a:cubicBezTo>
                    <a:pt x="8" y="2"/>
                    <a:pt x="5" y="6"/>
                    <a:pt x="3" y="1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1" name="Freeform 67"/>
            <p:cNvSpPr>
              <a:spLocks/>
            </p:cNvSpPr>
            <p:nvPr userDrawn="1"/>
          </p:nvSpPr>
          <p:spPr bwMode="auto">
            <a:xfrm flipH="1">
              <a:off x="2430463" y="2035175"/>
              <a:ext cx="149225" cy="176213"/>
            </a:xfrm>
            <a:custGeom>
              <a:avLst/>
              <a:gdLst>
                <a:gd name="T0" fmla="*/ 18 w 32"/>
                <a:gd name="T1" fmla="*/ 38 h 38"/>
                <a:gd name="T2" fmla="*/ 28 w 32"/>
                <a:gd name="T3" fmla="*/ 35 h 38"/>
                <a:gd name="T4" fmla="*/ 29 w 32"/>
                <a:gd name="T5" fmla="*/ 34 h 38"/>
                <a:gd name="T6" fmla="*/ 29 w 32"/>
                <a:gd name="T7" fmla="*/ 34 h 38"/>
                <a:gd name="T8" fmla="*/ 32 w 32"/>
                <a:gd name="T9" fmla="*/ 32 h 38"/>
                <a:gd name="T10" fmla="*/ 18 w 32"/>
                <a:gd name="T11" fmla="*/ 20 h 38"/>
                <a:gd name="T12" fmla="*/ 18 w 32"/>
                <a:gd name="T13" fmla="*/ 19 h 38"/>
                <a:gd name="T14" fmla="*/ 18 w 32"/>
                <a:gd name="T15" fmla="*/ 18 h 38"/>
                <a:gd name="T16" fmla="*/ 30 w 32"/>
                <a:gd name="T17" fmla="*/ 5 h 38"/>
                <a:gd name="T18" fmla="*/ 23 w 32"/>
                <a:gd name="T19" fmla="*/ 1 h 38"/>
                <a:gd name="T20" fmla="*/ 21 w 32"/>
                <a:gd name="T21" fmla="*/ 1 h 38"/>
                <a:gd name="T22" fmla="*/ 21 w 32"/>
                <a:gd name="T23" fmla="*/ 1 h 38"/>
                <a:gd name="T24" fmla="*/ 18 w 32"/>
                <a:gd name="T25" fmla="*/ 0 h 38"/>
                <a:gd name="T26" fmla="*/ 0 w 32"/>
                <a:gd name="T27" fmla="*/ 19 h 38"/>
                <a:gd name="T28" fmla="*/ 0 w 32"/>
                <a:gd name="T29" fmla="*/ 23 h 38"/>
                <a:gd name="T30" fmla="*/ 1 w 32"/>
                <a:gd name="T31" fmla="*/ 26 h 38"/>
                <a:gd name="T32" fmla="*/ 2 w 32"/>
                <a:gd name="T33" fmla="*/ 27 h 38"/>
                <a:gd name="T34" fmla="*/ 2 w 32"/>
                <a:gd name="T35" fmla="*/ 29 h 38"/>
                <a:gd name="T36" fmla="*/ 16 w 32"/>
                <a:gd name="T37" fmla="*/ 37 h 38"/>
                <a:gd name="T38" fmla="*/ 18 w 32"/>
                <a:gd name="T39" fmla="*/ 38 h 38"/>
                <a:gd name="T40" fmla="*/ 18 w 32"/>
                <a:gd name="T41" fmla="*/ 38 h 38"/>
                <a:gd name="T42" fmla="*/ 18 w 32"/>
                <a:gd name="T4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8">
                  <a:moveTo>
                    <a:pt x="18" y="38"/>
                  </a:moveTo>
                  <a:cubicBezTo>
                    <a:pt x="22" y="38"/>
                    <a:pt x="25" y="37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0" y="34"/>
                    <a:pt x="31" y="33"/>
                    <a:pt x="32" y="3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3"/>
                    <a:pt x="26" y="2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2" y="28"/>
                    <a:pt x="2" y="29"/>
                  </a:cubicBezTo>
                  <a:cubicBezTo>
                    <a:pt x="5" y="33"/>
                    <a:pt x="10" y="37"/>
                    <a:pt x="16" y="37"/>
                  </a:cubicBezTo>
                  <a:cubicBezTo>
                    <a:pt x="16" y="38"/>
                    <a:pt x="17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2" name="Freeform 68"/>
            <p:cNvSpPr>
              <a:spLocks/>
            </p:cNvSpPr>
            <p:nvPr userDrawn="1"/>
          </p:nvSpPr>
          <p:spPr bwMode="auto">
            <a:xfrm flipH="1">
              <a:off x="2408238" y="2062163"/>
              <a:ext cx="79375" cy="117475"/>
            </a:xfrm>
            <a:custGeom>
              <a:avLst/>
              <a:gdLst>
                <a:gd name="T0" fmla="*/ 17 w 17"/>
                <a:gd name="T1" fmla="*/ 13 h 25"/>
                <a:gd name="T2" fmla="*/ 16 w 17"/>
                <a:gd name="T3" fmla="*/ 7 h 25"/>
                <a:gd name="T4" fmla="*/ 15 w 17"/>
                <a:gd name="T5" fmla="*/ 5 h 25"/>
                <a:gd name="T6" fmla="*/ 15 w 17"/>
                <a:gd name="T7" fmla="*/ 4 h 25"/>
                <a:gd name="T8" fmla="*/ 12 w 17"/>
                <a:gd name="T9" fmla="*/ 0 h 25"/>
                <a:gd name="T10" fmla="*/ 0 w 17"/>
                <a:gd name="T11" fmla="*/ 13 h 25"/>
                <a:gd name="T12" fmla="*/ 13 w 17"/>
                <a:gd name="T13" fmla="*/ 25 h 25"/>
                <a:gd name="T14" fmla="*/ 17 w 17"/>
                <a:gd name="T1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17" y="13"/>
                  </a:moveTo>
                  <a:cubicBezTo>
                    <a:pt x="17" y="11"/>
                    <a:pt x="17" y="9"/>
                    <a:pt x="16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4" y="3"/>
                    <a:pt x="13" y="1"/>
                    <a:pt x="1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21"/>
                    <a:pt x="17" y="17"/>
                    <a:pt x="17" y="13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3" name="Freeform 69"/>
            <p:cNvSpPr>
              <a:spLocks/>
            </p:cNvSpPr>
            <p:nvPr userDrawn="1"/>
          </p:nvSpPr>
          <p:spPr bwMode="auto">
            <a:xfrm flipH="1">
              <a:off x="1360488" y="4130675"/>
              <a:ext cx="177800" cy="171450"/>
            </a:xfrm>
            <a:custGeom>
              <a:avLst/>
              <a:gdLst>
                <a:gd name="T0" fmla="*/ 36 w 38"/>
                <a:gd name="T1" fmla="*/ 11 h 37"/>
                <a:gd name="T2" fmla="*/ 26 w 38"/>
                <a:gd name="T3" fmla="*/ 1 h 37"/>
                <a:gd name="T4" fmla="*/ 24 w 38"/>
                <a:gd name="T5" fmla="*/ 0 h 37"/>
                <a:gd name="T6" fmla="*/ 19 w 38"/>
                <a:gd name="T7" fmla="*/ 0 h 37"/>
                <a:gd name="T8" fmla="*/ 11 w 38"/>
                <a:gd name="T9" fmla="*/ 1 h 37"/>
                <a:gd name="T10" fmla="*/ 10 w 38"/>
                <a:gd name="T11" fmla="*/ 2 h 37"/>
                <a:gd name="T12" fmla="*/ 10 w 38"/>
                <a:gd name="T13" fmla="*/ 2 h 37"/>
                <a:gd name="T14" fmla="*/ 0 w 38"/>
                <a:gd name="T15" fmla="*/ 18 h 37"/>
                <a:gd name="T16" fmla="*/ 0 w 38"/>
                <a:gd name="T17" fmla="*/ 19 h 37"/>
                <a:gd name="T18" fmla="*/ 0 w 38"/>
                <a:gd name="T19" fmla="*/ 19 h 37"/>
                <a:gd name="T20" fmla="*/ 1 w 38"/>
                <a:gd name="T21" fmla="*/ 21 h 37"/>
                <a:gd name="T22" fmla="*/ 1 w 38"/>
                <a:gd name="T23" fmla="*/ 21 h 37"/>
                <a:gd name="T24" fmla="*/ 19 w 38"/>
                <a:gd name="T25" fmla="*/ 37 h 37"/>
                <a:gd name="T26" fmla="*/ 23 w 38"/>
                <a:gd name="T27" fmla="*/ 37 h 37"/>
                <a:gd name="T28" fmla="*/ 25 w 38"/>
                <a:gd name="T29" fmla="*/ 36 h 37"/>
                <a:gd name="T30" fmla="*/ 31 w 38"/>
                <a:gd name="T31" fmla="*/ 32 h 37"/>
                <a:gd name="T32" fmla="*/ 33 w 38"/>
                <a:gd name="T33" fmla="*/ 31 h 37"/>
                <a:gd name="T34" fmla="*/ 37 w 38"/>
                <a:gd name="T35" fmla="*/ 22 h 37"/>
                <a:gd name="T36" fmla="*/ 16 w 38"/>
                <a:gd name="T37" fmla="*/ 20 h 37"/>
                <a:gd name="T38" fmla="*/ 16 w 38"/>
                <a:gd name="T39" fmla="*/ 17 h 37"/>
                <a:gd name="T40" fmla="*/ 38 w 38"/>
                <a:gd name="T41" fmla="*/ 19 h 37"/>
                <a:gd name="T42" fmla="*/ 38 w 38"/>
                <a:gd name="T43" fmla="*/ 18 h 37"/>
                <a:gd name="T44" fmla="*/ 37 w 38"/>
                <a:gd name="T45" fmla="*/ 13 h 37"/>
                <a:gd name="T46" fmla="*/ 36 w 38"/>
                <a:gd name="T47" fmla="*/ 11 h 37"/>
                <a:gd name="T48" fmla="*/ 36 w 38"/>
                <a:gd name="T4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7">
                  <a:moveTo>
                    <a:pt x="36" y="11"/>
                  </a:moveTo>
                  <a:cubicBezTo>
                    <a:pt x="34" y="7"/>
                    <a:pt x="31" y="3"/>
                    <a:pt x="26" y="1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6" y="0"/>
                    <a:pt x="14" y="0"/>
                    <a:pt x="11" y="1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4" y="6"/>
                    <a:pt x="0" y="11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30"/>
                    <a:pt x="10" y="37"/>
                    <a:pt x="19" y="37"/>
                  </a:cubicBezTo>
                  <a:cubicBezTo>
                    <a:pt x="20" y="37"/>
                    <a:pt x="22" y="37"/>
                    <a:pt x="23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7" y="35"/>
                    <a:pt x="29" y="34"/>
                    <a:pt x="31" y="32"/>
                  </a:cubicBezTo>
                  <a:cubicBezTo>
                    <a:pt x="32" y="32"/>
                    <a:pt x="32" y="31"/>
                    <a:pt x="33" y="31"/>
                  </a:cubicBezTo>
                  <a:cubicBezTo>
                    <a:pt x="35" y="28"/>
                    <a:pt x="37" y="25"/>
                    <a:pt x="37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8" y="17"/>
                    <a:pt x="37" y="15"/>
                    <a:pt x="37" y="13"/>
                  </a:cubicBezTo>
                  <a:cubicBezTo>
                    <a:pt x="37" y="13"/>
                    <a:pt x="37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4" name="Freeform 70"/>
            <p:cNvSpPr>
              <a:spLocks/>
            </p:cNvSpPr>
            <p:nvPr userDrawn="1"/>
          </p:nvSpPr>
          <p:spPr bwMode="auto">
            <a:xfrm flipH="1">
              <a:off x="2309813" y="274638"/>
              <a:ext cx="130175" cy="125413"/>
            </a:xfrm>
            <a:custGeom>
              <a:avLst/>
              <a:gdLst>
                <a:gd name="T0" fmla="*/ 11 w 28"/>
                <a:gd name="T1" fmla="*/ 27 h 27"/>
                <a:gd name="T2" fmla="*/ 13 w 28"/>
                <a:gd name="T3" fmla="*/ 27 h 27"/>
                <a:gd name="T4" fmla="*/ 14 w 28"/>
                <a:gd name="T5" fmla="*/ 27 h 27"/>
                <a:gd name="T6" fmla="*/ 26 w 28"/>
                <a:gd name="T7" fmla="*/ 19 h 27"/>
                <a:gd name="T8" fmla="*/ 27 w 28"/>
                <a:gd name="T9" fmla="*/ 18 h 27"/>
                <a:gd name="T10" fmla="*/ 27 w 28"/>
                <a:gd name="T11" fmla="*/ 18 h 27"/>
                <a:gd name="T12" fmla="*/ 28 w 28"/>
                <a:gd name="T13" fmla="*/ 14 h 27"/>
                <a:gd name="T14" fmla="*/ 25 w 28"/>
                <a:gd name="T15" fmla="*/ 6 h 27"/>
                <a:gd name="T16" fmla="*/ 24 w 28"/>
                <a:gd name="T17" fmla="*/ 4 h 27"/>
                <a:gd name="T18" fmla="*/ 14 w 28"/>
                <a:gd name="T19" fmla="*/ 0 h 27"/>
                <a:gd name="T20" fmla="*/ 0 w 28"/>
                <a:gd name="T21" fmla="*/ 14 h 27"/>
                <a:gd name="T22" fmla="*/ 6 w 28"/>
                <a:gd name="T23" fmla="*/ 25 h 27"/>
                <a:gd name="T24" fmla="*/ 7 w 28"/>
                <a:gd name="T25" fmla="*/ 26 h 27"/>
                <a:gd name="T26" fmla="*/ 11 w 28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7">
                  <a:moveTo>
                    <a:pt x="11" y="27"/>
                  </a:moveTo>
                  <a:cubicBezTo>
                    <a:pt x="11" y="27"/>
                    <a:pt x="12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9" y="27"/>
                    <a:pt x="24" y="24"/>
                    <a:pt x="26" y="19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1"/>
                    <a:pt x="27" y="8"/>
                    <a:pt x="25" y="6"/>
                  </a:cubicBezTo>
                  <a:cubicBezTo>
                    <a:pt x="25" y="5"/>
                    <a:pt x="24" y="5"/>
                    <a:pt x="24" y="4"/>
                  </a:cubicBezTo>
                  <a:cubicBezTo>
                    <a:pt x="21" y="2"/>
                    <a:pt x="18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8"/>
                    <a:pt x="2" y="22"/>
                    <a:pt x="6" y="25"/>
                  </a:cubicBezTo>
                  <a:cubicBezTo>
                    <a:pt x="6" y="25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5" name="Freeform 71"/>
            <p:cNvSpPr>
              <a:spLocks/>
            </p:cNvSpPr>
            <p:nvPr userDrawn="1"/>
          </p:nvSpPr>
          <p:spPr bwMode="auto">
            <a:xfrm flipH="1">
              <a:off x="3333751" y="2471738"/>
              <a:ext cx="130175" cy="125413"/>
            </a:xfrm>
            <a:custGeom>
              <a:avLst/>
              <a:gdLst>
                <a:gd name="T0" fmla="*/ 28 w 28"/>
                <a:gd name="T1" fmla="*/ 14 h 27"/>
                <a:gd name="T2" fmla="*/ 27 w 28"/>
                <a:gd name="T3" fmla="*/ 8 h 27"/>
                <a:gd name="T4" fmla="*/ 26 w 28"/>
                <a:gd name="T5" fmla="*/ 6 h 27"/>
                <a:gd name="T6" fmla="*/ 26 w 28"/>
                <a:gd name="T7" fmla="*/ 6 h 27"/>
                <a:gd name="T8" fmla="*/ 15 w 28"/>
                <a:gd name="T9" fmla="*/ 14 h 27"/>
                <a:gd name="T10" fmla="*/ 13 w 28"/>
                <a:gd name="T11" fmla="*/ 13 h 27"/>
                <a:gd name="T12" fmla="*/ 24 w 28"/>
                <a:gd name="T13" fmla="*/ 4 h 27"/>
                <a:gd name="T14" fmla="*/ 22 w 28"/>
                <a:gd name="T15" fmla="*/ 2 h 27"/>
                <a:gd name="T16" fmla="*/ 20 w 28"/>
                <a:gd name="T17" fmla="*/ 1 h 27"/>
                <a:gd name="T18" fmla="*/ 14 w 28"/>
                <a:gd name="T19" fmla="*/ 0 h 27"/>
                <a:gd name="T20" fmla="*/ 0 w 28"/>
                <a:gd name="T21" fmla="*/ 14 h 27"/>
                <a:gd name="T22" fmla="*/ 14 w 28"/>
                <a:gd name="T23" fmla="*/ 27 h 27"/>
                <a:gd name="T24" fmla="*/ 19 w 28"/>
                <a:gd name="T25" fmla="*/ 27 h 27"/>
                <a:gd name="T26" fmla="*/ 20 w 28"/>
                <a:gd name="T27" fmla="*/ 26 h 27"/>
                <a:gd name="T28" fmla="*/ 28 w 28"/>
                <a:gd name="T2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7">
                  <a:moveTo>
                    <a:pt x="28" y="14"/>
                  </a:moveTo>
                  <a:cubicBezTo>
                    <a:pt x="28" y="12"/>
                    <a:pt x="27" y="10"/>
                    <a:pt x="27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2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16" y="27"/>
                    <a:pt x="17" y="27"/>
                    <a:pt x="19" y="27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5" y="23"/>
                    <a:pt x="28" y="19"/>
                    <a:pt x="28" y="14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6" name="Freeform 72"/>
            <p:cNvSpPr>
              <a:spLocks/>
            </p:cNvSpPr>
            <p:nvPr userDrawn="1"/>
          </p:nvSpPr>
          <p:spPr bwMode="auto">
            <a:xfrm flipH="1">
              <a:off x="2760663" y="4418013"/>
              <a:ext cx="117475" cy="125413"/>
            </a:xfrm>
            <a:custGeom>
              <a:avLst/>
              <a:gdLst>
                <a:gd name="T0" fmla="*/ 25 w 25"/>
                <a:gd name="T1" fmla="*/ 21 h 27"/>
                <a:gd name="T2" fmla="*/ 13 w 25"/>
                <a:gd name="T3" fmla="*/ 14 h 27"/>
                <a:gd name="T4" fmla="*/ 13 w 25"/>
                <a:gd name="T5" fmla="*/ 13 h 27"/>
                <a:gd name="T6" fmla="*/ 12 w 25"/>
                <a:gd name="T7" fmla="*/ 13 h 27"/>
                <a:gd name="T8" fmla="*/ 17 w 25"/>
                <a:gd name="T9" fmla="*/ 0 h 27"/>
                <a:gd name="T10" fmla="*/ 14 w 25"/>
                <a:gd name="T11" fmla="*/ 0 h 27"/>
                <a:gd name="T12" fmla="*/ 13 w 25"/>
                <a:gd name="T13" fmla="*/ 0 h 27"/>
                <a:gd name="T14" fmla="*/ 7 w 25"/>
                <a:gd name="T15" fmla="*/ 1 h 27"/>
                <a:gd name="T16" fmla="*/ 0 w 25"/>
                <a:gd name="T17" fmla="*/ 13 h 27"/>
                <a:gd name="T18" fmla="*/ 13 w 25"/>
                <a:gd name="T19" fmla="*/ 27 h 27"/>
                <a:gd name="T20" fmla="*/ 22 w 25"/>
                <a:gd name="T21" fmla="*/ 24 h 27"/>
                <a:gd name="T22" fmla="*/ 23 w 25"/>
                <a:gd name="T23" fmla="*/ 23 h 27"/>
                <a:gd name="T24" fmla="*/ 25 w 25"/>
                <a:gd name="T2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7">
                  <a:moveTo>
                    <a:pt x="25" y="21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6" y="27"/>
                    <a:pt x="19" y="26"/>
                    <a:pt x="22" y="24"/>
                  </a:cubicBezTo>
                  <a:cubicBezTo>
                    <a:pt x="22" y="24"/>
                    <a:pt x="22" y="24"/>
                    <a:pt x="23" y="23"/>
                  </a:cubicBezTo>
                  <a:cubicBezTo>
                    <a:pt x="24" y="23"/>
                    <a:pt x="24" y="22"/>
                    <a:pt x="25" y="2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7" name="Freeform 73"/>
            <p:cNvSpPr>
              <a:spLocks/>
            </p:cNvSpPr>
            <p:nvPr userDrawn="1"/>
          </p:nvSpPr>
          <p:spPr bwMode="auto">
            <a:xfrm flipH="1">
              <a:off x="2752725" y="4422775"/>
              <a:ext cx="55563" cy="84138"/>
            </a:xfrm>
            <a:custGeom>
              <a:avLst/>
              <a:gdLst>
                <a:gd name="T0" fmla="*/ 12 w 12"/>
                <a:gd name="T1" fmla="*/ 10 h 18"/>
                <a:gd name="T2" fmla="*/ 11 w 12"/>
                <a:gd name="T3" fmla="*/ 8 h 18"/>
                <a:gd name="T4" fmla="*/ 4 w 12"/>
                <a:gd name="T5" fmla="*/ 0 h 18"/>
                <a:gd name="T6" fmla="*/ 0 w 12"/>
                <a:gd name="T7" fmla="*/ 12 h 18"/>
                <a:gd name="T8" fmla="*/ 11 w 12"/>
                <a:gd name="T9" fmla="*/ 18 h 18"/>
                <a:gd name="T10" fmla="*/ 12 w 12"/>
                <a:gd name="T11" fmla="*/ 12 h 18"/>
                <a:gd name="T12" fmla="*/ 12 w 12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12" y="10"/>
                  </a:moveTo>
                  <a:cubicBezTo>
                    <a:pt x="12" y="9"/>
                    <a:pt x="12" y="9"/>
                    <a:pt x="11" y="8"/>
                  </a:cubicBezTo>
                  <a:cubicBezTo>
                    <a:pt x="10" y="5"/>
                    <a:pt x="8" y="2"/>
                    <a:pt x="4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6"/>
                    <a:pt x="12" y="14"/>
                    <a:pt x="12" y="12"/>
                  </a:cubicBezTo>
                  <a:cubicBezTo>
                    <a:pt x="12" y="12"/>
                    <a:pt x="12" y="11"/>
                    <a:pt x="12" y="10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8" name="Freeform 74"/>
            <p:cNvSpPr>
              <a:spLocks/>
            </p:cNvSpPr>
            <p:nvPr userDrawn="1"/>
          </p:nvSpPr>
          <p:spPr bwMode="auto">
            <a:xfrm flipH="1">
              <a:off x="685801" y="6407150"/>
              <a:ext cx="130175" cy="125413"/>
            </a:xfrm>
            <a:custGeom>
              <a:avLst/>
              <a:gdLst>
                <a:gd name="T0" fmla="*/ 9 w 28"/>
                <a:gd name="T1" fmla="*/ 1 h 27"/>
                <a:gd name="T2" fmla="*/ 8 w 28"/>
                <a:gd name="T3" fmla="*/ 1 h 27"/>
                <a:gd name="T4" fmla="*/ 5 w 28"/>
                <a:gd name="T5" fmla="*/ 3 h 27"/>
                <a:gd name="T6" fmla="*/ 3 w 28"/>
                <a:gd name="T7" fmla="*/ 5 h 27"/>
                <a:gd name="T8" fmla="*/ 0 w 28"/>
                <a:gd name="T9" fmla="*/ 13 h 27"/>
                <a:gd name="T10" fmla="*/ 14 w 28"/>
                <a:gd name="T11" fmla="*/ 27 h 27"/>
                <a:gd name="T12" fmla="*/ 26 w 28"/>
                <a:gd name="T13" fmla="*/ 21 h 27"/>
                <a:gd name="T14" fmla="*/ 27 w 28"/>
                <a:gd name="T15" fmla="*/ 19 h 27"/>
                <a:gd name="T16" fmla="*/ 28 w 28"/>
                <a:gd name="T17" fmla="*/ 16 h 27"/>
                <a:gd name="T18" fmla="*/ 9 w 28"/>
                <a:gd name="T19" fmla="*/ 13 h 27"/>
                <a:gd name="T20" fmla="*/ 10 w 28"/>
                <a:gd name="T21" fmla="*/ 11 h 27"/>
                <a:gd name="T22" fmla="*/ 28 w 28"/>
                <a:gd name="T23" fmla="*/ 14 h 27"/>
                <a:gd name="T24" fmla="*/ 28 w 28"/>
                <a:gd name="T25" fmla="*/ 13 h 27"/>
                <a:gd name="T26" fmla="*/ 28 w 28"/>
                <a:gd name="T27" fmla="*/ 12 h 27"/>
                <a:gd name="T28" fmla="*/ 28 w 28"/>
                <a:gd name="T29" fmla="*/ 11 h 27"/>
                <a:gd name="T30" fmla="*/ 28 w 28"/>
                <a:gd name="T31" fmla="*/ 10 h 27"/>
                <a:gd name="T32" fmla="*/ 27 w 28"/>
                <a:gd name="T33" fmla="*/ 10 h 27"/>
                <a:gd name="T34" fmla="*/ 14 w 28"/>
                <a:gd name="T35" fmla="*/ 0 h 27"/>
                <a:gd name="T36" fmla="*/ 10 w 28"/>
                <a:gd name="T37" fmla="*/ 0 h 27"/>
                <a:gd name="T38" fmla="*/ 10 w 28"/>
                <a:gd name="T39" fmla="*/ 0 h 27"/>
                <a:gd name="T40" fmla="*/ 9 w 28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7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19" y="27"/>
                    <a:pt x="23" y="25"/>
                    <a:pt x="26" y="21"/>
                  </a:cubicBezTo>
                  <a:cubicBezTo>
                    <a:pt x="26" y="20"/>
                    <a:pt x="27" y="19"/>
                    <a:pt x="27" y="19"/>
                  </a:cubicBezTo>
                  <a:cubicBezTo>
                    <a:pt x="27" y="18"/>
                    <a:pt x="28" y="17"/>
                    <a:pt x="28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8" y="12"/>
                    <a:pt x="28" y="12"/>
                    <a:pt x="28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8" y="10"/>
                    <a:pt x="27" y="10"/>
                  </a:cubicBezTo>
                  <a:cubicBezTo>
                    <a:pt x="26" y="4"/>
                    <a:pt x="21" y="0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9" name="Freeform 75"/>
            <p:cNvSpPr>
              <a:spLocks/>
            </p:cNvSpPr>
            <p:nvPr userDrawn="1"/>
          </p:nvSpPr>
          <p:spPr bwMode="auto">
            <a:xfrm flipH="1">
              <a:off x="11113" y="4208463"/>
              <a:ext cx="1452563" cy="168275"/>
            </a:xfrm>
            <a:custGeom>
              <a:avLst/>
              <a:gdLst>
                <a:gd name="T0" fmla="*/ 0 w 915"/>
                <a:gd name="T1" fmla="*/ 9 h 106"/>
                <a:gd name="T2" fmla="*/ 62 w 915"/>
                <a:gd name="T3" fmla="*/ 15 h 106"/>
                <a:gd name="T4" fmla="*/ 915 w 915"/>
                <a:gd name="T5" fmla="*/ 106 h 106"/>
                <a:gd name="T6" fmla="*/ 915 w 915"/>
                <a:gd name="T7" fmla="*/ 100 h 106"/>
                <a:gd name="T8" fmla="*/ 65 w 915"/>
                <a:gd name="T9" fmla="*/ 6 h 106"/>
                <a:gd name="T10" fmla="*/ 0 w 915"/>
                <a:gd name="T11" fmla="*/ 0 h 106"/>
                <a:gd name="T12" fmla="*/ 0 w 915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5" h="106">
                  <a:moveTo>
                    <a:pt x="0" y="9"/>
                  </a:moveTo>
                  <a:lnTo>
                    <a:pt x="62" y="15"/>
                  </a:lnTo>
                  <a:lnTo>
                    <a:pt x="915" y="106"/>
                  </a:lnTo>
                  <a:lnTo>
                    <a:pt x="915" y="100"/>
                  </a:lnTo>
                  <a:lnTo>
                    <a:pt x="65" y="6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0" name="Freeform 76"/>
            <p:cNvSpPr>
              <a:spLocks/>
            </p:cNvSpPr>
            <p:nvPr userDrawn="1"/>
          </p:nvSpPr>
          <p:spPr bwMode="auto">
            <a:xfrm flipH="1">
              <a:off x="11113" y="2495550"/>
              <a:ext cx="2057400" cy="1843088"/>
            </a:xfrm>
            <a:custGeom>
              <a:avLst/>
              <a:gdLst>
                <a:gd name="T0" fmla="*/ 0 w 1296"/>
                <a:gd name="T1" fmla="*/ 0 h 1161"/>
                <a:gd name="T2" fmla="*/ 0 w 1296"/>
                <a:gd name="T3" fmla="*/ 8 h 1161"/>
                <a:gd name="T4" fmla="*/ 610 w 1296"/>
                <a:gd name="T5" fmla="*/ 550 h 1161"/>
                <a:gd name="T6" fmla="*/ 613 w 1296"/>
                <a:gd name="T7" fmla="*/ 556 h 1161"/>
                <a:gd name="T8" fmla="*/ 1023 w 1296"/>
                <a:gd name="T9" fmla="*/ 919 h 1161"/>
                <a:gd name="T10" fmla="*/ 1023 w 1296"/>
                <a:gd name="T11" fmla="*/ 919 h 1161"/>
                <a:gd name="T12" fmla="*/ 1029 w 1296"/>
                <a:gd name="T13" fmla="*/ 924 h 1161"/>
                <a:gd name="T14" fmla="*/ 1296 w 1296"/>
                <a:gd name="T15" fmla="*/ 1161 h 1161"/>
                <a:gd name="T16" fmla="*/ 1296 w 1296"/>
                <a:gd name="T17" fmla="*/ 1153 h 1161"/>
                <a:gd name="T18" fmla="*/ 1038 w 1296"/>
                <a:gd name="T19" fmla="*/ 921 h 1161"/>
                <a:gd name="T20" fmla="*/ 1032 w 1296"/>
                <a:gd name="T21" fmla="*/ 919 h 1161"/>
                <a:gd name="T22" fmla="*/ 1032 w 1296"/>
                <a:gd name="T23" fmla="*/ 916 h 1161"/>
                <a:gd name="T24" fmla="*/ 616 w 1296"/>
                <a:gd name="T25" fmla="*/ 547 h 1161"/>
                <a:gd name="T26" fmla="*/ 610 w 1296"/>
                <a:gd name="T27" fmla="*/ 544 h 1161"/>
                <a:gd name="T28" fmla="*/ 0 w 1296"/>
                <a:gd name="T29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6" h="1161">
                  <a:moveTo>
                    <a:pt x="0" y="0"/>
                  </a:moveTo>
                  <a:lnTo>
                    <a:pt x="0" y="8"/>
                  </a:lnTo>
                  <a:lnTo>
                    <a:pt x="610" y="550"/>
                  </a:lnTo>
                  <a:lnTo>
                    <a:pt x="613" y="556"/>
                  </a:lnTo>
                  <a:lnTo>
                    <a:pt x="1023" y="919"/>
                  </a:lnTo>
                  <a:lnTo>
                    <a:pt x="1023" y="919"/>
                  </a:lnTo>
                  <a:lnTo>
                    <a:pt x="1029" y="924"/>
                  </a:lnTo>
                  <a:lnTo>
                    <a:pt x="1296" y="1161"/>
                  </a:lnTo>
                  <a:lnTo>
                    <a:pt x="1296" y="1153"/>
                  </a:lnTo>
                  <a:lnTo>
                    <a:pt x="1038" y="921"/>
                  </a:lnTo>
                  <a:lnTo>
                    <a:pt x="1032" y="919"/>
                  </a:lnTo>
                  <a:lnTo>
                    <a:pt x="1032" y="916"/>
                  </a:lnTo>
                  <a:lnTo>
                    <a:pt x="616" y="547"/>
                  </a:lnTo>
                  <a:lnTo>
                    <a:pt x="610" y="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1" name="Freeform 77"/>
            <p:cNvSpPr>
              <a:spLocks/>
            </p:cNvSpPr>
            <p:nvPr userDrawn="1"/>
          </p:nvSpPr>
          <p:spPr bwMode="auto">
            <a:xfrm flipH="1">
              <a:off x="2073276" y="2122488"/>
              <a:ext cx="422275" cy="377825"/>
            </a:xfrm>
            <a:custGeom>
              <a:avLst/>
              <a:gdLst>
                <a:gd name="T0" fmla="*/ 5 w 266"/>
                <a:gd name="T1" fmla="*/ 0 h 238"/>
                <a:gd name="T2" fmla="*/ 3 w 266"/>
                <a:gd name="T3" fmla="*/ 3 h 238"/>
                <a:gd name="T4" fmla="*/ 0 w 266"/>
                <a:gd name="T5" fmla="*/ 0 h 238"/>
                <a:gd name="T6" fmla="*/ 0 w 266"/>
                <a:gd name="T7" fmla="*/ 3 h 238"/>
                <a:gd name="T8" fmla="*/ 41 w 266"/>
                <a:gd name="T9" fmla="*/ 39 h 238"/>
                <a:gd name="T10" fmla="*/ 263 w 266"/>
                <a:gd name="T11" fmla="*/ 238 h 238"/>
                <a:gd name="T12" fmla="*/ 266 w 266"/>
                <a:gd name="T13" fmla="*/ 232 h 238"/>
                <a:gd name="T14" fmla="*/ 44 w 266"/>
                <a:gd name="T15" fmla="*/ 36 h 238"/>
                <a:gd name="T16" fmla="*/ 5 w 266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38">
                  <a:moveTo>
                    <a:pt x="5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39"/>
                  </a:lnTo>
                  <a:lnTo>
                    <a:pt x="263" y="238"/>
                  </a:lnTo>
                  <a:lnTo>
                    <a:pt x="266" y="232"/>
                  </a:lnTo>
                  <a:lnTo>
                    <a:pt x="44" y="3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2" name="Freeform 78"/>
            <p:cNvSpPr>
              <a:spLocks/>
            </p:cNvSpPr>
            <p:nvPr userDrawn="1"/>
          </p:nvSpPr>
          <p:spPr bwMode="auto">
            <a:xfrm flipH="1">
              <a:off x="11113" y="6457950"/>
              <a:ext cx="763588" cy="139700"/>
            </a:xfrm>
            <a:custGeom>
              <a:avLst/>
              <a:gdLst>
                <a:gd name="T0" fmla="*/ 0 w 481"/>
                <a:gd name="T1" fmla="*/ 6 h 88"/>
                <a:gd name="T2" fmla="*/ 56 w 481"/>
                <a:gd name="T3" fmla="*/ 15 h 88"/>
                <a:gd name="T4" fmla="*/ 481 w 481"/>
                <a:gd name="T5" fmla="*/ 88 h 88"/>
                <a:gd name="T6" fmla="*/ 481 w 481"/>
                <a:gd name="T7" fmla="*/ 79 h 88"/>
                <a:gd name="T8" fmla="*/ 56 w 481"/>
                <a:gd name="T9" fmla="*/ 9 h 88"/>
                <a:gd name="T10" fmla="*/ 3 w 481"/>
                <a:gd name="T11" fmla="*/ 0 h 88"/>
                <a:gd name="T12" fmla="*/ 0 w 481"/>
                <a:gd name="T13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88">
                  <a:moveTo>
                    <a:pt x="0" y="6"/>
                  </a:moveTo>
                  <a:lnTo>
                    <a:pt x="56" y="15"/>
                  </a:lnTo>
                  <a:lnTo>
                    <a:pt x="481" y="88"/>
                  </a:lnTo>
                  <a:lnTo>
                    <a:pt x="481" y="79"/>
                  </a:lnTo>
                  <a:lnTo>
                    <a:pt x="56" y="9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3" name="Freeform 79"/>
            <p:cNvSpPr>
              <a:spLocks/>
            </p:cNvSpPr>
            <p:nvPr userDrawn="1"/>
          </p:nvSpPr>
          <p:spPr bwMode="auto">
            <a:xfrm flipH="1">
              <a:off x="11113" y="4478338"/>
              <a:ext cx="2806700" cy="1533525"/>
            </a:xfrm>
            <a:custGeom>
              <a:avLst/>
              <a:gdLst>
                <a:gd name="T0" fmla="*/ 1094 w 1768"/>
                <a:gd name="T1" fmla="*/ 591 h 966"/>
                <a:gd name="T2" fmla="*/ 1094 w 1768"/>
                <a:gd name="T3" fmla="*/ 591 h 966"/>
                <a:gd name="T4" fmla="*/ 38 w 1768"/>
                <a:gd name="T5" fmla="*/ 18 h 966"/>
                <a:gd name="T6" fmla="*/ 6 w 1768"/>
                <a:gd name="T7" fmla="*/ 0 h 966"/>
                <a:gd name="T8" fmla="*/ 3 w 1768"/>
                <a:gd name="T9" fmla="*/ 3 h 966"/>
                <a:gd name="T10" fmla="*/ 0 w 1768"/>
                <a:gd name="T11" fmla="*/ 0 h 966"/>
                <a:gd name="T12" fmla="*/ 0 w 1768"/>
                <a:gd name="T13" fmla="*/ 3 h 966"/>
                <a:gd name="T14" fmla="*/ 36 w 1768"/>
                <a:gd name="T15" fmla="*/ 24 h 966"/>
                <a:gd name="T16" fmla="*/ 1094 w 1768"/>
                <a:gd name="T17" fmla="*/ 600 h 966"/>
                <a:gd name="T18" fmla="*/ 1097 w 1768"/>
                <a:gd name="T19" fmla="*/ 600 h 966"/>
                <a:gd name="T20" fmla="*/ 1100 w 1768"/>
                <a:gd name="T21" fmla="*/ 603 h 966"/>
                <a:gd name="T22" fmla="*/ 1100 w 1768"/>
                <a:gd name="T23" fmla="*/ 603 h 966"/>
                <a:gd name="T24" fmla="*/ 1768 w 1768"/>
                <a:gd name="T25" fmla="*/ 966 h 966"/>
                <a:gd name="T26" fmla="*/ 1768 w 1768"/>
                <a:gd name="T27" fmla="*/ 960 h 966"/>
                <a:gd name="T28" fmla="*/ 1097 w 1768"/>
                <a:gd name="T29" fmla="*/ 594 h 966"/>
                <a:gd name="T30" fmla="*/ 1097 w 1768"/>
                <a:gd name="T31" fmla="*/ 594 h 966"/>
                <a:gd name="T32" fmla="*/ 1094 w 1768"/>
                <a:gd name="T33" fmla="*/ 59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8" h="966">
                  <a:moveTo>
                    <a:pt x="1094" y="591"/>
                  </a:moveTo>
                  <a:lnTo>
                    <a:pt x="1094" y="591"/>
                  </a:lnTo>
                  <a:lnTo>
                    <a:pt x="38" y="18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6" y="24"/>
                  </a:lnTo>
                  <a:lnTo>
                    <a:pt x="1094" y="600"/>
                  </a:lnTo>
                  <a:lnTo>
                    <a:pt x="1097" y="600"/>
                  </a:lnTo>
                  <a:lnTo>
                    <a:pt x="1100" y="603"/>
                  </a:lnTo>
                  <a:lnTo>
                    <a:pt x="1100" y="603"/>
                  </a:lnTo>
                  <a:lnTo>
                    <a:pt x="1768" y="966"/>
                  </a:lnTo>
                  <a:lnTo>
                    <a:pt x="1768" y="960"/>
                  </a:lnTo>
                  <a:lnTo>
                    <a:pt x="1097" y="594"/>
                  </a:lnTo>
                  <a:lnTo>
                    <a:pt x="1097" y="594"/>
                  </a:lnTo>
                  <a:lnTo>
                    <a:pt x="1094" y="591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4" name="Freeform 80"/>
            <p:cNvSpPr>
              <a:spLocks/>
            </p:cNvSpPr>
            <p:nvPr userDrawn="1"/>
          </p:nvSpPr>
          <p:spPr bwMode="auto">
            <a:xfrm flipH="1">
              <a:off x="984250" y="-4763"/>
              <a:ext cx="554038" cy="1073150"/>
            </a:xfrm>
            <a:custGeom>
              <a:avLst/>
              <a:gdLst>
                <a:gd name="T0" fmla="*/ 34 w 119"/>
                <a:gd name="T1" fmla="*/ 164 h 231"/>
                <a:gd name="T2" fmla="*/ 33 w 119"/>
                <a:gd name="T3" fmla="*/ 166 h 231"/>
                <a:gd name="T4" fmla="*/ 0 w 119"/>
                <a:gd name="T5" fmla="*/ 230 h 231"/>
                <a:gd name="T6" fmla="*/ 3 w 119"/>
                <a:gd name="T7" fmla="*/ 231 h 231"/>
                <a:gd name="T8" fmla="*/ 35 w 119"/>
                <a:gd name="T9" fmla="*/ 167 h 231"/>
                <a:gd name="T10" fmla="*/ 36 w 119"/>
                <a:gd name="T11" fmla="*/ 165 h 231"/>
                <a:gd name="T12" fmla="*/ 36 w 119"/>
                <a:gd name="T13" fmla="*/ 165 h 231"/>
                <a:gd name="T14" fmla="*/ 119 w 119"/>
                <a:gd name="T15" fmla="*/ 0 h 231"/>
                <a:gd name="T16" fmla="*/ 116 w 119"/>
                <a:gd name="T17" fmla="*/ 0 h 231"/>
                <a:gd name="T18" fmla="*/ 34 w 119"/>
                <a:gd name="T19" fmla="*/ 16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231">
                  <a:moveTo>
                    <a:pt x="34" y="164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" y="231"/>
                    <a:pt x="2" y="231"/>
                    <a:pt x="3" y="231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34" y="164"/>
                    <a:pt x="34" y="164"/>
                    <a:pt x="34" y="164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5" name="Freeform 81"/>
            <p:cNvSpPr>
              <a:spLocks/>
            </p:cNvSpPr>
            <p:nvPr userDrawn="1"/>
          </p:nvSpPr>
          <p:spPr bwMode="auto">
            <a:xfrm flipH="1">
              <a:off x="1574801" y="1138238"/>
              <a:ext cx="920750" cy="989013"/>
            </a:xfrm>
            <a:custGeom>
              <a:avLst/>
              <a:gdLst>
                <a:gd name="T0" fmla="*/ 12 w 198"/>
                <a:gd name="T1" fmla="*/ 198 h 213"/>
                <a:gd name="T2" fmla="*/ 0 w 198"/>
                <a:gd name="T3" fmla="*/ 211 h 213"/>
                <a:gd name="T4" fmla="*/ 0 w 198"/>
                <a:gd name="T5" fmla="*/ 212 h 213"/>
                <a:gd name="T6" fmla="*/ 1 w 198"/>
                <a:gd name="T7" fmla="*/ 213 h 213"/>
                <a:gd name="T8" fmla="*/ 2 w 198"/>
                <a:gd name="T9" fmla="*/ 212 h 213"/>
                <a:gd name="T10" fmla="*/ 14 w 198"/>
                <a:gd name="T11" fmla="*/ 199 h 213"/>
                <a:gd name="T12" fmla="*/ 198 w 198"/>
                <a:gd name="T13" fmla="*/ 1 h 213"/>
                <a:gd name="T14" fmla="*/ 197 w 198"/>
                <a:gd name="T15" fmla="*/ 0 h 213"/>
                <a:gd name="T16" fmla="*/ 193 w 198"/>
                <a:gd name="T17" fmla="*/ 3 h 213"/>
                <a:gd name="T18" fmla="*/ 12 w 198"/>
                <a:gd name="T19" fmla="*/ 1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13">
                  <a:moveTo>
                    <a:pt x="12" y="198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2" y="212"/>
                    <a:pt x="2" y="212"/>
                    <a:pt x="2" y="212"/>
                  </a:cubicBezTo>
                  <a:cubicBezTo>
                    <a:pt x="14" y="199"/>
                    <a:pt x="14" y="199"/>
                    <a:pt x="14" y="199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0"/>
                  </a:cubicBezTo>
                  <a:cubicBezTo>
                    <a:pt x="193" y="3"/>
                    <a:pt x="193" y="3"/>
                    <a:pt x="193" y="3"/>
                  </a:cubicBezTo>
                  <a:lnTo>
                    <a:pt x="12" y="198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6" name="Freeform 82"/>
            <p:cNvSpPr>
              <a:spLocks/>
            </p:cNvSpPr>
            <p:nvPr userDrawn="1"/>
          </p:nvSpPr>
          <p:spPr bwMode="auto">
            <a:xfrm flipH="1">
              <a:off x="11113" y="757238"/>
              <a:ext cx="1493838" cy="349250"/>
            </a:xfrm>
            <a:custGeom>
              <a:avLst/>
              <a:gdLst>
                <a:gd name="T0" fmla="*/ 128 w 321"/>
                <a:gd name="T1" fmla="*/ 43 h 75"/>
                <a:gd name="T2" fmla="*/ 128 w 321"/>
                <a:gd name="T3" fmla="*/ 43 h 75"/>
                <a:gd name="T4" fmla="*/ 125 w 321"/>
                <a:gd name="T5" fmla="*/ 44 h 75"/>
                <a:gd name="T6" fmla="*/ 0 w 321"/>
                <a:gd name="T7" fmla="*/ 72 h 75"/>
                <a:gd name="T8" fmla="*/ 1 w 321"/>
                <a:gd name="T9" fmla="*/ 75 h 75"/>
                <a:gd name="T10" fmla="*/ 129 w 321"/>
                <a:gd name="T11" fmla="*/ 46 h 75"/>
                <a:gd name="T12" fmla="*/ 132 w 321"/>
                <a:gd name="T13" fmla="*/ 45 h 75"/>
                <a:gd name="T14" fmla="*/ 132 w 321"/>
                <a:gd name="T15" fmla="*/ 45 h 75"/>
                <a:gd name="T16" fmla="*/ 260 w 321"/>
                <a:gd name="T17" fmla="*/ 16 h 75"/>
                <a:gd name="T18" fmla="*/ 262 w 321"/>
                <a:gd name="T19" fmla="*/ 16 h 75"/>
                <a:gd name="T20" fmla="*/ 321 w 321"/>
                <a:gd name="T21" fmla="*/ 2 h 75"/>
                <a:gd name="T22" fmla="*/ 321 w 321"/>
                <a:gd name="T23" fmla="*/ 0 h 75"/>
                <a:gd name="T24" fmla="*/ 261 w 321"/>
                <a:gd name="T25" fmla="*/ 13 h 75"/>
                <a:gd name="T26" fmla="*/ 260 w 321"/>
                <a:gd name="T27" fmla="*/ 14 h 75"/>
                <a:gd name="T28" fmla="*/ 128 w 321"/>
                <a:gd name="T29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75">
                  <a:moveTo>
                    <a:pt x="128" y="43"/>
                  </a:moveTo>
                  <a:cubicBezTo>
                    <a:pt x="128" y="43"/>
                    <a:pt x="128" y="43"/>
                    <a:pt x="128" y="43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1" y="75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321" y="2"/>
                    <a:pt x="321" y="2"/>
                    <a:pt x="321" y="2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0" y="14"/>
                    <a:pt x="260" y="14"/>
                    <a:pt x="260" y="14"/>
                  </a:cubicBezTo>
                  <a:lnTo>
                    <a:pt x="128" y="43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7" name="Freeform 83"/>
            <p:cNvSpPr>
              <a:spLocks/>
            </p:cNvSpPr>
            <p:nvPr userDrawn="1"/>
          </p:nvSpPr>
          <p:spPr bwMode="auto">
            <a:xfrm flipH="1">
              <a:off x="11113" y="-4763"/>
              <a:ext cx="98425" cy="149225"/>
            </a:xfrm>
            <a:custGeom>
              <a:avLst/>
              <a:gdLst>
                <a:gd name="T0" fmla="*/ 62 w 62"/>
                <a:gd name="T1" fmla="*/ 94 h 94"/>
                <a:gd name="T2" fmla="*/ 62 w 62"/>
                <a:gd name="T3" fmla="*/ 82 h 94"/>
                <a:gd name="T4" fmla="*/ 9 w 62"/>
                <a:gd name="T5" fmla="*/ 0 h 94"/>
                <a:gd name="T6" fmla="*/ 0 w 62"/>
                <a:gd name="T7" fmla="*/ 0 h 94"/>
                <a:gd name="T8" fmla="*/ 62 w 62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4">
                  <a:moveTo>
                    <a:pt x="62" y="94"/>
                  </a:moveTo>
                  <a:lnTo>
                    <a:pt x="62" y="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8" name="Freeform 84"/>
            <p:cNvSpPr>
              <a:spLocks/>
            </p:cNvSpPr>
            <p:nvPr userDrawn="1"/>
          </p:nvSpPr>
          <p:spPr bwMode="auto">
            <a:xfrm flipH="1">
              <a:off x="1579563" y="1128713"/>
              <a:ext cx="1824038" cy="1408113"/>
            </a:xfrm>
            <a:custGeom>
              <a:avLst/>
              <a:gdLst>
                <a:gd name="T0" fmla="*/ 201 w 392"/>
                <a:gd name="T1" fmla="*/ 150 h 303"/>
                <a:gd name="T2" fmla="*/ 201 w 392"/>
                <a:gd name="T3" fmla="*/ 150 h 303"/>
                <a:gd name="T4" fmla="*/ 203 w 392"/>
                <a:gd name="T5" fmla="*/ 148 h 303"/>
                <a:gd name="T6" fmla="*/ 388 w 392"/>
                <a:gd name="T7" fmla="*/ 5 h 303"/>
                <a:gd name="T8" fmla="*/ 392 w 392"/>
                <a:gd name="T9" fmla="*/ 2 h 303"/>
                <a:gd name="T10" fmla="*/ 390 w 392"/>
                <a:gd name="T11" fmla="*/ 0 h 303"/>
                <a:gd name="T12" fmla="*/ 203 w 392"/>
                <a:gd name="T13" fmla="*/ 145 h 303"/>
                <a:gd name="T14" fmla="*/ 201 w 392"/>
                <a:gd name="T15" fmla="*/ 147 h 303"/>
                <a:gd name="T16" fmla="*/ 201 w 392"/>
                <a:gd name="T17" fmla="*/ 147 h 303"/>
                <a:gd name="T18" fmla="*/ 11 w 392"/>
                <a:gd name="T19" fmla="*/ 293 h 303"/>
                <a:gd name="T20" fmla="*/ 0 w 392"/>
                <a:gd name="T21" fmla="*/ 302 h 303"/>
                <a:gd name="T22" fmla="*/ 2 w 392"/>
                <a:gd name="T23" fmla="*/ 303 h 303"/>
                <a:gd name="T24" fmla="*/ 13 w 392"/>
                <a:gd name="T25" fmla="*/ 295 h 303"/>
                <a:gd name="T26" fmla="*/ 15 w 392"/>
                <a:gd name="T27" fmla="*/ 294 h 303"/>
                <a:gd name="T28" fmla="*/ 201 w 392"/>
                <a:gd name="T29" fmla="*/ 15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03">
                  <a:moveTo>
                    <a:pt x="201" y="150"/>
                  </a:moveTo>
                  <a:cubicBezTo>
                    <a:pt x="201" y="150"/>
                    <a:pt x="201" y="150"/>
                    <a:pt x="201" y="150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388" y="5"/>
                    <a:pt x="388" y="5"/>
                    <a:pt x="388" y="5"/>
                  </a:cubicBezTo>
                  <a:cubicBezTo>
                    <a:pt x="392" y="2"/>
                    <a:pt x="392" y="2"/>
                    <a:pt x="392" y="2"/>
                  </a:cubicBezTo>
                  <a:cubicBezTo>
                    <a:pt x="391" y="2"/>
                    <a:pt x="391" y="1"/>
                    <a:pt x="390" y="0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11" y="293"/>
                    <a:pt x="11" y="293"/>
                    <a:pt x="11" y="293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" y="303"/>
                    <a:pt x="2" y="303"/>
                    <a:pt x="2" y="303"/>
                  </a:cubicBezTo>
                  <a:cubicBezTo>
                    <a:pt x="13" y="295"/>
                    <a:pt x="13" y="295"/>
                    <a:pt x="13" y="295"/>
                  </a:cubicBezTo>
                  <a:cubicBezTo>
                    <a:pt x="15" y="294"/>
                    <a:pt x="15" y="294"/>
                    <a:pt x="15" y="294"/>
                  </a:cubicBezTo>
                  <a:lnTo>
                    <a:pt x="201" y="150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9" name="Freeform 85"/>
            <p:cNvSpPr>
              <a:spLocks/>
            </p:cNvSpPr>
            <p:nvPr userDrawn="1"/>
          </p:nvSpPr>
          <p:spPr bwMode="auto">
            <a:xfrm flipH="1">
              <a:off x="1560513" y="1147763"/>
              <a:ext cx="1262063" cy="3335338"/>
            </a:xfrm>
            <a:custGeom>
              <a:avLst/>
              <a:gdLst>
                <a:gd name="T0" fmla="*/ 213 w 271"/>
                <a:gd name="T1" fmla="*/ 155 h 718"/>
                <a:gd name="T2" fmla="*/ 213 w 271"/>
                <a:gd name="T3" fmla="*/ 154 h 718"/>
                <a:gd name="T4" fmla="*/ 271 w 271"/>
                <a:gd name="T5" fmla="*/ 1 h 718"/>
                <a:gd name="T6" fmla="*/ 269 w 271"/>
                <a:gd name="T7" fmla="*/ 0 h 718"/>
                <a:gd name="T8" fmla="*/ 211 w 271"/>
                <a:gd name="T9" fmla="*/ 155 h 718"/>
                <a:gd name="T10" fmla="*/ 210 w 271"/>
                <a:gd name="T11" fmla="*/ 156 h 718"/>
                <a:gd name="T12" fmla="*/ 209 w 271"/>
                <a:gd name="T13" fmla="*/ 159 h 718"/>
                <a:gd name="T14" fmla="*/ 161 w 271"/>
                <a:gd name="T15" fmla="*/ 289 h 718"/>
                <a:gd name="T16" fmla="*/ 160 w 271"/>
                <a:gd name="T17" fmla="*/ 291 h 718"/>
                <a:gd name="T18" fmla="*/ 140 w 271"/>
                <a:gd name="T19" fmla="*/ 344 h 718"/>
                <a:gd name="T20" fmla="*/ 140 w 271"/>
                <a:gd name="T21" fmla="*/ 344 h 718"/>
                <a:gd name="T22" fmla="*/ 139 w 271"/>
                <a:gd name="T23" fmla="*/ 347 h 718"/>
                <a:gd name="T24" fmla="*/ 139 w 271"/>
                <a:gd name="T25" fmla="*/ 347 h 718"/>
                <a:gd name="T26" fmla="*/ 5 w 271"/>
                <a:gd name="T27" fmla="*/ 704 h 718"/>
                <a:gd name="T28" fmla="*/ 0 w 271"/>
                <a:gd name="T29" fmla="*/ 717 h 718"/>
                <a:gd name="T30" fmla="*/ 1 w 271"/>
                <a:gd name="T31" fmla="*/ 717 h 718"/>
                <a:gd name="T32" fmla="*/ 2 w 271"/>
                <a:gd name="T33" fmla="*/ 718 h 718"/>
                <a:gd name="T34" fmla="*/ 3 w 271"/>
                <a:gd name="T35" fmla="*/ 717 h 718"/>
                <a:gd name="T36" fmla="*/ 7 w 271"/>
                <a:gd name="T37" fmla="*/ 705 h 718"/>
                <a:gd name="T38" fmla="*/ 140 w 271"/>
                <a:gd name="T39" fmla="*/ 350 h 718"/>
                <a:gd name="T40" fmla="*/ 140 w 271"/>
                <a:gd name="T41" fmla="*/ 350 h 718"/>
                <a:gd name="T42" fmla="*/ 141 w 271"/>
                <a:gd name="T43" fmla="*/ 347 h 718"/>
                <a:gd name="T44" fmla="*/ 141 w 271"/>
                <a:gd name="T45" fmla="*/ 347 h 718"/>
                <a:gd name="T46" fmla="*/ 162 w 271"/>
                <a:gd name="T47" fmla="*/ 293 h 718"/>
                <a:gd name="T48" fmla="*/ 162 w 271"/>
                <a:gd name="T49" fmla="*/ 290 h 718"/>
                <a:gd name="T50" fmla="*/ 212 w 271"/>
                <a:gd name="T51" fmla="*/ 158 h 718"/>
                <a:gd name="T52" fmla="*/ 213 w 271"/>
                <a:gd name="T53" fmla="*/ 155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718">
                  <a:moveTo>
                    <a:pt x="213" y="155"/>
                  </a:moveTo>
                  <a:cubicBezTo>
                    <a:pt x="213" y="154"/>
                    <a:pt x="213" y="154"/>
                    <a:pt x="213" y="154"/>
                  </a:cubicBezTo>
                  <a:cubicBezTo>
                    <a:pt x="271" y="1"/>
                    <a:pt x="271" y="1"/>
                    <a:pt x="271" y="1"/>
                  </a:cubicBezTo>
                  <a:cubicBezTo>
                    <a:pt x="270" y="1"/>
                    <a:pt x="269" y="1"/>
                    <a:pt x="269" y="0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161" y="289"/>
                    <a:pt x="161" y="289"/>
                    <a:pt x="161" y="289"/>
                  </a:cubicBezTo>
                  <a:cubicBezTo>
                    <a:pt x="160" y="291"/>
                    <a:pt x="160" y="291"/>
                    <a:pt x="160" y="291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39" y="347"/>
                    <a:pt x="139" y="347"/>
                    <a:pt x="139" y="347"/>
                  </a:cubicBezTo>
                  <a:cubicBezTo>
                    <a:pt x="139" y="347"/>
                    <a:pt x="139" y="347"/>
                    <a:pt x="139" y="347"/>
                  </a:cubicBezTo>
                  <a:cubicBezTo>
                    <a:pt x="5" y="704"/>
                    <a:pt x="5" y="704"/>
                    <a:pt x="5" y="704"/>
                  </a:cubicBezTo>
                  <a:cubicBezTo>
                    <a:pt x="0" y="717"/>
                    <a:pt x="0" y="717"/>
                    <a:pt x="0" y="717"/>
                  </a:cubicBezTo>
                  <a:cubicBezTo>
                    <a:pt x="1" y="717"/>
                    <a:pt x="1" y="717"/>
                    <a:pt x="1" y="717"/>
                  </a:cubicBezTo>
                  <a:cubicBezTo>
                    <a:pt x="2" y="718"/>
                    <a:pt x="2" y="718"/>
                    <a:pt x="2" y="718"/>
                  </a:cubicBezTo>
                  <a:cubicBezTo>
                    <a:pt x="3" y="717"/>
                    <a:pt x="3" y="717"/>
                    <a:pt x="3" y="717"/>
                  </a:cubicBezTo>
                  <a:cubicBezTo>
                    <a:pt x="7" y="705"/>
                    <a:pt x="7" y="705"/>
                    <a:pt x="7" y="705"/>
                  </a:cubicBezTo>
                  <a:cubicBezTo>
                    <a:pt x="140" y="350"/>
                    <a:pt x="140" y="350"/>
                    <a:pt x="140" y="350"/>
                  </a:cubicBezTo>
                  <a:cubicBezTo>
                    <a:pt x="140" y="350"/>
                    <a:pt x="140" y="350"/>
                    <a:pt x="140" y="350"/>
                  </a:cubicBezTo>
                  <a:cubicBezTo>
                    <a:pt x="141" y="347"/>
                    <a:pt x="141" y="347"/>
                    <a:pt x="141" y="347"/>
                  </a:cubicBezTo>
                  <a:cubicBezTo>
                    <a:pt x="141" y="347"/>
                    <a:pt x="141" y="347"/>
                    <a:pt x="141" y="347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2" y="290"/>
                    <a:pt x="162" y="290"/>
                    <a:pt x="162" y="290"/>
                  </a:cubicBezTo>
                  <a:cubicBezTo>
                    <a:pt x="212" y="158"/>
                    <a:pt x="212" y="158"/>
                    <a:pt x="212" y="158"/>
                  </a:cubicBezTo>
                  <a:lnTo>
                    <a:pt x="213" y="155"/>
                  </a:ln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80" name="Freeform 86"/>
            <p:cNvSpPr>
              <a:spLocks/>
            </p:cNvSpPr>
            <p:nvPr userDrawn="1"/>
          </p:nvSpPr>
          <p:spPr bwMode="auto">
            <a:xfrm flipH="1">
              <a:off x="1500188" y="1063625"/>
              <a:ext cx="93663" cy="93663"/>
            </a:xfrm>
            <a:custGeom>
              <a:avLst/>
              <a:gdLst>
                <a:gd name="T0" fmla="*/ 15 w 20"/>
                <a:gd name="T1" fmla="*/ 1 h 20"/>
                <a:gd name="T2" fmla="*/ 12 w 20"/>
                <a:gd name="T3" fmla="*/ 0 h 20"/>
                <a:gd name="T4" fmla="*/ 10 w 20"/>
                <a:gd name="T5" fmla="*/ 0 h 20"/>
                <a:gd name="T6" fmla="*/ 0 w 20"/>
                <a:gd name="T7" fmla="*/ 10 h 20"/>
                <a:gd name="T8" fmla="*/ 1 w 20"/>
                <a:gd name="T9" fmla="*/ 14 h 20"/>
                <a:gd name="T10" fmla="*/ 3 w 20"/>
                <a:gd name="T11" fmla="*/ 16 h 20"/>
                <a:gd name="T12" fmla="*/ 4 w 20"/>
                <a:gd name="T13" fmla="*/ 17 h 20"/>
                <a:gd name="T14" fmla="*/ 5 w 20"/>
                <a:gd name="T15" fmla="*/ 18 h 20"/>
                <a:gd name="T16" fmla="*/ 7 w 20"/>
                <a:gd name="T17" fmla="*/ 19 h 20"/>
                <a:gd name="T18" fmla="*/ 10 w 20"/>
                <a:gd name="T19" fmla="*/ 20 h 20"/>
                <a:gd name="T20" fmla="*/ 20 w 20"/>
                <a:gd name="T21" fmla="*/ 10 h 20"/>
                <a:gd name="T22" fmla="*/ 20 w 20"/>
                <a:gd name="T23" fmla="*/ 9 h 20"/>
                <a:gd name="T24" fmla="*/ 19 w 20"/>
                <a:gd name="T25" fmla="*/ 6 h 20"/>
                <a:gd name="T26" fmla="*/ 15 w 20"/>
                <a:gd name="T2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15" y="1"/>
                  </a:moveTo>
                  <a:cubicBezTo>
                    <a:pt x="14" y="1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15" y="20"/>
                    <a:pt x="20" y="15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6"/>
                  </a:cubicBezTo>
                  <a:cubicBezTo>
                    <a:pt x="18" y="4"/>
                    <a:pt x="17" y="2"/>
                    <a:pt x="15" y="1"/>
                  </a:cubicBezTo>
                  <a:close/>
                </a:path>
              </a:pathLst>
            </a:custGeom>
            <a:solidFill>
              <a:srgbClr val="FFFFFF">
                <a:alpha val="1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21418034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25D9A-DC03-4391-9788-E4AC602755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34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only (Gol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25E6CA15-BE70-0F44-8820-06179706AAB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18839" y="1787524"/>
            <a:ext cx="11456395" cy="4451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xmlns="" id="{7CC1A998-71D4-614D-B7C5-3333D139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37" y="1022685"/>
            <a:ext cx="11456395" cy="647367"/>
          </a:xfrm>
        </p:spPr>
        <p:txBody>
          <a:bodyPr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59DACD-D73E-1648-AF59-8B4198A7F767}"/>
              </a:ext>
            </a:extLst>
          </p:cNvPr>
          <p:cNvSpPr txBox="1"/>
          <p:nvPr userDrawn="1"/>
        </p:nvSpPr>
        <p:spPr>
          <a:xfrm>
            <a:off x="7367752" y="-66215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03BE6DD-F19C-4B1E-A657-EC31AD70F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6103" y="6356352"/>
            <a:ext cx="4114800" cy="30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051">
                <a:solidFill>
                  <a:schemeClr val="tx1"/>
                </a:solidFill>
              </a:defRPr>
            </a:lvl1pPr>
          </a:lstStyle>
          <a:p>
            <a:r>
              <a:rPr lang="ru-RU" sz="1051" kern="0" dirty="0"/>
              <a:t>ТОЛЬКО ДЛЯ ВНУТРЕННЕГО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4574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16801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83" y="1552685"/>
            <a:ext cx="9364951" cy="42295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70" indent="0">
              <a:buNone/>
              <a:defRPr sz="3200"/>
            </a:lvl2pPr>
            <a:lvl3pPr marL="1219140" indent="0">
              <a:buNone/>
              <a:defRPr sz="3200"/>
            </a:lvl3pPr>
            <a:lvl4pPr marL="1828709" indent="0">
              <a:buNone/>
              <a:defRPr sz="3200"/>
            </a:lvl4pPr>
            <a:lvl5pPr marL="2438278" indent="0">
              <a:buNone/>
              <a:defRPr sz="3200"/>
            </a:lvl5pPr>
          </a:lstStyle>
          <a:p>
            <a:pPr lvl="0"/>
            <a:r>
              <a:rPr lang="en-GB" noProof="0" dirty="0"/>
              <a:t>Click to add introduction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905BCC-AB61-4274-989F-1BFF40C93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490" y="112085"/>
            <a:ext cx="19431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2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_RGB_H_COL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3" y="142426"/>
            <a:ext cx="2664000" cy="8799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41013" y="1692147"/>
            <a:ext cx="11808000" cy="4971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88003" y="1848643"/>
            <a:ext cx="9097012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33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3" y="3190258"/>
            <a:ext cx="9097011" cy="159429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subtitle if necessary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483441-21AE-4117-994A-6649DC930E5E}"/>
              </a:ext>
            </a:extLst>
          </p:cNvPr>
          <p:cNvSpPr txBox="1"/>
          <p:nvPr userDrawn="1"/>
        </p:nvSpPr>
        <p:spPr>
          <a:xfrm>
            <a:off x="10160000" y="6611781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2019</a:t>
            </a:r>
          </a:p>
        </p:txBody>
      </p:sp>
    </p:spTree>
    <p:extLst>
      <p:ext uri="{BB962C8B-B14F-4D97-AF65-F5344CB8AC3E}">
        <p14:creationId xmlns:p14="http://schemas.microsoft.com/office/powerpoint/2010/main" val="1591266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2F6D4F-AA4B-4822-BF0D-DE8EF233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F46C9C3-1BED-F744-AAA2-C690CC0522D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692524" y="1071350"/>
            <a:ext cx="8100000" cy="511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7E8654A-10B6-9E49-B310-B60B35B5E45C}"/>
              </a:ext>
            </a:extLst>
          </p:cNvPr>
          <p:cNvCxnSpPr/>
          <p:nvPr userDrawn="1"/>
        </p:nvCxnSpPr>
        <p:spPr>
          <a:xfrm>
            <a:off x="3534770" y="1071349"/>
            <a:ext cx="0" cy="513838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63D8FB-FEA6-B64C-A6A2-A022761F8536}"/>
              </a:ext>
            </a:extLst>
          </p:cNvPr>
          <p:cNvGrpSpPr/>
          <p:nvPr userDrawn="1"/>
        </p:nvGrpSpPr>
        <p:grpSpPr>
          <a:xfrm>
            <a:off x="-4281591" y="0"/>
            <a:ext cx="3507558" cy="1958642"/>
            <a:chOff x="838199" y="1150070"/>
            <a:chExt cx="3507558" cy="1958642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01D4DEF-EC68-F543-815C-CBCD50D075C8}"/>
                </a:ext>
              </a:extLst>
            </p:cNvPr>
            <p:cNvSpPr/>
            <p:nvPr/>
          </p:nvSpPr>
          <p:spPr>
            <a:xfrm>
              <a:off x="838200" y="1150070"/>
              <a:ext cx="3507557" cy="195864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1EABFF3-29FD-0C4D-B064-73C9D08ED83D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change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object colour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8F8423E-F5D3-9E4C-AD17-6D4158F5445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612B547-A82D-F14E-BBE1-D0917E07A9A9}"/>
                </a:ext>
              </a:extLst>
            </p:cNvPr>
            <p:cNvSpPr txBox="1"/>
            <p:nvPr/>
          </p:nvSpPr>
          <p:spPr>
            <a:xfrm>
              <a:off x="838199" y="197753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Select</a:t>
              </a:r>
              <a:r>
                <a:rPr lang="en-GB" sz="1400" baseline="0" dirty="0">
                  <a:solidFill>
                    <a:srgbClr val="333333"/>
                  </a:solidFill>
                </a:rPr>
                <a:t> </a:t>
              </a:r>
              <a:r>
                <a:rPr lang="en-GB" sz="1400" dirty="0">
                  <a:solidFill>
                    <a:srgbClr val="333333"/>
                  </a:solidFill>
                </a:rPr>
                <a:t>object and click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Format.</a:t>
              </a:r>
              <a:endParaRPr lang="en-GB" sz="1400" dirty="0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45E3C21-37B0-324B-8D66-A99F106A9CFE}"/>
                </a:ext>
              </a:extLst>
            </p:cNvPr>
            <p:cNvSpPr txBox="1"/>
            <p:nvPr/>
          </p:nvSpPr>
          <p:spPr>
            <a:xfrm>
              <a:off x="838199" y="252480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Select </a:t>
              </a:r>
              <a:r>
                <a:rPr lang="en-GB" sz="1400" b="1" dirty="0">
                  <a:solidFill>
                    <a:srgbClr val="333333"/>
                  </a:solidFill>
                </a:rPr>
                <a:t>Shape Fill  </a:t>
              </a:r>
              <a:r>
                <a:rPr lang="en-GB" sz="1400" dirty="0">
                  <a:solidFill>
                    <a:srgbClr val="333333"/>
                  </a:solidFill>
                </a:rPr>
                <a:t>and choose a colour from the AstraZeneca</a:t>
              </a:r>
              <a:r>
                <a:rPr lang="en-GB" sz="1400" baseline="0" dirty="0">
                  <a:solidFill>
                    <a:srgbClr val="333333"/>
                  </a:solidFill>
                </a:rPr>
                <a:t> custom colour palette.</a:t>
              </a:r>
              <a:r>
                <a:rPr lang="en-GB" sz="1400" dirty="0">
                  <a:solidFill>
                    <a:srgbClr val="333333"/>
                  </a:solidFill>
                </a:rPr>
                <a:t> </a:t>
              </a:r>
            </a:p>
          </p:txBody>
        </p:sp>
      </p:grp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4CE5312B-0DCB-404E-8D03-55FF40B434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9088" y="5383454"/>
            <a:ext cx="3132000" cy="855421"/>
          </a:xfrm>
        </p:spPr>
        <p:txBody>
          <a:bodyPr anchor="b"/>
          <a:lstStyle>
            <a:lvl1pPr>
              <a:defRPr sz="105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references here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2962656" y="541324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D2FE97C-33AF-43D2-AAB4-C42B35C17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838" y="1022685"/>
            <a:ext cx="3132000" cy="2232000"/>
          </a:xfrm>
        </p:spPr>
        <p:txBody>
          <a:bodyPr anchor="b" anchorCtr="0"/>
          <a:lstStyle>
            <a:lvl1pPr>
              <a:defRPr>
                <a:solidFill>
                  <a:srgbClr val="7F134C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xmlns="" id="{FC19D02F-4C7B-4ABF-ACCD-A559862B0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838" y="3388575"/>
            <a:ext cx="3132000" cy="1900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Enter text here </a:t>
            </a:r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5873A3BF-2A3F-41E7-B22E-ADEE988BF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6102" y="6356350"/>
            <a:ext cx="4114800" cy="30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/>
                </a:solidFill>
              </a:defRPr>
            </a:lvl1pPr>
          </a:lstStyle>
          <a:p>
            <a:r>
              <a:rPr lang="ru-RU" sz="1050" kern="0" dirty="0"/>
              <a:t>ТОЛЬКО ДЛЯ ВНУТРЕННЕГО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42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952" y="1138302"/>
            <a:ext cx="10799865" cy="205299"/>
          </a:xfrm>
        </p:spPr>
        <p:txBody>
          <a:bodyPr anchor="t"/>
          <a:lstStyle>
            <a:lvl1pPr marL="0" indent="0" algn="l">
              <a:buNone/>
              <a:defRPr sz="1334">
                <a:solidFill>
                  <a:schemeClr val="accent1"/>
                </a:solidFill>
              </a:defRPr>
            </a:lvl1pPr>
            <a:lvl2pPr marL="0" indent="0" algn="l">
              <a:buNone/>
              <a:defRPr sz="1334">
                <a:solidFill>
                  <a:schemeClr val="accent1"/>
                </a:solidFill>
              </a:defRPr>
            </a:lvl2pPr>
            <a:lvl3pPr marL="0" indent="0" algn="l">
              <a:buNone/>
              <a:defRPr sz="1334">
                <a:solidFill>
                  <a:schemeClr val="accent1"/>
                </a:solidFill>
              </a:defRPr>
            </a:lvl3pPr>
            <a:lvl4pPr marL="0" indent="0" algn="l">
              <a:buNone/>
              <a:defRPr sz="1334">
                <a:solidFill>
                  <a:schemeClr val="accent1"/>
                </a:solidFill>
              </a:defRPr>
            </a:lvl4pPr>
            <a:lvl5pPr marL="0" indent="0" algn="l">
              <a:buNone/>
              <a:defRPr sz="1334">
                <a:solidFill>
                  <a:schemeClr val="accent1"/>
                </a:solidFill>
              </a:defRPr>
            </a:lvl5pPr>
            <a:lvl6pPr marL="0" indent="0" algn="l">
              <a:buNone/>
              <a:defRPr sz="1334">
                <a:solidFill>
                  <a:schemeClr val="accent1"/>
                </a:solidFill>
              </a:defRPr>
            </a:lvl6pPr>
            <a:lvl7pPr marL="0" indent="0" algn="l">
              <a:buNone/>
              <a:defRPr sz="1334">
                <a:solidFill>
                  <a:schemeClr val="accent1"/>
                </a:solidFill>
              </a:defRPr>
            </a:lvl7pPr>
            <a:lvl8pPr marL="0" indent="0" algn="l">
              <a:buNone/>
              <a:defRPr sz="1334">
                <a:solidFill>
                  <a:schemeClr val="accent1"/>
                </a:solidFill>
              </a:defRPr>
            </a:lvl8pPr>
            <a:lvl9pPr marL="0" indent="0" algn="l">
              <a:buNone/>
              <a:defRPr sz="1334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 lIns="91417" tIns="45708" rIns="91417" bIns="45708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dirty="0"/>
              <a:t>///Ксарелто в льготе///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 lIns="91417" tIns="45708" rIns="91417" bIns="45708"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980414" y="1732753"/>
            <a:ext cx="10801405" cy="143709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2F463-B3CA-4748-B0C0-CF6DF282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C5A826-86D4-4B61-9BED-6A2538157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DEF1E1-B1FD-478C-9840-74EE0399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9C4E02-AB41-46E8-BEBB-3D8E209F3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CB80FA-FB85-43A3-A2C7-DFF114376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30EA85-3AE1-49E1-ACDD-89B2C4B6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0323B0-AC68-4898-B3F9-73346AB4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4829B1-723E-4609-94CD-D49B8A8C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51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123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651" y="333375"/>
            <a:ext cx="10385860" cy="625842"/>
          </a:xfrm>
        </p:spPr>
        <p:txBody>
          <a:bodyPr>
            <a:normAutofit/>
          </a:bodyPr>
          <a:lstStyle>
            <a:lvl1pPr>
              <a:defRPr lang="en-GB" sz="2789" b="1" kern="1200" cap="none" baseline="0" dirty="0">
                <a:solidFill>
                  <a:srgbClr val="4B30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150778" tIns="75389" rIns="150778" bIns="75389"/>
          <a:lstStyle/>
          <a:p>
            <a:pPr defTabSz="554466"/>
            <a:fld id="{339116DB-57BA-4C5D-A591-4F21BAF972F7}" type="slidenum">
              <a:rPr lang="en-GB" smtClean="0">
                <a:solidFill>
                  <a:srgbClr val="000000"/>
                </a:solidFill>
              </a:rPr>
              <a:pPr defTabSz="554466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1" y="6211889"/>
            <a:ext cx="5748867" cy="436562"/>
          </a:xfrm>
        </p:spPr>
        <p:txBody>
          <a:bodyPr anchor="b">
            <a:noAutofit/>
          </a:bodyPr>
          <a:lstStyle>
            <a:lvl1pPr algn="l">
              <a:spcAft>
                <a:spcPts val="0"/>
              </a:spcAft>
              <a:buFontTx/>
              <a:buNone/>
              <a:defRPr sz="970">
                <a:solidFill>
                  <a:schemeClr val="tx2"/>
                </a:solidFill>
              </a:defRPr>
            </a:lvl1pPr>
            <a:lvl2pPr algn="l">
              <a:buFontTx/>
              <a:buNone/>
              <a:defRPr sz="970">
                <a:solidFill>
                  <a:schemeClr val="tx2"/>
                </a:solidFill>
              </a:defRPr>
            </a:lvl2pPr>
            <a:lvl3pPr algn="l">
              <a:buFontTx/>
              <a:buNone/>
              <a:defRPr sz="970">
                <a:solidFill>
                  <a:schemeClr val="tx2"/>
                </a:solidFill>
              </a:defRPr>
            </a:lvl3pPr>
            <a:lvl4pPr algn="l">
              <a:buFontTx/>
              <a:buNone/>
              <a:defRPr sz="970">
                <a:solidFill>
                  <a:schemeClr val="tx2"/>
                </a:solidFill>
              </a:defRPr>
            </a:lvl4pPr>
            <a:lvl5pPr algn="l">
              <a:buFontTx/>
              <a:buNone/>
              <a:defRPr sz="97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Ref</a:t>
            </a:r>
          </a:p>
        </p:txBody>
      </p:sp>
    </p:spTree>
    <p:extLst>
      <p:ext uri="{BB962C8B-B14F-4D97-AF65-F5344CB8AC3E}">
        <p14:creationId xmlns:p14="http://schemas.microsoft.com/office/powerpoint/2010/main" val="39931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ACAE-035E-467D-9617-E8FF2DB06311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556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ACAE-035E-467D-9617-E8FF2DB06311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588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651" y="333375"/>
            <a:ext cx="10385860" cy="625842"/>
          </a:xfrm>
        </p:spPr>
        <p:txBody>
          <a:bodyPr>
            <a:normAutofit/>
          </a:bodyPr>
          <a:lstStyle>
            <a:lvl1pPr>
              <a:defRPr lang="en-GB" sz="2789" b="1" kern="1200" cap="none" baseline="0" dirty="0">
                <a:solidFill>
                  <a:srgbClr val="4B30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150778" tIns="75389" rIns="150778" bIns="75389"/>
          <a:lstStyle/>
          <a:p>
            <a:pPr defTabSz="554466"/>
            <a:fld id="{339116DB-57BA-4C5D-A591-4F21BAF972F7}" type="slidenum">
              <a:rPr lang="en-GB" smtClean="0">
                <a:solidFill>
                  <a:srgbClr val="000000"/>
                </a:solidFill>
              </a:rPr>
              <a:pPr defTabSz="554466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1" y="6211889"/>
            <a:ext cx="5748867" cy="436562"/>
          </a:xfrm>
        </p:spPr>
        <p:txBody>
          <a:bodyPr anchor="b">
            <a:noAutofit/>
          </a:bodyPr>
          <a:lstStyle>
            <a:lvl1pPr algn="l">
              <a:spcAft>
                <a:spcPts val="0"/>
              </a:spcAft>
              <a:buFontTx/>
              <a:buNone/>
              <a:defRPr sz="970">
                <a:solidFill>
                  <a:schemeClr val="tx2"/>
                </a:solidFill>
              </a:defRPr>
            </a:lvl1pPr>
            <a:lvl2pPr algn="l">
              <a:buFontTx/>
              <a:buNone/>
              <a:defRPr sz="970">
                <a:solidFill>
                  <a:schemeClr val="tx2"/>
                </a:solidFill>
              </a:defRPr>
            </a:lvl2pPr>
            <a:lvl3pPr algn="l">
              <a:buFontTx/>
              <a:buNone/>
              <a:defRPr sz="970">
                <a:solidFill>
                  <a:schemeClr val="tx2"/>
                </a:solidFill>
              </a:defRPr>
            </a:lvl3pPr>
            <a:lvl4pPr algn="l">
              <a:buFontTx/>
              <a:buNone/>
              <a:defRPr sz="970">
                <a:solidFill>
                  <a:schemeClr val="tx2"/>
                </a:solidFill>
              </a:defRPr>
            </a:lvl4pPr>
            <a:lvl5pPr algn="l">
              <a:buFontTx/>
              <a:buNone/>
              <a:defRPr sz="97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Ref</a:t>
            </a:r>
          </a:p>
        </p:txBody>
      </p:sp>
    </p:spTree>
    <p:extLst>
      <p:ext uri="{BB962C8B-B14F-4D97-AF65-F5344CB8AC3E}">
        <p14:creationId xmlns:p14="http://schemas.microsoft.com/office/powerpoint/2010/main" val="298974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79921" y="194735"/>
            <a:ext cx="11832167" cy="982719"/>
          </a:xfrm>
          <a:prstGeom prst="rect">
            <a:avLst/>
          </a:prstGeom>
          <a:solidFill>
            <a:srgbClr val="53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554466"/>
            <a:endParaRPr lang="en-GB" sz="3214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6515" y="6321273"/>
            <a:ext cx="396312" cy="3242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13" b="0">
                <a:solidFill>
                  <a:schemeClr val="accent1"/>
                </a:solidFill>
              </a:defRPr>
            </a:lvl1pPr>
          </a:lstStyle>
          <a:p>
            <a:pPr defTabSz="554466"/>
            <a:fld id="{4F41DD68-B399-4AE7-8E9C-6C1FA84F7099}" type="slidenum">
              <a:rPr lang="en-GB" smtClean="0">
                <a:solidFill>
                  <a:srgbClr val="EC008C"/>
                </a:solidFill>
              </a:rPr>
              <a:pPr defTabSz="554466"/>
              <a:t>‹#›</a:t>
            </a:fld>
            <a:endParaRPr lang="en-GB" dirty="0">
              <a:solidFill>
                <a:srgbClr val="EC008C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37833" y="457338"/>
            <a:ext cx="1459908" cy="72011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554466"/>
            <a:endParaRPr lang="en-GB" sz="3214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880265" y="194873"/>
            <a:ext cx="1510708" cy="35969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554466"/>
            <a:endParaRPr lang="en-GB" sz="3214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0031138" y="194733"/>
            <a:ext cx="1968500" cy="984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554466"/>
            <a:endParaRPr lang="en-GB" sz="3214" dirty="0">
              <a:solidFill>
                <a:srgbClr val="FFFFFF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75360" y="350207"/>
            <a:ext cx="10845168" cy="7743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2800"/>
              </a:lnSpc>
              <a:defRPr sz="2789" b="0" cap="all" spc="-133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Page title here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3EFB31-FAD2-4802-B86A-360CEC952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3093" y="6167121"/>
            <a:ext cx="397435" cy="4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13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2" y="274639"/>
            <a:ext cx="11220449" cy="511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4CEA-B637-48A1-AE1D-1118FC104E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508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3" y="1376364"/>
            <a:ext cx="11042649" cy="486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5968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200500"/>
            <a:ext cx="9161585" cy="1116427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rgbClr val="490D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49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 (Gol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25E6CA15-BE70-0F44-8820-06179706AAB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18839" y="1787524"/>
            <a:ext cx="11456395" cy="4451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xmlns="" id="{7CC1A998-71D4-614D-B7C5-3333D139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37" y="1022685"/>
            <a:ext cx="11456395" cy="647367"/>
          </a:xfrm>
        </p:spPr>
        <p:txBody>
          <a:bodyPr anchor="b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59DACD-D73E-1648-AF59-8B4198A7F767}"/>
              </a:ext>
            </a:extLst>
          </p:cNvPr>
          <p:cNvSpPr txBox="1"/>
          <p:nvPr userDrawn="1"/>
        </p:nvSpPr>
        <p:spPr>
          <a:xfrm>
            <a:off x="7367752" y="-66215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ru-RU" sz="1351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27666C2-851A-E044-9B02-F53647D44EF8}"/>
              </a:ext>
            </a:extLst>
          </p:cNvPr>
          <p:cNvSpPr txBox="1"/>
          <p:nvPr userDrawn="1"/>
        </p:nvSpPr>
        <p:spPr>
          <a:xfrm>
            <a:off x="11719035" y="65374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ru-RU" sz="1351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6B30B9-0711-A546-8094-F9554E67AC66}"/>
              </a:ext>
            </a:extLst>
          </p:cNvPr>
          <p:cNvSpPr txBox="1"/>
          <p:nvPr userDrawn="1"/>
        </p:nvSpPr>
        <p:spPr>
          <a:xfrm>
            <a:off x="9038897" y="39939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ru-RU" sz="1351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4284691-95CE-C547-881D-61FFEBC7A633}"/>
              </a:ext>
            </a:extLst>
          </p:cNvPr>
          <p:cNvSpPr txBox="1"/>
          <p:nvPr userDrawn="1"/>
        </p:nvSpPr>
        <p:spPr>
          <a:xfrm>
            <a:off x="11655972" y="753591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ru-RU" sz="1351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EB6BCA-2DAF-0D4B-A00A-2DCEDCF1BC2C}"/>
              </a:ext>
            </a:extLst>
          </p:cNvPr>
          <p:cNvSpPr txBox="1"/>
          <p:nvPr userDrawn="1"/>
        </p:nvSpPr>
        <p:spPr>
          <a:xfrm>
            <a:off x="5591503" y="673713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ru-RU" sz="1351">
              <a:solidFill>
                <a:schemeClr val="tx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FB5CED8-10E9-2940-BCA9-813E9BB8CA82}"/>
              </a:ext>
            </a:extLst>
          </p:cNvPr>
          <p:cNvSpPr/>
          <p:nvPr userDrawn="1"/>
        </p:nvSpPr>
        <p:spPr>
          <a:xfrm>
            <a:off x="11498317" y="6122276"/>
            <a:ext cx="609600" cy="73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ru-RU" sz="2400">
              <a:latin typeface="+mj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DB947CB1-751F-4A7E-8FEF-28FA35894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6103" y="6356352"/>
            <a:ext cx="4114800" cy="309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051">
                <a:solidFill>
                  <a:schemeClr val="tx1"/>
                </a:solidFill>
              </a:defRPr>
            </a:lvl1pPr>
          </a:lstStyle>
          <a:p>
            <a:r>
              <a:rPr lang="ru-RU" sz="1051" kern="0"/>
              <a:t>ТОЛЬКО ДЛЯ ВНУТРЕННЕГО ИСПОЛЬЗОВАНИЯ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xmlns="" id="{8E4A55BE-A84B-43C7-9BA3-9BEC1EECAA3E}"/>
              </a:ext>
            </a:extLst>
          </p:cNvPr>
          <p:cNvSpPr txBox="1">
            <a:spLocks/>
          </p:cNvSpPr>
          <p:nvPr userDrawn="1"/>
        </p:nvSpPr>
        <p:spPr>
          <a:xfrm>
            <a:off x="11632019" y="6303999"/>
            <a:ext cx="294812" cy="3550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22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C14A1-268B-4537-993C-5C707C35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651939-398E-489D-9B3E-D2AE93AB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ED5CCA-0737-4D6B-A338-FB94C548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F18071-1F8E-4F8E-AD71-EB2FBAFA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4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13D-D566-4186-9787-C5E97CA19282}" type="datetime1">
              <a:rPr lang="en-US" smtClean="0"/>
              <a:t>26.05.21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280676"/>
            <a:ext cx="2753139" cy="5773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792251" y="6444104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© AstraZeneca 20</a:t>
            </a:r>
            <a:r>
              <a:rPr lang="ru-RU" sz="1000" b="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1000" b="0" baseline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205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897013-E86D-4C7D-9057-FFDCDCA1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A8B9B9-5B29-4D7A-A18D-667A1E23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DBA39C-B611-41FD-8DBA-E26EBE80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738DB-0AF4-41FD-9A92-19E9E02B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C44C08-FBF0-47A2-A98A-EF01B1FA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6EBCD6-00B0-4953-9C4D-0C2E12142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8E6200-F17D-474F-8B84-B9B15D75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D9FD5A-14D4-4E1E-80A3-E576DFC7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9E51C8-2D7C-49D5-A230-C391DFDF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5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FD0D3-14B0-4592-8A37-3EC90170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7D38A7-E166-4C44-BD48-A60BE1C18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C0826E-6B77-40CB-8628-B3FA1B21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C2E48B-E4CB-4579-9128-F7D98E8D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BFD1EB-81C0-4166-AFE2-C6FAD234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04FB70-FAA4-412C-AC33-60CED3A2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2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58.xml"/><Relationship Id="rId9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60.xml"/><Relationship Id="rId3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637F11-59D4-46D0-8268-732E9501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A4C061-46CD-4B2A-832C-8F9D64F27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5A00D6-CE15-4D99-AB12-E2BB294BF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9C33-6341-4758-B73B-2E970DC5CB0C}" type="datetimeFigureOut">
              <a:rPr lang="en-US" smtClean="0"/>
              <a:t>26.05.21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8CC75-9499-4671-9C86-EBBB18059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96D1D6-7BF0-4C35-AE15-C4C566B3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CC05-4769-4F8F-9976-6FFEC8C6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4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70" name="PlaceHolder 3"/>
          <p:cNvSpPr>
            <a:spLocks noGrp="1"/>
          </p:cNvSpPr>
          <p:nvPr>
            <p:ph type="dt"/>
          </p:nvPr>
        </p:nvSpPr>
        <p:spPr>
          <a:xfrm>
            <a:off x="609600" y="6355800"/>
            <a:ext cx="2844480" cy="365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7F2450E-C213-41B0-A8F6-770EC9D0B92E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26.05.21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ftr"/>
          </p:nvPr>
        </p:nvSpPr>
        <p:spPr>
          <a:xfrm>
            <a:off x="4165440" y="6355800"/>
            <a:ext cx="3860160" cy="365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sldNum"/>
          </p:nvPr>
        </p:nvSpPr>
        <p:spPr>
          <a:xfrm>
            <a:off x="8737440" y="6355800"/>
            <a:ext cx="2844480" cy="365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483B54D-0E20-4B84-8A8B-2F9200839B6E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28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711" r:id="rId15"/>
  </p:sldLayoutIdLst>
  <p:txStyles>
    <p:titleStyle/>
    <p:bodyStyle>
      <a:lvl1pPr marL="343080" indent="-342720">
        <a:lnSpc>
          <a:spcPct val="100000"/>
        </a:lnSpc>
        <a:spcBef>
          <a:spcPts val="641"/>
        </a:spcBef>
        <a:buClr>
          <a:srgbClr val="000000"/>
        </a:buClr>
        <a:buFont typeface="Arial"/>
        <a:buChar char="•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71133" y="6534150"/>
            <a:ext cx="1295400" cy="32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325-7309-41A3-94AC-C4A73FAB14EF}" type="datetime1">
              <a:rPr lang="en-US" smtClean="0"/>
              <a:t>26.05.21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71133" y="6004515"/>
            <a:ext cx="1295400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2018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61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____________Microsoft_PowerPoint7.pptx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notesSlide" Target="../notesSlides/notesSlide10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_____Microsoft_Excel_97-20041.xls"/><Relationship Id="rId6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rulaws.ru/goverment/Postanovlenie-Pravitelstva-RF-ot-30.11.2019-N-1569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5.png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25.xml"/><Relationship Id="rId2" Type="http://schemas.microsoft.com/office/2017/06/relationships/model3d" Target="../media/model3d1.glb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 flipV="1">
            <a:off x="518188" y="485042"/>
            <a:ext cx="11231852" cy="13924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972" y="6260776"/>
            <a:ext cx="11536652" cy="162624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56" y="0"/>
                </a:lnTo>
                <a:lnTo>
                  <a:pt x="1146429" y="149021"/>
                </a:lnTo>
                <a:lnTo>
                  <a:pt x="1205953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34646" y="4510373"/>
            <a:ext cx="1322932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339" y="0"/>
                </a:lnTo>
              </a:path>
            </a:pathLst>
          </a:custGeom>
          <a:ln w="381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88961" y="2340371"/>
            <a:ext cx="294159" cy="259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54347" y="2510323"/>
            <a:ext cx="2284447" cy="1355534"/>
            <a:chOff x="3715496" y="1885067"/>
            <a:chExt cx="1713864" cy="1017905"/>
          </a:xfrm>
        </p:grpSpPr>
        <p:sp>
          <p:nvSpPr>
            <p:cNvPr id="13" name="object 13"/>
            <p:cNvSpPr/>
            <p:nvPr/>
          </p:nvSpPr>
          <p:spPr>
            <a:xfrm>
              <a:off x="3821064" y="1885067"/>
              <a:ext cx="223177" cy="2231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914805" y="2555598"/>
              <a:ext cx="1446530" cy="347345"/>
            </a:xfrm>
            <a:custGeom>
              <a:avLst/>
              <a:gdLst/>
              <a:ahLst/>
              <a:cxnLst/>
              <a:rect l="l" t="t" r="r" b="b"/>
              <a:pathLst>
                <a:path w="1446529" h="347344">
                  <a:moveTo>
                    <a:pt x="334302" y="0"/>
                  </a:moveTo>
                  <a:lnTo>
                    <a:pt x="2006" y="0"/>
                  </a:lnTo>
                  <a:lnTo>
                    <a:pt x="0" y="2006"/>
                  </a:lnTo>
                  <a:lnTo>
                    <a:pt x="0" y="166636"/>
                  </a:lnTo>
                  <a:lnTo>
                    <a:pt x="2006" y="168643"/>
                  </a:lnTo>
                  <a:lnTo>
                    <a:pt x="553491" y="168643"/>
                  </a:lnTo>
                  <a:lnTo>
                    <a:pt x="553491" y="208813"/>
                  </a:lnTo>
                  <a:lnTo>
                    <a:pt x="198628" y="208813"/>
                  </a:lnTo>
                  <a:lnTo>
                    <a:pt x="183858" y="211793"/>
                  </a:lnTo>
                  <a:lnTo>
                    <a:pt x="171796" y="219922"/>
                  </a:lnTo>
                  <a:lnTo>
                    <a:pt x="163662" y="231980"/>
                  </a:lnTo>
                  <a:lnTo>
                    <a:pt x="160680" y="246748"/>
                  </a:lnTo>
                  <a:lnTo>
                    <a:pt x="163662" y="261516"/>
                  </a:lnTo>
                  <a:lnTo>
                    <a:pt x="171796" y="273573"/>
                  </a:lnTo>
                  <a:lnTo>
                    <a:pt x="183858" y="281702"/>
                  </a:lnTo>
                  <a:lnTo>
                    <a:pt x="198628" y="284683"/>
                  </a:lnTo>
                  <a:lnTo>
                    <a:pt x="229031" y="284683"/>
                  </a:lnTo>
                  <a:lnTo>
                    <a:pt x="228180" y="288353"/>
                  </a:lnTo>
                  <a:lnTo>
                    <a:pt x="227698" y="292163"/>
                  </a:lnTo>
                  <a:lnTo>
                    <a:pt x="227698" y="296100"/>
                  </a:lnTo>
                  <a:lnTo>
                    <a:pt x="231713" y="315986"/>
                  </a:lnTo>
                  <a:lnTo>
                    <a:pt x="242662" y="332222"/>
                  </a:lnTo>
                  <a:lnTo>
                    <a:pt x="258902" y="343167"/>
                  </a:lnTo>
                  <a:lnTo>
                    <a:pt x="278790" y="347179"/>
                  </a:lnTo>
                  <a:lnTo>
                    <a:pt x="298665" y="343167"/>
                  </a:lnTo>
                  <a:lnTo>
                    <a:pt x="314902" y="332222"/>
                  </a:lnTo>
                  <a:lnTo>
                    <a:pt x="325853" y="315986"/>
                  </a:lnTo>
                  <a:lnTo>
                    <a:pt x="329869" y="296100"/>
                  </a:lnTo>
                  <a:lnTo>
                    <a:pt x="329869" y="292163"/>
                  </a:lnTo>
                  <a:lnTo>
                    <a:pt x="329374" y="288353"/>
                  </a:lnTo>
                  <a:lnTo>
                    <a:pt x="328549" y="284683"/>
                  </a:lnTo>
                  <a:lnTo>
                    <a:pt x="1117663" y="284683"/>
                  </a:lnTo>
                  <a:lnTo>
                    <a:pt x="1116825" y="288353"/>
                  </a:lnTo>
                  <a:lnTo>
                    <a:pt x="1116342" y="292163"/>
                  </a:lnTo>
                  <a:lnTo>
                    <a:pt x="1116342" y="296100"/>
                  </a:lnTo>
                  <a:lnTo>
                    <a:pt x="1120357" y="315986"/>
                  </a:lnTo>
                  <a:lnTo>
                    <a:pt x="1131304" y="332222"/>
                  </a:lnTo>
                  <a:lnTo>
                    <a:pt x="1147541" y="343167"/>
                  </a:lnTo>
                  <a:lnTo>
                    <a:pt x="1167422" y="347179"/>
                  </a:lnTo>
                  <a:lnTo>
                    <a:pt x="1187310" y="343167"/>
                  </a:lnTo>
                  <a:lnTo>
                    <a:pt x="1203550" y="332222"/>
                  </a:lnTo>
                  <a:lnTo>
                    <a:pt x="1214499" y="315986"/>
                  </a:lnTo>
                  <a:lnTo>
                    <a:pt x="1218514" y="296100"/>
                  </a:lnTo>
                  <a:lnTo>
                    <a:pt x="1218514" y="292163"/>
                  </a:lnTo>
                  <a:lnTo>
                    <a:pt x="1218031" y="288353"/>
                  </a:lnTo>
                  <a:lnTo>
                    <a:pt x="1217180" y="284683"/>
                  </a:lnTo>
                  <a:lnTo>
                    <a:pt x="1247584" y="284683"/>
                  </a:lnTo>
                  <a:lnTo>
                    <a:pt x="1262352" y="281702"/>
                  </a:lnTo>
                  <a:lnTo>
                    <a:pt x="1274410" y="273573"/>
                  </a:lnTo>
                  <a:lnTo>
                    <a:pt x="1282538" y="261516"/>
                  </a:lnTo>
                  <a:lnTo>
                    <a:pt x="1285519" y="246748"/>
                  </a:lnTo>
                  <a:lnTo>
                    <a:pt x="1282538" y="231980"/>
                  </a:lnTo>
                  <a:lnTo>
                    <a:pt x="1274410" y="219922"/>
                  </a:lnTo>
                  <a:lnTo>
                    <a:pt x="1262352" y="211793"/>
                  </a:lnTo>
                  <a:lnTo>
                    <a:pt x="1247584" y="208813"/>
                  </a:lnTo>
                  <a:lnTo>
                    <a:pt x="892733" y="208813"/>
                  </a:lnTo>
                  <a:lnTo>
                    <a:pt x="892733" y="168643"/>
                  </a:lnTo>
                  <a:lnTo>
                    <a:pt x="1444205" y="168643"/>
                  </a:lnTo>
                  <a:lnTo>
                    <a:pt x="1446225" y="166636"/>
                  </a:lnTo>
                  <a:lnTo>
                    <a:pt x="1446225" y="85826"/>
                  </a:lnTo>
                  <a:lnTo>
                    <a:pt x="1444205" y="83819"/>
                  </a:lnTo>
                  <a:lnTo>
                    <a:pt x="1441754" y="83819"/>
                  </a:lnTo>
                  <a:lnTo>
                    <a:pt x="1395336" y="83819"/>
                  </a:lnTo>
                  <a:lnTo>
                    <a:pt x="1394841" y="84315"/>
                  </a:lnTo>
                  <a:lnTo>
                    <a:pt x="1393482" y="141274"/>
                  </a:lnTo>
                  <a:lnTo>
                    <a:pt x="1387119" y="147434"/>
                  </a:lnTo>
                  <a:lnTo>
                    <a:pt x="514235" y="147434"/>
                  </a:lnTo>
                  <a:lnTo>
                    <a:pt x="507733" y="140931"/>
                  </a:lnTo>
                  <a:lnTo>
                    <a:pt x="507733" y="84315"/>
                  </a:lnTo>
                  <a:lnTo>
                    <a:pt x="507238" y="83819"/>
                  </a:lnTo>
                  <a:lnTo>
                    <a:pt x="477608" y="83819"/>
                  </a:lnTo>
                  <a:lnTo>
                    <a:pt x="335889" y="215"/>
                  </a:lnTo>
                  <a:lnTo>
                    <a:pt x="334302" y="0"/>
                  </a:lnTo>
                  <a:close/>
                </a:path>
              </a:pathLst>
            </a:custGeom>
            <a:solidFill>
              <a:srgbClr val="921D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04212" y="2482076"/>
              <a:ext cx="124891" cy="127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040365" y="2044534"/>
              <a:ext cx="544195" cy="421005"/>
            </a:xfrm>
            <a:custGeom>
              <a:avLst/>
              <a:gdLst/>
              <a:ahLst/>
              <a:cxnLst/>
              <a:rect l="l" t="t" r="r" b="b"/>
              <a:pathLst>
                <a:path w="544195" h="421005">
                  <a:moveTo>
                    <a:pt x="382168" y="157810"/>
                  </a:moveTo>
                  <a:lnTo>
                    <a:pt x="163334" y="15697"/>
                  </a:lnTo>
                  <a:lnTo>
                    <a:pt x="109093" y="0"/>
                  </a:lnTo>
                  <a:lnTo>
                    <a:pt x="89966" y="2159"/>
                  </a:lnTo>
                  <a:lnTo>
                    <a:pt x="40513" y="29400"/>
                  </a:lnTo>
                  <a:lnTo>
                    <a:pt x="14185" y="66586"/>
                  </a:lnTo>
                  <a:lnTo>
                    <a:pt x="0" y="102565"/>
                  </a:lnTo>
                  <a:lnTo>
                    <a:pt x="685" y="139941"/>
                  </a:lnTo>
                  <a:lnTo>
                    <a:pt x="15303" y="174332"/>
                  </a:lnTo>
                  <a:lnTo>
                    <a:pt x="42938" y="201396"/>
                  </a:lnTo>
                  <a:lnTo>
                    <a:pt x="381241" y="420382"/>
                  </a:lnTo>
                  <a:lnTo>
                    <a:pt x="381939" y="420052"/>
                  </a:lnTo>
                  <a:lnTo>
                    <a:pt x="382168" y="419265"/>
                  </a:lnTo>
                  <a:lnTo>
                    <a:pt x="382168" y="294055"/>
                  </a:lnTo>
                  <a:lnTo>
                    <a:pt x="381279" y="293281"/>
                  </a:lnTo>
                  <a:lnTo>
                    <a:pt x="380517" y="293458"/>
                  </a:lnTo>
                  <a:lnTo>
                    <a:pt x="329958" y="320776"/>
                  </a:lnTo>
                  <a:lnTo>
                    <a:pt x="324789" y="320840"/>
                  </a:lnTo>
                  <a:lnTo>
                    <a:pt x="73164" y="158800"/>
                  </a:lnTo>
                  <a:lnTo>
                    <a:pt x="52832" y="121983"/>
                  </a:lnTo>
                  <a:lnTo>
                    <a:pt x="53568" y="113347"/>
                  </a:lnTo>
                  <a:lnTo>
                    <a:pt x="76492" y="78257"/>
                  </a:lnTo>
                  <a:lnTo>
                    <a:pt x="109283" y="71259"/>
                  </a:lnTo>
                  <a:lnTo>
                    <a:pt x="125704" y="77736"/>
                  </a:lnTo>
                  <a:lnTo>
                    <a:pt x="329336" y="209765"/>
                  </a:lnTo>
                  <a:lnTo>
                    <a:pt x="330123" y="209588"/>
                  </a:lnTo>
                  <a:lnTo>
                    <a:pt x="381939" y="182029"/>
                  </a:lnTo>
                  <a:lnTo>
                    <a:pt x="382168" y="181229"/>
                  </a:lnTo>
                  <a:lnTo>
                    <a:pt x="382168" y="157810"/>
                  </a:lnTo>
                  <a:close/>
                </a:path>
                <a:path w="544195" h="421005">
                  <a:moveTo>
                    <a:pt x="543712" y="168630"/>
                  </a:moveTo>
                  <a:lnTo>
                    <a:pt x="540181" y="156781"/>
                  </a:lnTo>
                  <a:lnTo>
                    <a:pt x="532726" y="142786"/>
                  </a:lnTo>
                  <a:lnTo>
                    <a:pt x="526186" y="137401"/>
                  </a:lnTo>
                  <a:lnTo>
                    <a:pt x="510298" y="132562"/>
                  </a:lnTo>
                  <a:lnTo>
                    <a:pt x="501853" y="133362"/>
                  </a:lnTo>
                  <a:lnTo>
                    <a:pt x="328879" y="225425"/>
                  </a:lnTo>
                  <a:lnTo>
                    <a:pt x="118414" y="88976"/>
                  </a:lnTo>
                  <a:lnTo>
                    <a:pt x="106921" y="84442"/>
                  </a:lnTo>
                  <a:lnTo>
                    <a:pt x="94983" y="84670"/>
                  </a:lnTo>
                  <a:lnTo>
                    <a:pt x="83985" y="89331"/>
                  </a:lnTo>
                  <a:lnTo>
                    <a:pt x="75336" y="98158"/>
                  </a:lnTo>
                  <a:lnTo>
                    <a:pt x="71247" y="104482"/>
                  </a:lnTo>
                  <a:lnTo>
                    <a:pt x="66725" y="115976"/>
                  </a:lnTo>
                  <a:lnTo>
                    <a:pt x="66941" y="127914"/>
                  </a:lnTo>
                  <a:lnTo>
                    <a:pt x="71615" y="138912"/>
                  </a:lnTo>
                  <a:lnTo>
                    <a:pt x="80429" y="147548"/>
                  </a:lnTo>
                  <a:lnTo>
                    <a:pt x="327355" y="306908"/>
                  </a:lnTo>
                  <a:lnTo>
                    <a:pt x="527316" y="198894"/>
                  </a:lnTo>
                  <a:lnTo>
                    <a:pt x="536867" y="191046"/>
                  </a:lnTo>
                  <a:lnTo>
                    <a:pt x="542467" y="180505"/>
                  </a:lnTo>
                  <a:lnTo>
                    <a:pt x="543712" y="168630"/>
                  </a:lnTo>
                  <a:close/>
                </a:path>
              </a:pathLst>
            </a:custGeom>
            <a:solidFill>
              <a:srgbClr val="921D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715486" y="2084616"/>
              <a:ext cx="1581785" cy="605155"/>
            </a:xfrm>
            <a:custGeom>
              <a:avLst/>
              <a:gdLst/>
              <a:ahLst/>
              <a:cxnLst/>
              <a:rect l="l" t="t" r="r" b="b"/>
              <a:pathLst>
                <a:path w="1581785" h="605155">
                  <a:moveTo>
                    <a:pt x="707047" y="436270"/>
                  </a:moveTo>
                  <a:lnTo>
                    <a:pt x="706539" y="435711"/>
                  </a:lnTo>
                  <a:lnTo>
                    <a:pt x="59702" y="16357"/>
                  </a:lnTo>
                  <a:lnTo>
                    <a:pt x="45288" y="10668"/>
                  </a:lnTo>
                  <a:lnTo>
                    <a:pt x="30302" y="10934"/>
                  </a:lnTo>
                  <a:lnTo>
                    <a:pt x="16522" y="16802"/>
                  </a:lnTo>
                  <a:lnTo>
                    <a:pt x="5676" y="27876"/>
                  </a:lnTo>
                  <a:lnTo>
                    <a:pt x="0" y="42303"/>
                  </a:lnTo>
                  <a:lnTo>
                    <a:pt x="279" y="57289"/>
                  </a:lnTo>
                  <a:lnTo>
                    <a:pt x="6146" y="71069"/>
                  </a:lnTo>
                  <a:lnTo>
                    <a:pt x="17221" y="81902"/>
                  </a:lnTo>
                  <a:lnTo>
                    <a:pt x="706120" y="528193"/>
                  </a:lnTo>
                  <a:lnTo>
                    <a:pt x="706818" y="527862"/>
                  </a:lnTo>
                  <a:lnTo>
                    <a:pt x="707047" y="527075"/>
                  </a:lnTo>
                  <a:lnTo>
                    <a:pt x="707047" y="436270"/>
                  </a:lnTo>
                  <a:close/>
                </a:path>
                <a:path w="1581785" h="605155">
                  <a:moveTo>
                    <a:pt x="1581721" y="519811"/>
                  </a:moveTo>
                  <a:lnTo>
                    <a:pt x="1580476" y="448716"/>
                  </a:lnTo>
                  <a:lnTo>
                    <a:pt x="1574584" y="381508"/>
                  </a:lnTo>
                  <a:lnTo>
                    <a:pt x="1561719" y="335597"/>
                  </a:lnTo>
                  <a:lnTo>
                    <a:pt x="1507159" y="286423"/>
                  </a:lnTo>
                  <a:lnTo>
                    <a:pt x="1470444" y="273113"/>
                  </a:lnTo>
                  <a:lnTo>
                    <a:pt x="1429118" y="264833"/>
                  </a:lnTo>
                  <a:lnTo>
                    <a:pt x="1384414" y="259740"/>
                  </a:lnTo>
                  <a:lnTo>
                    <a:pt x="1337576" y="255993"/>
                  </a:lnTo>
                  <a:lnTo>
                    <a:pt x="1289862" y="251726"/>
                  </a:lnTo>
                  <a:lnTo>
                    <a:pt x="1242504" y="245084"/>
                  </a:lnTo>
                  <a:lnTo>
                    <a:pt x="1196771" y="234226"/>
                  </a:lnTo>
                  <a:lnTo>
                    <a:pt x="1153883" y="217284"/>
                  </a:lnTo>
                  <a:lnTo>
                    <a:pt x="1115098" y="192417"/>
                  </a:lnTo>
                  <a:lnTo>
                    <a:pt x="1060780" y="149872"/>
                  </a:lnTo>
                  <a:lnTo>
                    <a:pt x="1010907" y="113677"/>
                  </a:lnTo>
                  <a:lnTo>
                    <a:pt x="965415" y="83451"/>
                  </a:lnTo>
                  <a:lnTo>
                    <a:pt x="924255" y="58813"/>
                  </a:lnTo>
                  <a:lnTo>
                    <a:pt x="887374" y="39395"/>
                  </a:lnTo>
                  <a:lnTo>
                    <a:pt x="826211" y="14643"/>
                  </a:lnTo>
                  <a:lnTo>
                    <a:pt x="781608" y="3848"/>
                  </a:lnTo>
                  <a:lnTo>
                    <a:pt x="748792" y="0"/>
                  </a:lnTo>
                  <a:lnTo>
                    <a:pt x="728472" y="0"/>
                  </a:lnTo>
                  <a:lnTo>
                    <a:pt x="720826" y="838"/>
                  </a:lnTo>
                  <a:lnTo>
                    <a:pt x="720445" y="1295"/>
                  </a:lnTo>
                  <a:lnTo>
                    <a:pt x="720445" y="133223"/>
                  </a:lnTo>
                  <a:lnTo>
                    <a:pt x="721309" y="133997"/>
                  </a:lnTo>
                  <a:lnTo>
                    <a:pt x="722083" y="133819"/>
                  </a:lnTo>
                  <a:lnTo>
                    <a:pt x="813117" y="85369"/>
                  </a:lnTo>
                  <a:lnTo>
                    <a:pt x="821258" y="82003"/>
                  </a:lnTo>
                  <a:lnTo>
                    <a:pt x="829754" y="80327"/>
                  </a:lnTo>
                  <a:lnTo>
                    <a:pt x="838415" y="80352"/>
                  </a:lnTo>
                  <a:lnTo>
                    <a:pt x="847039" y="82092"/>
                  </a:lnTo>
                  <a:lnTo>
                    <a:pt x="876833" y="110324"/>
                  </a:lnTo>
                  <a:lnTo>
                    <a:pt x="881926" y="127342"/>
                  </a:lnTo>
                  <a:lnTo>
                    <a:pt x="880135" y="144335"/>
                  </a:lnTo>
                  <a:lnTo>
                    <a:pt x="872134" y="159410"/>
                  </a:lnTo>
                  <a:lnTo>
                    <a:pt x="858494" y="170637"/>
                  </a:lnTo>
                  <a:lnTo>
                    <a:pt x="720661" y="245122"/>
                  </a:lnTo>
                  <a:lnTo>
                    <a:pt x="720445" y="245910"/>
                  </a:lnTo>
                  <a:lnTo>
                    <a:pt x="720445" y="604532"/>
                  </a:lnTo>
                  <a:lnTo>
                    <a:pt x="720940" y="605028"/>
                  </a:lnTo>
                  <a:lnTo>
                    <a:pt x="1579181" y="605028"/>
                  </a:lnTo>
                  <a:lnTo>
                    <a:pt x="1579664" y="604558"/>
                  </a:lnTo>
                  <a:lnTo>
                    <a:pt x="1580680" y="577354"/>
                  </a:lnTo>
                  <a:lnTo>
                    <a:pt x="1581721" y="519811"/>
                  </a:lnTo>
                  <a:close/>
                </a:path>
              </a:pathLst>
            </a:custGeom>
            <a:solidFill>
              <a:srgbClr val="C396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/>
          <p:nvPr/>
        </p:nvSpPr>
        <p:spPr>
          <a:xfrm>
            <a:off x="2881511" y="4510373"/>
            <a:ext cx="431667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11" y="0"/>
                </a:lnTo>
              </a:path>
            </a:pathLst>
          </a:custGeom>
          <a:ln w="381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65521" y="2468815"/>
            <a:ext cx="1664033" cy="1429103"/>
            <a:chOff x="1698254" y="1853897"/>
            <a:chExt cx="1248410" cy="1073150"/>
          </a:xfrm>
        </p:grpSpPr>
        <p:sp>
          <p:nvSpPr>
            <p:cNvPr id="21" name="object 21"/>
            <p:cNvSpPr/>
            <p:nvPr/>
          </p:nvSpPr>
          <p:spPr>
            <a:xfrm>
              <a:off x="1829211" y="2095243"/>
              <a:ext cx="419100" cy="831850"/>
            </a:xfrm>
            <a:custGeom>
              <a:avLst/>
              <a:gdLst/>
              <a:ahLst/>
              <a:cxnLst/>
              <a:rect l="l" t="t" r="r" b="b"/>
              <a:pathLst>
                <a:path w="419100" h="831850">
                  <a:moveTo>
                    <a:pt x="12230" y="0"/>
                  </a:moveTo>
                  <a:lnTo>
                    <a:pt x="355" y="10731"/>
                  </a:lnTo>
                  <a:lnTo>
                    <a:pt x="0" y="19773"/>
                  </a:lnTo>
                  <a:lnTo>
                    <a:pt x="5461" y="25577"/>
                  </a:lnTo>
                  <a:lnTo>
                    <a:pt x="21345" y="41590"/>
                  </a:lnTo>
                  <a:lnTo>
                    <a:pt x="58515" y="75634"/>
                  </a:lnTo>
                  <a:lnTo>
                    <a:pt x="109706" y="115689"/>
                  </a:lnTo>
                  <a:lnTo>
                    <a:pt x="167652" y="149733"/>
                  </a:lnTo>
                  <a:lnTo>
                    <a:pt x="120181" y="163844"/>
                  </a:lnTo>
                  <a:lnTo>
                    <a:pt x="74575" y="185920"/>
                  </a:lnTo>
                  <a:lnTo>
                    <a:pt x="39688" y="206688"/>
                  </a:lnTo>
                  <a:lnTo>
                    <a:pt x="16332" y="230441"/>
                  </a:lnTo>
                  <a:lnTo>
                    <a:pt x="23901" y="240753"/>
                  </a:lnTo>
                  <a:lnTo>
                    <a:pt x="28371" y="242811"/>
                  </a:lnTo>
                  <a:lnTo>
                    <a:pt x="35877" y="242811"/>
                  </a:lnTo>
                  <a:lnTo>
                    <a:pt x="38849" y="241947"/>
                  </a:lnTo>
                  <a:lnTo>
                    <a:pt x="55336" y="230893"/>
                  </a:lnTo>
                  <a:lnTo>
                    <a:pt x="89161" y="210689"/>
                  </a:lnTo>
                  <a:lnTo>
                    <a:pt x="132876" y="189500"/>
                  </a:lnTo>
                  <a:lnTo>
                    <a:pt x="176453" y="177304"/>
                  </a:lnTo>
                  <a:lnTo>
                    <a:pt x="204272" y="175169"/>
                  </a:lnTo>
                  <a:lnTo>
                    <a:pt x="226104" y="175055"/>
                  </a:lnTo>
                  <a:lnTo>
                    <a:pt x="242469" y="176281"/>
                  </a:lnTo>
                  <a:lnTo>
                    <a:pt x="288713" y="191214"/>
                  </a:lnTo>
                  <a:lnTo>
                    <a:pt x="308063" y="200609"/>
                  </a:lnTo>
                  <a:lnTo>
                    <a:pt x="295619" y="200443"/>
                  </a:lnTo>
                  <a:lnTo>
                    <a:pt x="282449" y="201253"/>
                  </a:lnTo>
                  <a:lnTo>
                    <a:pt x="216291" y="226237"/>
                  </a:lnTo>
                  <a:lnTo>
                    <a:pt x="184781" y="255090"/>
                  </a:lnTo>
                  <a:lnTo>
                    <a:pt x="154076" y="294576"/>
                  </a:lnTo>
                  <a:lnTo>
                    <a:pt x="149834" y="301307"/>
                  </a:lnTo>
                  <a:lnTo>
                    <a:pt x="151955" y="310108"/>
                  </a:lnTo>
                  <a:lnTo>
                    <a:pt x="161188" y="315734"/>
                  </a:lnTo>
                  <a:lnTo>
                    <a:pt x="163855" y="316420"/>
                  </a:lnTo>
                  <a:lnTo>
                    <a:pt x="171373" y="316420"/>
                  </a:lnTo>
                  <a:lnTo>
                    <a:pt x="176149" y="314020"/>
                  </a:lnTo>
                  <a:lnTo>
                    <a:pt x="178917" y="309651"/>
                  </a:lnTo>
                  <a:lnTo>
                    <a:pt x="191679" y="291793"/>
                  </a:lnTo>
                  <a:lnTo>
                    <a:pt x="211521" y="268973"/>
                  </a:lnTo>
                  <a:lnTo>
                    <a:pt x="235921" y="247600"/>
                  </a:lnTo>
                  <a:lnTo>
                    <a:pt x="262356" y="234086"/>
                  </a:lnTo>
                  <a:lnTo>
                    <a:pt x="293964" y="229161"/>
                  </a:lnTo>
                  <a:lnTo>
                    <a:pt x="321154" y="230705"/>
                  </a:lnTo>
                  <a:lnTo>
                    <a:pt x="360032" y="247662"/>
                  </a:lnTo>
                  <a:lnTo>
                    <a:pt x="379043" y="292118"/>
                  </a:lnTo>
                  <a:lnTo>
                    <a:pt x="387159" y="336143"/>
                  </a:lnTo>
                  <a:lnTo>
                    <a:pt x="389389" y="380044"/>
                  </a:lnTo>
                  <a:lnTo>
                    <a:pt x="387494" y="449233"/>
                  </a:lnTo>
                  <a:lnTo>
                    <a:pt x="387140" y="498904"/>
                  </a:lnTo>
                  <a:lnTo>
                    <a:pt x="387223" y="630102"/>
                  </a:lnTo>
                  <a:lnTo>
                    <a:pt x="388251" y="825309"/>
                  </a:lnTo>
                  <a:lnTo>
                    <a:pt x="394792" y="831646"/>
                  </a:lnTo>
                  <a:lnTo>
                    <a:pt x="410972" y="831583"/>
                  </a:lnTo>
                  <a:lnTo>
                    <a:pt x="417474" y="825144"/>
                  </a:lnTo>
                  <a:lnTo>
                    <a:pt x="416477" y="634538"/>
                  </a:lnTo>
                  <a:lnTo>
                    <a:pt x="416359" y="501356"/>
                  </a:lnTo>
                  <a:lnTo>
                    <a:pt x="416690" y="450918"/>
                  </a:lnTo>
                  <a:lnTo>
                    <a:pt x="417398" y="421386"/>
                  </a:lnTo>
                  <a:lnTo>
                    <a:pt x="418598" y="378547"/>
                  </a:lnTo>
                  <a:lnTo>
                    <a:pt x="415951" y="330939"/>
                  </a:lnTo>
                  <a:lnTo>
                    <a:pt x="406659" y="282650"/>
                  </a:lnTo>
                  <a:lnTo>
                    <a:pt x="387921" y="237769"/>
                  </a:lnTo>
                  <a:lnTo>
                    <a:pt x="355672" y="198561"/>
                  </a:lnTo>
                  <a:lnTo>
                    <a:pt x="307220" y="168019"/>
                  </a:lnTo>
                  <a:lnTo>
                    <a:pt x="278396" y="156298"/>
                  </a:lnTo>
                  <a:lnTo>
                    <a:pt x="275551" y="154800"/>
                  </a:lnTo>
                  <a:lnTo>
                    <a:pt x="270192" y="152501"/>
                  </a:lnTo>
                  <a:lnTo>
                    <a:pt x="261404" y="150456"/>
                  </a:lnTo>
                  <a:lnTo>
                    <a:pt x="222227" y="138355"/>
                  </a:lnTo>
                  <a:lnTo>
                    <a:pt x="143365" y="103593"/>
                  </a:lnTo>
                  <a:lnTo>
                    <a:pt x="86386" y="61312"/>
                  </a:lnTo>
                  <a:lnTo>
                    <a:pt x="43974" y="23170"/>
                  </a:lnTo>
                  <a:lnTo>
                    <a:pt x="21450" y="368"/>
                  </a:lnTo>
                  <a:lnTo>
                    <a:pt x="12230" y="0"/>
                  </a:lnTo>
                  <a:close/>
                </a:path>
              </a:pathLst>
            </a:custGeom>
            <a:solidFill>
              <a:srgbClr val="C396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698254" y="1853897"/>
              <a:ext cx="528955" cy="788670"/>
            </a:xfrm>
            <a:custGeom>
              <a:avLst/>
              <a:gdLst/>
              <a:ahLst/>
              <a:cxnLst/>
              <a:rect l="l" t="t" r="r" b="b"/>
              <a:pathLst>
                <a:path w="528955" h="788669">
                  <a:moveTo>
                    <a:pt x="289915" y="0"/>
                  </a:moveTo>
                  <a:lnTo>
                    <a:pt x="237226" y="5517"/>
                  </a:lnTo>
                  <a:lnTo>
                    <a:pt x="188107" y="21478"/>
                  </a:lnTo>
                  <a:lnTo>
                    <a:pt x="144088" y="46991"/>
                  </a:lnTo>
                  <a:lnTo>
                    <a:pt x="106695" y="81166"/>
                  </a:lnTo>
                  <a:lnTo>
                    <a:pt x="77457" y="123113"/>
                  </a:lnTo>
                  <a:lnTo>
                    <a:pt x="54632" y="159323"/>
                  </a:lnTo>
                  <a:lnTo>
                    <a:pt x="35503" y="199773"/>
                  </a:lnTo>
                  <a:lnTo>
                    <a:pt x="20273" y="243771"/>
                  </a:lnTo>
                  <a:lnTo>
                    <a:pt x="9145" y="290623"/>
                  </a:lnTo>
                  <a:lnTo>
                    <a:pt x="2320" y="339637"/>
                  </a:lnTo>
                  <a:lnTo>
                    <a:pt x="0" y="390118"/>
                  </a:lnTo>
                  <a:lnTo>
                    <a:pt x="2400" y="441902"/>
                  </a:lnTo>
                  <a:lnTo>
                    <a:pt x="9447" y="491822"/>
                  </a:lnTo>
                  <a:lnTo>
                    <a:pt x="20911" y="539234"/>
                  </a:lnTo>
                  <a:lnTo>
                    <a:pt x="36564" y="583494"/>
                  </a:lnTo>
                  <a:lnTo>
                    <a:pt x="56174" y="623960"/>
                  </a:lnTo>
                  <a:lnTo>
                    <a:pt x="79512" y="659986"/>
                  </a:lnTo>
                  <a:lnTo>
                    <a:pt x="106349" y="690930"/>
                  </a:lnTo>
                  <a:lnTo>
                    <a:pt x="139834" y="731526"/>
                  </a:lnTo>
                  <a:lnTo>
                    <a:pt x="182605" y="762219"/>
                  </a:lnTo>
                  <a:lnTo>
                    <a:pt x="232145" y="781638"/>
                  </a:lnTo>
                  <a:lnTo>
                    <a:pt x="285940" y="788416"/>
                  </a:lnTo>
                  <a:lnTo>
                    <a:pt x="333645" y="783187"/>
                  </a:lnTo>
                  <a:lnTo>
                    <a:pt x="377469" y="768298"/>
                  </a:lnTo>
                  <a:lnTo>
                    <a:pt x="416152" y="744944"/>
                  </a:lnTo>
                  <a:lnTo>
                    <a:pt x="448432" y="714322"/>
                  </a:lnTo>
                  <a:lnTo>
                    <a:pt x="473051" y="677627"/>
                  </a:lnTo>
                  <a:lnTo>
                    <a:pt x="488746" y="636056"/>
                  </a:lnTo>
                  <a:lnTo>
                    <a:pt x="494258" y="590804"/>
                  </a:lnTo>
                  <a:lnTo>
                    <a:pt x="494095" y="571883"/>
                  </a:lnTo>
                  <a:lnTo>
                    <a:pt x="491879" y="533677"/>
                  </a:lnTo>
                  <a:lnTo>
                    <a:pt x="478663" y="494944"/>
                  </a:lnTo>
                  <a:lnTo>
                    <a:pt x="422942" y="483915"/>
                  </a:lnTo>
                  <a:lnTo>
                    <a:pt x="397040" y="488213"/>
                  </a:lnTo>
                  <a:lnTo>
                    <a:pt x="374753" y="499819"/>
                  </a:lnTo>
                  <a:lnTo>
                    <a:pt x="352966" y="518910"/>
                  </a:lnTo>
                  <a:lnTo>
                    <a:pt x="334305" y="540100"/>
                  </a:lnTo>
                  <a:lnTo>
                    <a:pt x="321398" y="557999"/>
                  </a:lnTo>
                  <a:lnTo>
                    <a:pt x="316856" y="563490"/>
                  </a:lnTo>
                  <a:lnTo>
                    <a:pt x="311164" y="567594"/>
                  </a:lnTo>
                  <a:lnTo>
                    <a:pt x="304598" y="570165"/>
                  </a:lnTo>
                  <a:lnTo>
                    <a:pt x="297434" y="571055"/>
                  </a:lnTo>
                  <a:lnTo>
                    <a:pt x="292201" y="571055"/>
                  </a:lnTo>
                  <a:lnTo>
                    <a:pt x="269614" y="539199"/>
                  </a:lnTo>
                  <a:lnTo>
                    <a:pt x="273481" y="528929"/>
                  </a:lnTo>
                  <a:lnTo>
                    <a:pt x="307776" y="485125"/>
                  </a:lnTo>
                  <a:lnTo>
                    <a:pt x="341059" y="455490"/>
                  </a:lnTo>
                  <a:lnTo>
                    <a:pt x="381571" y="435140"/>
                  </a:lnTo>
                  <a:lnTo>
                    <a:pt x="383171" y="434682"/>
                  </a:lnTo>
                  <a:lnTo>
                    <a:pt x="383476" y="434289"/>
                  </a:lnTo>
                  <a:lnTo>
                    <a:pt x="356315" y="429696"/>
                  </a:lnTo>
                  <a:lnTo>
                    <a:pt x="335662" y="429815"/>
                  </a:lnTo>
                  <a:lnTo>
                    <a:pt x="268648" y="443228"/>
                  </a:lnTo>
                  <a:lnTo>
                    <a:pt x="227490" y="463211"/>
                  </a:lnTo>
                  <a:lnTo>
                    <a:pt x="180289" y="492264"/>
                  </a:lnTo>
                  <a:lnTo>
                    <a:pt x="175475" y="495668"/>
                  </a:lnTo>
                  <a:lnTo>
                    <a:pt x="169811" y="497446"/>
                  </a:lnTo>
                  <a:lnTo>
                    <a:pt x="163880" y="497446"/>
                  </a:lnTo>
                  <a:lnTo>
                    <a:pt x="157218" y="496663"/>
                  </a:lnTo>
                  <a:lnTo>
                    <a:pt x="136064" y="465405"/>
                  </a:lnTo>
                  <a:lnTo>
                    <a:pt x="139803" y="455477"/>
                  </a:lnTo>
                  <a:lnTo>
                    <a:pt x="183876" y="424245"/>
                  </a:lnTo>
                  <a:lnTo>
                    <a:pt x="219469" y="404960"/>
                  </a:lnTo>
                  <a:lnTo>
                    <a:pt x="260451" y="387426"/>
                  </a:lnTo>
                  <a:lnTo>
                    <a:pt x="260781" y="386308"/>
                  </a:lnTo>
                  <a:lnTo>
                    <a:pt x="260261" y="385737"/>
                  </a:lnTo>
                  <a:lnTo>
                    <a:pt x="210412" y="351330"/>
                  </a:lnTo>
                  <a:lnTo>
                    <a:pt x="168284" y="316191"/>
                  </a:lnTo>
                  <a:lnTo>
                    <a:pt x="138695" y="288378"/>
                  </a:lnTo>
                  <a:lnTo>
                    <a:pt x="121373" y="270535"/>
                  </a:lnTo>
                  <a:lnTo>
                    <a:pt x="118732" y="263486"/>
                  </a:lnTo>
                  <a:lnTo>
                    <a:pt x="119316" y="248742"/>
                  </a:lnTo>
                  <a:lnTo>
                    <a:pt x="122529" y="241935"/>
                  </a:lnTo>
                  <a:lnTo>
                    <a:pt x="128054" y="236943"/>
                  </a:lnTo>
                  <a:lnTo>
                    <a:pt x="137602" y="231258"/>
                  </a:lnTo>
                  <a:lnTo>
                    <a:pt x="148278" y="229652"/>
                  </a:lnTo>
                  <a:lnTo>
                    <a:pt x="158793" y="232073"/>
                  </a:lnTo>
                  <a:lnTo>
                    <a:pt x="167855" y="238467"/>
                  </a:lnTo>
                  <a:lnTo>
                    <a:pt x="196941" y="266961"/>
                  </a:lnTo>
                  <a:lnTo>
                    <a:pt x="239872" y="303685"/>
                  </a:lnTo>
                  <a:lnTo>
                    <a:pt x="289569" y="338594"/>
                  </a:lnTo>
                  <a:lnTo>
                    <a:pt x="338950" y="361645"/>
                  </a:lnTo>
                  <a:lnTo>
                    <a:pt x="383872" y="375097"/>
                  </a:lnTo>
                  <a:lnTo>
                    <a:pt x="396138" y="379031"/>
                  </a:lnTo>
                  <a:lnTo>
                    <a:pt x="405409" y="381228"/>
                  </a:lnTo>
                  <a:lnTo>
                    <a:pt x="411429" y="383743"/>
                  </a:lnTo>
                  <a:lnTo>
                    <a:pt x="414959" y="385521"/>
                  </a:lnTo>
                  <a:lnTo>
                    <a:pt x="426993" y="390120"/>
                  </a:lnTo>
                  <a:lnTo>
                    <a:pt x="438302" y="394874"/>
                  </a:lnTo>
                  <a:lnTo>
                    <a:pt x="448964" y="399819"/>
                  </a:lnTo>
                  <a:lnTo>
                    <a:pt x="459473" y="405206"/>
                  </a:lnTo>
                  <a:lnTo>
                    <a:pt x="459943" y="405142"/>
                  </a:lnTo>
                  <a:lnTo>
                    <a:pt x="469925" y="395744"/>
                  </a:lnTo>
                  <a:lnTo>
                    <a:pt x="473875" y="391553"/>
                  </a:lnTo>
                  <a:lnTo>
                    <a:pt x="473887" y="390639"/>
                  </a:lnTo>
                  <a:lnTo>
                    <a:pt x="473443" y="390207"/>
                  </a:lnTo>
                  <a:lnTo>
                    <a:pt x="462788" y="384009"/>
                  </a:lnTo>
                  <a:lnTo>
                    <a:pt x="444411" y="374548"/>
                  </a:lnTo>
                  <a:lnTo>
                    <a:pt x="428758" y="367372"/>
                  </a:lnTo>
                  <a:lnTo>
                    <a:pt x="412229" y="360540"/>
                  </a:lnTo>
                  <a:lnTo>
                    <a:pt x="330618" y="319301"/>
                  </a:lnTo>
                  <a:lnTo>
                    <a:pt x="280420" y="278752"/>
                  </a:lnTo>
                  <a:lnTo>
                    <a:pt x="254575" y="246490"/>
                  </a:lnTo>
                  <a:lnTo>
                    <a:pt x="246024" y="230111"/>
                  </a:lnTo>
                  <a:lnTo>
                    <a:pt x="244251" y="219299"/>
                  </a:lnTo>
                  <a:lnTo>
                    <a:pt x="246765" y="209005"/>
                  </a:lnTo>
                  <a:lnTo>
                    <a:pt x="253030" y="200380"/>
                  </a:lnTo>
                  <a:lnTo>
                    <a:pt x="262509" y="194576"/>
                  </a:lnTo>
                  <a:lnTo>
                    <a:pt x="273483" y="192855"/>
                  </a:lnTo>
                  <a:lnTo>
                    <a:pt x="283964" y="195292"/>
                  </a:lnTo>
                  <a:lnTo>
                    <a:pt x="292775" y="201375"/>
                  </a:lnTo>
                  <a:lnTo>
                    <a:pt x="298742" y="210591"/>
                  </a:lnTo>
                  <a:lnTo>
                    <a:pt x="305105" y="221072"/>
                  </a:lnTo>
                  <a:lnTo>
                    <a:pt x="326121" y="245040"/>
                  </a:lnTo>
                  <a:lnTo>
                    <a:pt x="367052" y="276456"/>
                  </a:lnTo>
                  <a:lnTo>
                    <a:pt x="433158" y="309283"/>
                  </a:lnTo>
                  <a:lnTo>
                    <a:pt x="452495" y="317364"/>
                  </a:lnTo>
                  <a:lnTo>
                    <a:pt x="459486" y="320497"/>
                  </a:lnTo>
                  <a:lnTo>
                    <a:pt x="469668" y="323260"/>
                  </a:lnTo>
                  <a:lnTo>
                    <a:pt x="477593" y="324442"/>
                  </a:lnTo>
                  <a:lnTo>
                    <a:pt x="485293" y="324121"/>
                  </a:lnTo>
                  <a:lnTo>
                    <a:pt x="506895" y="287502"/>
                  </a:lnTo>
                  <a:lnTo>
                    <a:pt x="510590" y="280962"/>
                  </a:lnTo>
                  <a:lnTo>
                    <a:pt x="519315" y="274104"/>
                  </a:lnTo>
                  <a:lnTo>
                    <a:pt x="522528" y="272453"/>
                  </a:lnTo>
                  <a:lnTo>
                    <a:pt x="526415" y="271310"/>
                  </a:lnTo>
                  <a:lnTo>
                    <a:pt x="526707" y="270967"/>
                  </a:lnTo>
                  <a:lnTo>
                    <a:pt x="527632" y="260311"/>
                  </a:lnTo>
                  <a:lnTo>
                    <a:pt x="528258" y="249610"/>
                  </a:lnTo>
                  <a:lnTo>
                    <a:pt x="528629" y="238383"/>
                  </a:lnTo>
                  <a:lnTo>
                    <a:pt x="528751" y="226555"/>
                  </a:lnTo>
                  <a:lnTo>
                    <a:pt x="523891" y="180951"/>
                  </a:lnTo>
                  <a:lnTo>
                    <a:pt x="509953" y="138451"/>
                  </a:lnTo>
                  <a:lnTo>
                    <a:pt x="487907" y="99970"/>
                  </a:lnTo>
                  <a:lnTo>
                    <a:pt x="458720" y="66428"/>
                  </a:lnTo>
                  <a:lnTo>
                    <a:pt x="423360" y="38743"/>
                  </a:lnTo>
                  <a:lnTo>
                    <a:pt x="382794" y="17830"/>
                  </a:lnTo>
                  <a:lnTo>
                    <a:pt x="337990" y="4610"/>
                  </a:lnTo>
                  <a:lnTo>
                    <a:pt x="289915" y="0"/>
                  </a:lnTo>
                  <a:close/>
                </a:path>
              </a:pathLst>
            </a:custGeom>
            <a:solidFill>
              <a:srgbClr val="921D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954149" y="2058149"/>
              <a:ext cx="861694" cy="869315"/>
            </a:xfrm>
            <a:custGeom>
              <a:avLst/>
              <a:gdLst/>
              <a:ahLst/>
              <a:cxnLst/>
              <a:rect l="l" t="t" r="r" b="b"/>
              <a:pathLst>
                <a:path w="861694" h="869314">
                  <a:moveTo>
                    <a:pt x="736282" y="13804"/>
                  </a:moveTo>
                  <a:lnTo>
                    <a:pt x="732459" y="5549"/>
                  </a:lnTo>
                  <a:lnTo>
                    <a:pt x="724903" y="2768"/>
                  </a:lnTo>
                  <a:lnTo>
                    <a:pt x="717372" y="0"/>
                  </a:lnTo>
                  <a:lnTo>
                    <a:pt x="709002" y="3708"/>
                  </a:lnTo>
                  <a:lnTo>
                    <a:pt x="706120" y="11049"/>
                  </a:lnTo>
                  <a:lnTo>
                    <a:pt x="700049" y="21704"/>
                  </a:lnTo>
                  <a:lnTo>
                    <a:pt x="678434" y="47561"/>
                  </a:lnTo>
                  <a:lnTo>
                    <a:pt x="635139" y="81737"/>
                  </a:lnTo>
                  <a:lnTo>
                    <a:pt x="564057" y="117373"/>
                  </a:lnTo>
                  <a:lnTo>
                    <a:pt x="543509" y="126022"/>
                  </a:lnTo>
                  <a:lnTo>
                    <a:pt x="536905" y="129019"/>
                  </a:lnTo>
                  <a:lnTo>
                    <a:pt x="521728" y="132715"/>
                  </a:lnTo>
                  <a:lnTo>
                    <a:pt x="510692" y="133565"/>
                  </a:lnTo>
                  <a:lnTo>
                    <a:pt x="501040" y="132181"/>
                  </a:lnTo>
                  <a:lnTo>
                    <a:pt x="473367" y="96393"/>
                  </a:lnTo>
                  <a:lnTo>
                    <a:pt x="471741" y="84277"/>
                  </a:lnTo>
                  <a:lnTo>
                    <a:pt x="464553" y="78524"/>
                  </a:lnTo>
                  <a:lnTo>
                    <a:pt x="448551" y="80225"/>
                  </a:lnTo>
                  <a:lnTo>
                    <a:pt x="442734" y="87185"/>
                  </a:lnTo>
                  <a:lnTo>
                    <a:pt x="443547" y="95034"/>
                  </a:lnTo>
                  <a:lnTo>
                    <a:pt x="459397" y="135978"/>
                  </a:lnTo>
                  <a:lnTo>
                    <a:pt x="485660" y="157099"/>
                  </a:lnTo>
                  <a:lnTo>
                    <a:pt x="443585" y="189712"/>
                  </a:lnTo>
                  <a:lnTo>
                    <a:pt x="410032" y="227317"/>
                  </a:lnTo>
                  <a:lnTo>
                    <a:pt x="384911" y="270040"/>
                  </a:lnTo>
                  <a:lnTo>
                    <a:pt x="368134" y="318020"/>
                  </a:lnTo>
                  <a:lnTo>
                    <a:pt x="351358" y="270040"/>
                  </a:lnTo>
                  <a:lnTo>
                    <a:pt x="326237" y="227317"/>
                  </a:lnTo>
                  <a:lnTo>
                    <a:pt x="292684" y="189712"/>
                  </a:lnTo>
                  <a:lnTo>
                    <a:pt x="250621" y="157099"/>
                  </a:lnTo>
                  <a:lnTo>
                    <a:pt x="256679" y="154305"/>
                  </a:lnTo>
                  <a:lnTo>
                    <a:pt x="286893" y="117462"/>
                  </a:lnTo>
                  <a:lnTo>
                    <a:pt x="293535" y="87185"/>
                  </a:lnTo>
                  <a:lnTo>
                    <a:pt x="287718" y="80225"/>
                  </a:lnTo>
                  <a:lnTo>
                    <a:pt x="271716" y="78524"/>
                  </a:lnTo>
                  <a:lnTo>
                    <a:pt x="264541" y="84277"/>
                  </a:lnTo>
                  <a:lnTo>
                    <a:pt x="263664" y="92113"/>
                  </a:lnTo>
                  <a:lnTo>
                    <a:pt x="262902" y="96393"/>
                  </a:lnTo>
                  <a:lnTo>
                    <a:pt x="235242" y="132181"/>
                  </a:lnTo>
                  <a:lnTo>
                    <a:pt x="225590" y="133565"/>
                  </a:lnTo>
                  <a:lnTo>
                    <a:pt x="214541" y="132715"/>
                  </a:lnTo>
                  <a:lnTo>
                    <a:pt x="199377" y="129019"/>
                  </a:lnTo>
                  <a:lnTo>
                    <a:pt x="179197" y="120180"/>
                  </a:lnTo>
                  <a:lnTo>
                    <a:pt x="172224" y="117373"/>
                  </a:lnTo>
                  <a:lnTo>
                    <a:pt x="101130" y="81737"/>
                  </a:lnTo>
                  <a:lnTo>
                    <a:pt x="57835" y="47561"/>
                  </a:lnTo>
                  <a:lnTo>
                    <a:pt x="30149" y="11049"/>
                  </a:lnTo>
                  <a:lnTo>
                    <a:pt x="27279" y="3708"/>
                  </a:lnTo>
                  <a:lnTo>
                    <a:pt x="18897" y="0"/>
                  </a:lnTo>
                  <a:lnTo>
                    <a:pt x="3822" y="5549"/>
                  </a:lnTo>
                  <a:lnTo>
                    <a:pt x="0" y="13804"/>
                  </a:lnTo>
                  <a:lnTo>
                    <a:pt x="2832" y="21196"/>
                  </a:lnTo>
                  <a:lnTo>
                    <a:pt x="33858" y="64604"/>
                  </a:lnTo>
                  <a:lnTo>
                    <a:pt x="82016" y="103733"/>
                  </a:lnTo>
                  <a:lnTo>
                    <a:pt x="161366" y="143954"/>
                  </a:lnTo>
                  <a:lnTo>
                    <a:pt x="178371" y="150977"/>
                  </a:lnTo>
                  <a:lnTo>
                    <a:pt x="199072" y="160591"/>
                  </a:lnTo>
                  <a:lnTo>
                    <a:pt x="250037" y="191528"/>
                  </a:lnTo>
                  <a:lnTo>
                    <a:pt x="284480" y="221869"/>
                  </a:lnTo>
                  <a:lnTo>
                    <a:pt x="311353" y="256476"/>
                  </a:lnTo>
                  <a:lnTo>
                    <a:pt x="330835" y="295643"/>
                  </a:lnTo>
                  <a:lnTo>
                    <a:pt x="343128" y="339636"/>
                  </a:lnTo>
                  <a:lnTo>
                    <a:pt x="348399" y="388772"/>
                  </a:lnTo>
                  <a:lnTo>
                    <a:pt x="349427" y="475259"/>
                  </a:lnTo>
                  <a:lnTo>
                    <a:pt x="349453" y="608050"/>
                  </a:lnTo>
                  <a:lnTo>
                    <a:pt x="348361" y="854062"/>
                  </a:lnTo>
                  <a:lnTo>
                    <a:pt x="354838" y="860513"/>
                  </a:lnTo>
                  <a:lnTo>
                    <a:pt x="381431" y="860513"/>
                  </a:lnTo>
                  <a:lnTo>
                    <a:pt x="387934" y="854062"/>
                  </a:lnTo>
                  <a:lnTo>
                    <a:pt x="386816" y="608050"/>
                  </a:lnTo>
                  <a:lnTo>
                    <a:pt x="386842" y="475259"/>
                  </a:lnTo>
                  <a:lnTo>
                    <a:pt x="387197" y="423405"/>
                  </a:lnTo>
                  <a:lnTo>
                    <a:pt x="393141" y="339636"/>
                  </a:lnTo>
                  <a:lnTo>
                    <a:pt x="405434" y="295643"/>
                  </a:lnTo>
                  <a:lnTo>
                    <a:pt x="424929" y="256476"/>
                  </a:lnTo>
                  <a:lnTo>
                    <a:pt x="451802" y="221869"/>
                  </a:lnTo>
                  <a:lnTo>
                    <a:pt x="486244" y="191528"/>
                  </a:lnTo>
                  <a:lnTo>
                    <a:pt x="528434" y="165150"/>
                  </a:lnTo>
                  <a:lnTo>
                    <a:pt x="574903" y="143954"/>
                  </a:lnTo>
                  <a:lnTo>
                    <a:pt x="654253" y="103733"/>
                  </a:lnTo>
                  <a:lnTo>
                    <a:pt x="702411" y="64604"/>
                  </a:lnTo>
                  <a:lnTo>
                    <a:pt x="726452" y="34455"/>
                  </a:lnTo>
                  <a:lnTo>
                    <a:pt x="733450" y="21196"/>
                  </a:lnTo>
                  <a:lnTo>
                    <a:pt x="736282" y="13804"/>
                  </a:lnTo>
                  <a:close/>
                </a:path>
                <a:path w="861694" h="869314">
                  <a:moveTo>
                    <a:pt x="861212" y="56870"/>
                  </a:moveTo>
                  <a:lnTo>
                    <a:pt x="860856" y="47828"/>
                  </a:lnTo>
                  <a:lnTo>
                    <a:pt x="848982" y="37096"/>
                  </a:lnTo>
                  <a:lnTo>
                    <a:pt x="839762" y="37465"/>
                  </a:lnTo>
                  <a:lnTo>
                    <a:pt x="834275" y="43256"/>
                  </a:lnTo>
                  <a:lnTo>
                    <a:pt x="817245" y="60274"/>
                  </a:lnTo>
                  <a:lnTo>
                    <a:pt x="774827" y="98412"/>
                  </a:lnTo>
                  <a:lnTo>
                    <a:pt x="717842" y="140690"/>
                  </a:lnTo>
                  <a:lnTo>
                    <a:pt x="657123" y="170116"/>
                  </a:lnTo>
                  <a:lnTo>
                    <a:pt x="638987" y="175450"/>
                  </a:lnTo>
                  <a:lnTo>
                    <a:pt x="599821" y="187553"/>
                  </a:lnTo>
                  <a:lnTo>
                    <a:pt x="591019" y="189598"/>
                  </a:lnTo>
                  <a:lnTo>
                    <a:pt x="585660" y="191897"/>
                  </a:lnTo>
                  <a:lnTo>
                    <a:pt x="582815" y="193395"/>
                  </a:lnTo>
                  <a:lnTo>
                    <a:pt x="553999" y="205117"/>
                  </a:lnTo>
                  <a:lnTo>
                    <a:pt x="505548" y="235661"/>
                  </a:lnTo>
                  <a:lnTo>
                    <a:pt x="476973" y="268541"/>
                  </a:lnTo>
                  <a:lnTo>
                    <a:pt x="454558" y="319747"/>
                  </a:lnTo>
                  <a:lnTo>
                    <a:pt x="445262" y="368046"/>
                  </a:lnTo>
                  <a:lnTo>
                    <a:pt x="442620" y="415645"/>
                  </a:lnTo>
                  <a:lnTo>
                    <a:pt x="443826" y="458482"/>
                  </a:lnTo>
                  <a:lnTo>
                    <a:pt x="444538" y="488022"/>
                  </a:lnTo>
                  <a:lnTo>
                    <a:pt x="444868" y="538454"/>
                  </a:lnTo>
                  <a:lnTo>
                    <a:pt x="444741" y="671639"/>
                  </a:lnTo>
                  <a:lnTo>
                    <a:pt x="443738" y="862241"/>
                  </a:lnTo>
                  <a:lnTo>
                    <a:pt x="450240" y="868680"/>
                  </a:lnTo>
                  <a:lnTo>
                    <a:pt x="466432" y="868743"/>
                  </a:lnTo>
                  <a:lnTo>
                    <a:pt x="472960" y="862406"/>
                  </a:lnTo>
                  <a:lnTo>
                    <a:pt x="474002" y="667207"/>
                  </a:lnTo>
                  <a:lnTo>
                    <a:pt x="474078" y="536003"/>
                  </a:lnTo>
                  <a:lnTo>
                    <a:pt x="473722" y="486333"/>
                  </a:lnTo>
                  <a:lnTo>
                    <a:pt x="471830" y="417144"/>
                  </a:lnTo>
                  <a:lnTo>
                    <a:pt x="474052" y="373240"/>
                  </a:lnTo>
                  <a:lnTo>
                    <a:pt x="482168" y="329222"/>
                  </a:lnTo>
                  <a:lnTo>
                    <a:pt x="498665" y="289064"/>
                  </a:lnTo>
                  <a:lnTo>
                    <a:pt x="540067" y="267804"/>
                  </a:lnTo>
                  <a:lnTo>
                    <a:pt x="567258" y="266268"/>
                  </a:lnTo>
                  <a:lnTo>
                    <a:pt x="598868" y="271183"/>
                  </a:lnTo>
                  <a:lnTo>
                    <a:pt x="649693" y="306070"/>
                  </a:lnTo>
                  <a:lnTo>
                    <a:pt x="682294" y="346748"/>
                  </a:lnTo>
                  <a:lnTo>
                    <a:pt x="685063" y="351116"/>
                  </a:lnTo>
                  <a:lnTo>
                    <a:pt x="689838" y="353517"/>
                  </a:lnTo>
                  <a:lnTo>
                    <a:pt x="697369" y="353517"/>
                  </a:lnTo>
                  <a:lnTo>
                    <a:pt x="700024" y="352831"/>
                  </a:lnTo>
                  <a:lnTo>
                    <a:pt x="709256" y="347205"/>
                  </a:lnTo>
                  <a:lnTo>
                    <a:pt x="711377" y="338404"/>
                  </a:lnTo>
                  <a:lnTo>
                    <a:pt x="707148" y="331673"/>
                  </a:lnTo>
                  <a:lnTo>
                    <a:pt x="676427" y="292188"/>
                  </a:lnTo>
                  <a:lnTo>
                    <a:pt x="644931" y="263334"/>
                  </a:lnTo>
                  <a:lnTo>
                    <a:pt x="606894" y="243662"/>
                  </a:lnTo>
                  <a:lnTo>
                    <a:pt x="565594" y="237540"/>
                  </a:lnTo>
                  <a:lnTo>
                    <a:pt x="553148" y="237705"/>
                  </a:lnTo>
                  <a:lnTo>
                    <a:pt x="562559" y="232867"/>
                  </a:lnTo>
                  <a:lnTo>
                    <a:pt x="607326" y="215265"/>
                  </a:lnTo>
                  <a:lnTo>
                    <a:pt x="635101" y="212153"/>
                  </a:lnTo>
                  <a:lnTo>
                    <a:pt x="656932" y="212267"/>
                  </a:lnTo>
                  <a:lnTo>
                    <a:pt x="728345" y="226606"/>
                  </a:lnTo>
                  <a:lnTo>
                    <a:pt x="772058" y="247789"/>
                  </a:lnTo>
                  <a:lnTo>
                    <a:pt x="805878" y="267995"/>
                  </a:lnTo>
                  <a:lnTo>
                    <a:pt x="822363" y="279044"/>
                  </a:lnTo>
                  <a:lnTo>
                    <a:pt x="825347" y="279908"/>
                  </a:lnTo>
                  <a:lnTo>
                    <a:pt x="832840" y="279908"/>
                  </a:lnTo>
                  <a:lnTo>
                    <a:pt x="837323" y="277850"/>
                  </a:lnTo>
                  <a:lnTo>
                    <a:pt x="844880" y="267538"/>
                  </a:lnTo>
                  <a:lnTo>
                    <a:pt x="843394" y="258597"/>
                  </a:lnTo>
                  <a:lnTo>
                    <a:pt x="786638" y="223024"/>
                  </a:lnTo>
                  <a:lnTo>
                    <a:pt x="741032" y="200939"/>
                  </a:lnTo>
                  <a:lnTo>
                    <a:pt x="693559" y="186829"/>
                  </a:lnTo>
                  <a:lnTo>
                    <a:pt x="751509" y="152793"/>
                  </a:lnTo>
                  <a:lnTo>
                    <a:pt x="802690" y="112737"/>
                  </a:lnTo>
                  <a:lnTo>
                    <a:pt x="839863" y="78689"/>
                  </a:lnTo>
                  <a:lnTo>
                    <a:pt x="855751" y="62674"/>
                  </a:lnTo>
                  <a:lnTo>
                    <a:pt x="861212" y="56870"/>
                  </a:lnTo>
                  <a:close/>
                </a:path>
              </a:pathLst>
            </a:custGeom>
            <a:solidFill>
              <a:srgbClr val="C396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417571" y="1853897"/>
              <a:ext cx="528955" cy="788670"/>
            </a:xfrm>
            <a:custGeom>
              <a:avLst/>
              <a:gdLst/>
              <a:ahLst/>
              <a:cxnLst/>
              <a:rect l="l" t="t" r="r" b="b"/>
              <a:pathLst>
                <a:path w="528955" h="788669">
                  <a:moveTo>
                    <a:pt x="238848" y="0"/>
                  </a:moveTo>
                  <a:lnTo>
                    <a:pt x="190773" y="4610"/>
                  </a:lnTo>
                  <a:lnTo>
                    <a:pt x="145968" y="17830"/>
                  </a:lnTo>
                  <a:lnTo>
                    <a:pt x="105400" y="38743"/>
                  </a:lnTo>
                  <a:lnTo>
                    <a:pt x="70037" y="66428"/>
                  </a:lnTo>
                  <a:lnTo>
                    <a:pt x="40847" y="99970"/>
                  </a:lnTo>
                  <a:lnTo>
                    <a:pt x="18799" y="138451"/>
                  </a:lnTo>
                  <a:lnTo>
                    <a:pt x="4861" y="180951"/>
                  </a:lnTo>
                  <a:lnTo>
                    <a:pt x="0" y="226555"/>
                  </a:lnTo>
                  <a:lnTo>
                    <a:pt x="124" y="238383"/>
                  </a:lnTo>
                  <a:lnTo>
                    <a:pt x="6235" y="272453"/>
                  </a:lnTo>
                  <a:lnTo>
                    <a:pt x="9436" y="274104"/>
                  </a:lnTo>
                  <a:lnTo>
                    <a:pt x="18160" y="280962"/>
                  </a:lnTo>
                  <a:lnTo>
                    <a:pt x="21856" y="287502"/>
                  </a:lnTo>
                  <a:lnTo>
                    <a:pt x="22669" y="294741"/>
                  </a:lnTo>
                  <a:lnTo>
                    <a:pt x="23809" y="300398"/>
                  </a:lnTo>
                  <a:lnTo>
                    <a:pt x="51163" y="324442"/>
                  </a:lnTo>
                  <a:lnTo>
                    <a:pt x="59084" y="323260"/>
                  </a:lnTo>
                  <a:lnTo>
                    <a:pt x="69265" y="320497"/>
                  </a:lnTo>
                  <a:lnTo>
                    <a:pt x="76256" y="317364"/>
                  </a:lnTo>
                  <a:lnTo>
                    <a:pt x="95592" y="309283"/>
                  </a:lnTo>
                  <a:lnTo>
                    <a:pt x="161699" y="276456"/>
                  </a:lnTo>
                  <a:lnTo>
                    <a:pt x="202631" y="245040"/>
                  </a:lnTo>
                  <a:lnTo>
                    <a:pt x="223651" y="221072"/>
                  </a:lnTo>
                  <a:lnTo>
                    <a:pt x="230022" y="210591"/>
                  </a:lnTo>
                  <a:lnTo>
                    <a:pt x="235989" y="201375"/>
                  </a:lnTo>
                  <a:lnTo>
                    <a:pt x="244798" y="195292"/>
                  </a:lnTo>
                  <a:lnTo>
                    <a:pt x="255275" y="192855"/>
                  </a:lnTo>
                  <a:lnTo>
                    <a:pt x="266242" y="194576"/>
                  </a:lnTo>
                  <a:lnTo>
                    <a:pt x="275726" y="200380"/>
                  </a:lnTo>
                  <a:lnTo>
                    <a:pt x="281992" y="209005"/>
                  </a:lnTo>
                  <a:lnTo>
                    <a:pt x="284507" y="219299"/>
                  </a:lnTo>
                  <a:lnTo>
                    <a:pt x="282740" y="230111"/>
                  </a:lnTo>
                  <a:lnTo>
                    <a:pt x="248332" y="278752"/>
                  </a:lnTo>
                  <a:lnTo>
                    <a:pt x="198133" y="319301"/>
                  </a:lnTo>
                  <a:lnTo>
                    <a:pt x="116522" y="360540"/>
                  </a:lnTo>
                  <a:lnTo>
                    <a:pt x="99999" y="367372"/>
                  </a:lnTo>
                  <a:lnTo>
                    <a:pt x="84353" y="374548"/>
                  </a:lnTo>
                  <a:lnTo>
                    <a:pt x="65963" y="384009"/>
                  </a:lnTo>
                  <a:lnTo>
                    <a:pt x="55308" y="390207"/>
                  </a:lnTo>
                  <a:lnTo>
                    <a:pt x="54863" y="390639"/>
                  </a:lnTo>
                  <a:lnTo>
                    <a:pt x="54889" y="391553"/>
                  </a:lnTo>
                  <a:lnTo>
                    <a:pt x="58826" y="395744"/>
                  </a:lnTo>
                  <a:lnTo>
                    <a:pt x="68808" y="405142"/>
                  </a:lnTo>
                  <a:lnTo>
                    <a:pt x="69278" y="405206"/>
                  </a:lnTo>
                  <a:lnTo>
                    <a:pt x="79787" y="399819"/>
                  </a:lnTo>
                  <a:lnTo>
                    <a:pt x="90449" y="394874"/>
                  </a:lnTo>
                  <a:lnTo>
                    <a:pt x="101758" y="390120"/>
                  </a:lnTo>
                  <a:lnTo>
                    <a:pt x="113791" y="385521"/>
                  </a:lnTo>
                  <a:lnTo>
                    <a:pt x="117335" y="383743"/>
                  </a:lnTo>
                  <a:lnTo>
                    <a:pt x="123355" y="381228"/>
                  </a:lnTo>
                  <a:lnTo>
                    <a:pt x="132626" y="379031"/>
                  </a:lnTo>
                  <a:lnTo>
                    <a:pt x="144884" y="375097"/>
                  </a:lnTo>
                  <a:lnTo>
                    <a:pt x="189814" y="361645"/>
                  </a:lnTo>
                  <a:lnTo>
                    <a:pt x="239188" y="338594"/>
                  </a:lnTo>
                  <a:lnTo>
                    <a:pt x="288882" y="303685"/>
                  </a:lnTo>
                  <a:lnTo>
                    <a:pt x="331815" y="266961"/>
                  </a:lnTo>
                  <a:lnTo>
                    <a:pt x="360908" y="238467"/>
                  </a:lnTo>
                  <a:lnTo>
                    <a:pt x="369970" y="232073"/>
                  </a:lnTo>
                  <a:lnTo>
                    <a:pt x="380485" y="229652"/>
                  </a:lnTo>
                  <a:lnTo>
                    <a:pt x="391162" y="231258"/>
                  </a:lnTo>
                  <a:lnTo>
                    <a:pt x="400710" y="236943"/>
                  </a:lnTo>
                  <a:lnTo>
                    <a:pt x="406234" y="241935"/>
                  </a:lnTo>
                  <a:lnTo>
                    <a:pt x="409447" y="248742"/>
                  </a:lnTo>
                  <a:lnTo>
                    <a:pt x="410032" y="263486"/>
                  </a:lnTo>
                  <a:lnTo>
                    <a:pt x="407390" y="270535"/>
                  </a:lnTo>
                  <a:lnTo>
                    <a:pt x="390066" y="288378"/>
                  </a:lnTo>
                  <a:lnTo>
                    <a:pt x="360475" y="316191"/>
                  </a:lnTo>
                  <a:lnTo>
                    <a:pt x="318346" y="351330"/>
                  </a:lnTo>
                  <a:lnTo>
                    <a:pt x="268503" y="385737"/>
                  </a:lnTo>
                  <a:lnTo>
                    <a:pt x="267969" y="386308"/>
                  </a:lnTo>
                  <a:lnTo>
                    <a:pt x="268312" y="387426"/>
                  </a:lnTo>
                  <a:lnTo>
                    <a:pt x="309284" y="404960"/>
                  </a:lnTo>
                  <a:lnTo>
                    <a:pt x="344879" y="424245"/>
                  </a:lnTo>
                  <a:lnTo>
                    <a:pt x="370547" y="440159"/>
                  </a:lnTo>
                  <a:lnTo>
                    <a:pt x="381355" y="447446"/>
                  </a:lnTo>
                  <a:lnTo>
                    <a:pt x="388953" y="455477"/>
                  </a:lnTo>
                  <a:lnTo>
                    <a:pt x="392693" y="465405"/>
                  </a:lnTo>
                  <a:lnTo>
                    <a:pt x="392371" y="475983"/>
                  </a:lnTo>
                  <a:lnTo>
                    <a:pt x="364883" y="497446"/>
                  </a:lnTo>
                  <a:lnTo>
                    <a:pt x="358952" y="497446"/>
                  </a:lnTo>
                  <a:lnTo>
                    <a:pt x="353275" y="495668"/>
                  </a:lnTo>
                  <a:lnTo>
                    <a:pt x="348462" y="492264"/>
                  </a:lnTo>
                  <a:lnTo>
                    <a:pt x="333863" y="482621"/>
                  </a:lnTo>
                  <a:lnTo>
                    <a:pt x="260103" y="443228"/>
                  </a:lnTo>
                  <a:lnTo>
                    <a:pt x="219836" y="431863"/>
                  </a:lnTo>
                  <a:lnTo>
                    <a:pt x="172437" y="429696"/>
                  </a:lnTo>
                  <a:lnTo>
                    <a:pt x="157429" y="430775"/>
                  </a:lnTo>
                  <a:lnTo>
                    <a:pt x="147612" y="432320"/>
                  </a:lnTo>
                  <a:lnTo>
                    <a:pt x="145541" y="433006"/>
                  </a:lnTo>
                  <a:lnTo>
                    <a:pt x="145262" y="433400"/>
                  </a:lnTo>
                  <a:lnTo>
                    <a:pt x="145275" y="434289"/>
                  </a:lnTo>
                  <a:lnTo>
                    <a:pt x="145580" y="434682"/>
                  </a:lnTo>
                  <a:lnTo>
                    <a:pt x="147180" y="435140"/>
                  </a:lnTo>
                  <a:lnTo>
                    <a:pt x="187691" y="455490"/>
                  </a:lnTo>
                  <a:lnTo>
                    <a:pt x="220975" y="485125"/>
                  </a:lnTo>
                  <a:lnTo>
                    <a:pt x="244383" y="513215"/>
                  </a:lnTo>
                  <a:lnTo>
                    <a:pt x="255269" y="528929"/>
                  </a:lnTo>
                  <a:lnTo>
                    <a:pt x="259144" y="539199"/>
                  </a:lnTo>
                  <a:lnTo>
                    <a:pt x="258716" y="549773"/>
                  </a:lnTo>
                  <a:lnTo>
                    <a:pt x="254285" y="559419"/>
                  </a:lnTo>
                  <a:lnTo>
                    <a:pt x="246151" y="566902"/>
                  </a:lnTo>
                  <a:lnTo>
                    <a:pt x="241693" y="569620"/>
                  </a:lnTo>
                  <a:lnTo>
                    <a:pt x="236562" y="571055"/>
                  </a:lnTo>
                  <a:lnTo>
                    <a:pt x="231317" y="571055"/>
                  </a:lnTo>
                  <a:lnTo>
                    <a:pt x="194457" y="540100"/>
                  </a:lnTo>
                  <a:lnTo>
                    <a:pt x="175791" y="518910"/>
                  </a:lnTo>
                  <a:lnTo>
                    <a:pt x="154000" y="499819"/>
                  </a:lnTo>
                  <a:lnTo>
                    <a:pt x="131711" y="488213"/>
                  </a:lnTo>
                  <a:lnTo>
                    <a:pt x="105814" y="483915"/>
                  </a:lnTo>
                  <a:lnTo>
                    <a:pt x="83018" y="484616"/>
                  </a:lnTo>
                  <a:lnTo>
                    <a:pt x="44475" y="504291"/>
                  </a:lnTo>
                  <a:lnTo>
                    <a:pt x="35352" y="552734"/>
                  </a:lnTo>
                  <a:lnTo>
                    <a:pt x="34493" y="590804"/>
                  </a:lnTo>
                  <a:lnTo>
                    <a:pt x="40005" y="636056"/>
                  </a:lnTo>
                  <a:lnTo>
                    <a:pt x="55703" y="677627"/>
                  </a:lnTo>
                  <a:lnTo>
                    <a:pt x="80323" y="714322"/>
                  </a:lnTo>
                  <a:lnTo>
                    <a:pt x="112607" y="744944"/>
                  </a:lnTo>
                  <a:lnTo>
                    <a:pt x="151292" y="768298"/>
                  </a:lnTo>
                  <a:lnTo>
                    <a:pt x="195118" y="783187"/>
                  </a:lnTo>
                  <a:lnTo>
                    <a:pt x="242823" y="788416"/>
                  </a:lnTo>
                  <a:lnTo>
                    <a:pt x="296613" y="781638"/>
                  </a:lnTo>
                  <a:lnTo>
                    <a:pt x="346152" y="762219"/>
                  </a:lnTo>
                  <a:lnTo>
                    <a:pt x="388922" y="731526"/>
                  </a:lnTo>
                  <a:lnTo>
                    <a:pt x="422401" y="690930"/>
                  </a:lnTo>
                  <a:lnTo>
                    <a:pt x="449242" y="659986"/>
                  </a:lnTo>
                  <a:lnTo>
                    <a:pt x="472582" y="623960"/>
                  </a:lnTo>
                  <a:lnTo>
                    <a:pt x="492192" y="583494"/>
                  </a:lnTo>
                  <a:lnTo>
                    <a:pt x="507843" y="539234"/>
                  </a:lnTo>
                  <a:lnTo>
                    <a:pt x="519306" y="491822"/>
                  </a:lnTo>
                  <a:lnTo>
                    <a:pt x="526352" y="441902"/>
                  </a:lnTo>
                  <a:lnTo>
                    <a:pt x="528751" y="390118"/>
                  </a:lnTo>
                  <a:lnTo>
                    <a:pt x="526432" y="339637"/>
                  </a:lnTo>
                  <a:lnTo>
                    <a:pt x="519609" y="290623"/>
                  </a:lnTo>
                  <a:lnTo>
                    <a:pt x="508482" y="243771"/>
                  </a:lnTo>
                  <a:lnTo>
                    <a:pt x="493253" y="199773"/>
                  </a:lnTo>
                  <a:lnTo>
                    <a:pt x="474124" y="159323"/>
                  </a:lnTo>
                  <a:lnTo>
                    <a:pt x="451294" y="123113"/>
                  </a:lnTo>
                  <a:lnTo>
                    <a:pt x="422061" y="81166"/>
                  </a:lnTo>
                  <a:lnTo>
                    <a:pt x="384670" y="46991"/>
                  </a:lnTo>
                  <a:lnTo>
                    <a:pt x="340650" y="21478"/>
                  </a:lnTo>
                  <a:lnTo>
                    <a:pt x="291532" y="5517"/>
                  </a:lnTo>
                  <a:lnTo>
                    <a:pt x="238848" y="0"/>
                  </a:lnTo>
                  <a:close/>
                </a:path>
              </a:pathLst>
            </a:custGeom>
            <a:solidFill>
              <a:srgbClr val="921D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object 25"/>
          <p:cNvSpPr/>
          <p:nvPr/>
        </p:nvSpPr>
        <p:spPr>
          <a:xfrm>
            <a:off x="8694414" y="4510373"/>
            <a:ext cx="66866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383" y="0"/>
                </a:lnTo>
              </a:path>
            </a:pathLst>
          </a:custGeom>
          <a:ln w="381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130659" y="2458254"/>
            <a:ext cx="1810461" cy="1086625"/>
            <a:chOff x="6098464" y="1845966"/>
            <a:chExt cx="1358265" cy="815975"/>
          </a:xfrm>
        </p:grpSpPr>
        <p:sp>
          <p:nvSpPr>
            <p:cNvPr id="28" name="object 28"/>
            <p:cNvSpPr/>
            <p:nvPr/>
          </p:nvSpPr>
          <p:spPr>
            <a:xfrm>
              <a:off x="6309258" y="1845970"/>
              <a:ext cx="923925" cy="815975"/>
            </a:xfrm>
            <a:custGeom>
              <a:avLst/>
              <a:gdLst/>
              <a:ahLst/>
              <a:cxnLst/>
              <a:rect l="l" t="t" r="r" b="b"/>
              <a:pathLst>
                <a:path w="923925" h="815975">
                  <a:moveTo>
                    <a:pt x="903071" y="373913"/>
                  </a:moveTo>
                  <a:lnTo>
                    <a:pt x="902830" y="373253"/>
                  </a:lnTo>
                  <a:lnTo>
                    <a:pt x="902296" y="372783"/>
                  </a:lnTo>
                  <a:lnTo>
                    <a:pt x="457365" y="372783"/>
                  </a:lnTo>
                  <a:lnTo>
                    <a:pt x="456857" y="373214"/>
                  </a:lnTo>
                  <a:lnTo>
                    <a:pt x="418388" y="424522"/>
                  </a:lnTo>
                  <a:lnTo>
                    <a:pt x="413385" y="429780"/>
                  </a:lnTo>
                  <a:lnTo>
                    <a:pt x="407428" y="433527"/>
                  </a:lnTo>
                  <a:lnTo>
                    <a:pt x="400799" y="435635"/>
                  </a:lnTo>
                  <a:lnTo>
                    <a:pt x="393738" y="435978"/>
                  </a:lnTo>
                  <a:lnTo>
                    <a:pt x="387235" y="434924"/>
                  </a:lnTo>
                  <a:lnTo>
                    <a:pt x="381127" y="432295"/>
                  </a:lnTo>
                  <a:lnTo>
                    <a:pt x="375704" y="428256"/>
                  </a:lnTo>
                  <a:lnTo>
                    <a:pt x="371309" y="422998"/>
                  </a:lnTo>
                  <a:lnTo>
                    <a:pt x="332397" y="363258"/>
                  </a:lnTo>
                  <a:lnTo>
                    <a:pt x="331317" y="363080"/>
                  </a:lnTo>
                  <a:lnTo>
                    <a:pt x="330784" y="363575"/>
                  </a:lnTo>
                  <a:lnTo>
                    <a:pt x="274129" y="454685"/>
                  </a:lnTo>
                  <a:lnTo>
                    <a:pt x="268922" y="460933"/>
                  </a:lnTo>
                  <a:lnTo>
                    <a:pt x="262305" y="465391"/>
                  </a:lnTo>
                  <a:lnTo>
                    <a:pt x="254685" y="467855"/>
                  </a:lnTo>
                  <a:lnTo>
                    <a:pt x="246430" y="468071"/>
                  </a:lnTo>
                  <a:lnTo>
                    <a:pt x="238569" y="466001"/>
                  </a:lnTo>
                  <a:lnTo>
                    <a:pt x="231698" y="461873"/>
                  </a:lnTo>
                  <a:lnTo>
                    <a:pt x="226212" y="456031"/>
                  </a:lnTo>
                  <a:lnTo>
                    <a:pt x="222516" y="448767"/>
                  </a:lnTo>
                  <a:lnTo>
                    <a:pt x="172631" y="302044"/>
                  </a:lnTo>
                  <a:lnTo>
                    <a:pt x="171424" y="301637"/>
                  </a:lnTo>
                  <a:lnTo>
                    <a:pt x="170865" y="302183"/>
                  </a:lnTo>
                  <a:lnTo>
                    <a:pt x="132435" y="359956"/>
                  </a:lnTo>
                  <a:lnTo>
                    <a:pt x="127812" y="365353"/>
                  </a:lnTo>
                  <a:lnTo>
                    <a:pt x="122110" y="369379"/>
                  </a:lnTo>
                  <a:lnTo>
                    <a:pt x="115582" y="371906"/>
                  </a:lnTo>
                  <a:lnTo>
                    <a:pt x="108508" y="372783"/>
                  </a:lnTo>
                  <a:lnTo>
                    <a:pt x="21374" y="372783"/>
                  </a:lnTo>
                  <a:lnTo>
                    <a:pt x="20637" y="373545"/>
                  </a:lnTo>
                  <a:lnTo>
                    <a:pt x="37998" y="410984"/>
                  </a:lnTo>
                  <a:lnTo>
                    <a:pt x="59994" y="446887"/>
                  </a:lnTo>
                  <a:lnTo>
                    <a:pt x="86550" y="482422"/>
                  </a:lnTo>
                  <a:lnTo>
                    <a:pt x="117462" y="518007"/>
                  </a:lnTo>
                  <a:lnTo>
                    <a:pt x="152539" y="554088"/>
                  </a:lnTo>
                  <a:lnTo>
                    <a:pt x="191566" y="591108"/>
                  </a:lnTo>
                  <a:lnTo>
                    <a:pt x="234365" y="629513"/>
                  </a:lnTo>
                  <a:lnTo>
                    <a:pt x="280720" y="669721"/>
                  </a:lnTo>
                  <a:lnTo>
                    <a:pt x="412711" y="782675"/>
                  </a:lnTo>
                  <a:lnTo>
                    <a:pt x="447611" y="813066"/>
                  </a:lnTo>
                  <a:lnTo>
                    <a:pt x="454596" y="815682"/>
                  </a:lnTo>
                  <a:lnTo>
                    <a:pt x="469074" y="815682"/>
                  </a:lnTo>
                  <a:lnTo>
                    <a:pt x="476059" y="813066"/>
                  </a:lnTo>
                  <a:lnTo>
                    <a:pt x="539813" y="757847"/>
                  </a:lnTo>
                  <a:lnTo>
                    <a:pt x="642988" y="669696"/>
                  </a:lnTo>
                  <a:lnTo>
                    <a:pt x="689343" y="629488"/>
                  </a:lnTo>
                  <a:lnTo>
                    <a:pt x="732129" y="591096"/>
                  </a:lnTo>
                  <a:lnTo>
                    <a:pt x="771156" y="554075"/>
                  </a:lnTo>
                  <a:lnTo>
                    <a:pt x="806234" y="517994"/>
                  </a:lnTo>
                  <a:lnTo>
                    <a:pt x="837145" y="482422"/>
                  </a:lnTo>
                  <a:lnTo>
                    <a:pt x="863701" y="446887"/>
                  </a:lnTo>
                  <a:lnTo>
                    <a:pt x="885698" y="410984"/>
                  </a:lnTo>
                  <a:lnTo>
                    <a:pt x="903071" y="373913"/>
                  </a:lnTo>
                  <a:close/>
                </a:path>
                <a:path w="923925" h="815975">
                  <a:moveTo>
                    <a:pt x="923683" y="266573"/>
                  </a:moveTo>
                  <a:lnTo>
                    <a:pt x="919861" y="217411"/>
                  </a:lnTo>
                  <a:lnTo>
                    <a:pt x="908799" y="171640"/>
                  </a:lnTo>
                  <a:lnTo>
                    <a:pt x="891082" y="129921"/>
                  </a:lnTo>
                  <a:lnTo>
                    <a:pt x="867295" y="92875"/>
                  </a:lnTo>
                  <a:lnTo>
                    <a:pt x="838034" y="61137"/>
                  </a:lnTo>
                  <a:lnTo>
                    <a:pt x="803859" y="35344"/>
                  </a:lnTo>
                  <a:lnTo>
                    <a:pt x="765378" y="16129"/>
                  </a:lnTo>
                  <a:lnTo>
                    <a:pt x="723176" y="4140"/>
                  </a:lnTo>
                  <a:lnTo>
                    <a:pt x="677837" y="0"/>
                  </a:lnTo>
                  <a:lnTo>
                    <a:pt x="640943" y="2984"/>
                  </a:lnTo>
                  <a:lnTo>
                    <a:pt x="572376" y="26682"/>
                  </a:lnTo>
                  <a:lnTo>
                    <a:pt x="514464" y="70815"/>
                  </a:lnTo>
                  <a:lnTo>
                    <a:pt x="475119" y="119837"/>
                  </a:lnTo>
                  <a:lnTo>
                    <a:pt x="461835" y="141833"/>
                  </a:lnTo>
                  <a:lnTo>
                    <a:pt x="448551" y="119837"/>
                  </a:lnTo>
                  <a:lnTo>
                    <a:pt x="409219" y="70815"/>
                  </a:lnTo>
                  <a:lnTo>
                    <a:pt x="351320" y="26682"/>
                  </a:lnTo>
                  <a:lnTo>
                    <a:pt x="282727" y="2984"/>
                  </a:lnTo>
                  <a:lnTo>
                    <a:pt x="245846" y="0"/>
                  </a:lnTo>
                  <a:lnTo>
                    <a:pt x="200494" y="4140"/>
                  </a:lnTo>
                  <a:lnTo>
                    <a:pt x="158292" y="16129"/>
                  </a:lnTo>
                  <a:lnTo>
                    <a:pt x="119811" y="35344"/>
                  </a:lnTo>
                  <a:lnTo>
                    <a:pt x="85636" y="61137"/>
                  </a:lnTo>
                  <a:lnTo>
                    <a:pt x="56375" y="92875"/>
                  </a:lnTo>
                  <a:lnTo>
                    <a:pt x="32588" y="129921"/>
                  </a:lnTo>
                  <a:lnTo>
                    <a:pt x="14871" y="171640"/>
                  </a:lnTo>
                  <a:lnTo>
                    <a:pt x="3810" y="217411"/>
                  </a:lnTo>
                  <a:lnTo>
                    <a:pt x="0" y="266573"/>
                  </a:lnTo>
                  <a:lnTo>
                    <a:pt x="241" y="278549"/>
                  </a:lnTo>
                  <a:lnTo>
                    <a:pt x="990" y="290537"/>
                  </a:lnTo>
                  <a:lnTo>
                    <a:pt x="2222" y="302501"/>
                  </a:lnTo>
                  <a:lnTo>
                    <a:pt x="4051" y="314934"/>
                  </a:lnTo>
                  <a:lnTo>
                    <a:pt x="4483" y="315302"/>
                  </a:lnTo>
                  <a:lnTo>
                    <a:pt x="92913" y="315302"/>
                  </a:lnTo>
                  <a:lnTo>
                    <a:pt x="93433" y="314833"/>
                  </a:lnTo>
                  <a:lnTo>
                    <a:pt x="156578" y="219913"/>
                  </a:lnTo>
                  <a:lnTo>
                    <a:pt x="161925" y="213855"/>
                  </a:lnTo>
                  <a:lnTo>
                    <a:pt x="168579" y="209613"/>
                  </a:lnTo>
                  <a:lnTo>
                    <a:pt x="176123" y="207378"/>
                  </a:lnTo>
                  <a:lnTo>
                    <a:pt x="184200" y="207327"/>
                  </a:lnTo>
                  <a:lnTo>
                    <a:pt x="191922" y="209473"/>
                  </a:lnTo>
                  <a:lnTo>
                    <a:pt x="198678" y="213614"/>
                  </a:lnTo>
                  <a:lnTo>
                    <a:pt x="204063" y="219417"/>
                  </a:lnTo>
                  <a:lnTo>
                    <a:pt x="207708" y="226568"/>
                  </a:lnTo>
                  <a:lnTo>
                    <a:pt x="256819" y="371017"/>
                  </a:lnTo>
                  <a:lnTo>
                    <a:pt x="257149" y="371309"/>
                  </a:lnTo>
                  <a:lnTo>
                    <a:pt x="258051" y="371360"/>
                  </a:lnTo>
                  <a:lnTo>
                    <a:pt x="258584" y="370865"/>
                  </a:lnTo>
                  <a:lnTo>
                    <a:pt x="306705" y="293484"/>
                  </a:lnTo>
                  <a:lnTo>
                    <a:pt x="311277" y="287832"/>
                  </a:lnTo>
                  <a:lnTo>
                    <a:pt x="317004" y="283591"/>
                  </a:lnTo>
                  <a:lnTo>
                    <a:pt x="323596" y="280898"/>
                  </a:lnTo>
                  <a:lnTo>
                    <a:pt x="331597" y="279920"/>
                  </a:lnTo>
                  <a:lnTo>
                    <a:pt x="338734" y="281051"/>
                  </a:lnTo>
                  <a:lnTo>
                    <a:pt x="345173" y="283679"/>
                  </a:lnTo>
                  <a:lnTo>
                    <a:pt x="350723" y="287680"/>
                  </a:lnTo>
                  <a:lnTo>
                    <a:pt x="355180" y="292950"/>
                  </a:lnTo>
                  <a:lnTo>
                    <a:pt x="396405" y="356196"/>
                  </a:lnTo>
                  <a:lnTo>
                    <a:pt x="397433" y="356387"/>
                  </a:lnTo>
                  <a:lnTo>
                    <a:pt x="397954" y="355955"/>
                  </a:lnTo>
                  <a:lnTo>
                    <a:pt x="419798" y="326821"/>
                  </a:lnTo>
                  <a:lnTo>
                    <a:pt x="424383" y="321983"/>
                  </a:lnTo>
                  <a:lnTo>
                    <a:pt x="429920" y="318363"/>
                  </a:lnTo>
                  <a:lnTo>
                    <a:pt x="436143" y="316090"/>
                  </a:lnTo>
                  <a:lnTo>
                    <a:pt x="442785" y="315302"/>
                  </a:lnTo>
                  <a:lnTo>
                    <a:pt x="919200" y="315302"/>
                  </a:lnTo>
                  <a:lnTo>
                    <a:pt x="919645" y="314934"/>
                  </a:lnTo>
                  <a:lnTo>
                    <a:pt x="921448" y="302501"/>
                  </a:lnTo>
                  <a:lnTo>
                    <a:pt x="922693" y="290525"/>
                  </a:lnTo>
                  <a:lnTo>
                    <a:pt x="923429" y="278536"/>
                  </a:lnTo>
                  <a:lnTo>
                    <a:pt x="923683" y="266573"/>
                  </a:lnTo>
                  <a:close/>
                </a:path>
              </a:pathLst>
            </a:custGeom>
            <a:solidFill>
              <a:srgbClr val="921D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098463" y="2070557"/>
              <a:ext cx="1358265" cy="234315"/>
            </a:xfrm>
            <a:custGeom>
              <a:avLst/>
              <a:gdLst/>
              <a:ahLst/>
              <a:cxnLst/>
              <a:rect l="l" t="t" r="r" b="b"/>
              <a:pathLst>
                <a:path w="1358265" h="234314">
                  <a:moveTo>
                    <a:pt x="1357972" y="123850"/>
                  </a:moveTo>
                  <a:lnTo>
                    <a:pt x="1355852" y="113360"/>
                  </a:lnTo>
                  <a:lnTo>
                    <a:pt x="1350086" y="104800"/>
                  </a:lnTo>
                  <a:lnTo>
                    <a:pt x="1341513" y="99021"/>
                  </a:lnTo>
                  <a:lnTo>
                    <a:pt x="1331036" y="96901"/>
                  </a:lnTo>
                  <a:lnTo>
                    <a:pt x="1320546" y="99021"/>
                  </a:lnTo>
                  <a:lnTo>
                    <a:pt x="1311986" y="104800"/>
                  </a:lnTo>
                  <a:lnTo>
                    <a:pt x="1309268" y="108813"/>
                  </a:lnTo>
                  <a:lnTo>
                    <a:pt x="648881" y="108813"/>
                  </a:lnTo>
                  <a:lnTo>
                    <a:pt x="644461" y="111036"/>
                  </a:lnTo>
                  <a:lnTo>
                    <a:pt x="607047" y="160985"/>
                  </a:lnTo>
                  <a:lnTo>
                    <a:pt x="551611" y="75920"/>
                  </a:lnTo>
                  <a:lnTo>
                    <a:pt x="547090" y="73672"/>
                  </a:lnTo>
                  <a:lnTo>
                    <a:pt x="541756" y="73418"/>
                  </a:lnTo>
                  <a:lnTo>
                    <a:pt x="536651" y="73482"/>
                  </a:lnTo>
                  <a:lnTo>
                    <a:pt x="531939" y="76136"/>
                  </a:lnTo>
                  <a:lnTo>
                    <a:pt x="464502" y="184581"/>
                  </a:lnTo>
                  <a:lnTo>
                    <a:pt x="403580" y="5334"/>
                  </a:lnTo>
                  <a:lnTo>
                    <a:pt x="398868" y="1460"/>
                  </a:lnTo>
                  <a:lnTo>
                    <a:pt x="387553" y="0"/>
                  </a:lnTo>
                  <a:lnTo>
                    <a:pt x="382028" y="2527"/>
                  </a:lnTo>
                  <a:lnTo>
                    <a:pt x="311340" y="108813"/>
                  </a:lnTo>
                  <a:lnTo>
                    <a:pt x="6680" y="108813"/>
                  </a:lnTo>
                  <a:lnTo>
                    <a:pt x="0" y="115493"/>
                  </a:lnTo>
                  <a:lnTo>
                    <a:pt x="0" y="131953"/>
                  </a:lnTo>
                  <a:lnTo>
                    <a:pt x="6680" y="138620"/>
                  </a:lnTo>
                  <a:lnTo>
                    <a:pt x="324307" y="138620"/>
                  </a:lnTo>
                  <a:lnTo>
                    <a:pt x="328968" y="136131"/>
                  </a:lnTo>
                  <a:lnTo>
                    <a:pt x="386930" y="48971"/>
                  </a:lnTo>
                  <a:lnTo>
                    <a:pt x="448271" y="229450"/>
                  </a:lnTo>
                  <a:lnTo>
                    <a:pt x="453110" y="233337"/>
                  </a:lnTo>
                  <a:lnTo>
                    <a:pt x="460527" y="234099"/>
                  </a:lnTo>
                  <a:lnTo>
                    <a:pt x="465645" y="234099"/>
                  </a:lnTo>
                  <a:lnTo>
                    <a:pt x="470446" y="231470"/>
                  </a:lnTo>
                  <a:lnTo>
                    <a:pt x="542201" y="116078"/>
                  </a:lnTo>
                  <a:lnTo>
                    <a:pt x="596366" y="199186"/>
                  </a:lnTo>
                  <a:lnTo>
                    <a:pt x="600862" y="201714"/>
                  </a:lnTo>
                  <a:lnTo>
                    <a:pt x="605726" y="201866"/>
                  </a:lnTo>
                  <a:lnTo>
                    <a:pt x="610704" y="202285"/>
                  </a:lnTo>
                  <a:lnTo>
                    <a:pt x="615226" y="199796"/>
                  </a:lnTo>
                  <a:lnTo>
                    <a:pt x="661035" y="138620"/>
                  </a:lnTo>
                  <a:lnTo>
                    <a:pt x="1309090" y="138620"/>
                  </a:lnTo>
                  <a:lnTo>
                    <a:pt x="1311986" y="142900"/>
                  </a:lnTo>
                  <a:lnTo>
                    <a:pt x="1320546" y="148666"/>
                  </a:lnTo>
                  <a:lnTo>
                    <a:pt x="1331036" y="150787"/>
                  </a:lnTo>
                  <a:lnTo>
                    <a:pt x="1341513" y="148666"/>
                  </a:lnTo>
                  <a:lnTo>
                    <a:pt x="1350086" y="142900"/>
                  </a:lnTo>
                  <a:lnTo>
                    <a:pt x="1355852" y="134340"/>
                  </a:lnTo>
                  <a:lnTo>
                    <a:pt x="1357972" y="123850"/>
                  </a:lnTo>
                  <a:close/>
                </a:path>
              </a:pathLst>
            </a:custGeom>
            <a:solidFill>
              <a:srgbClr val="C396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307DE6E-9F2E-4A65-A4A5-D5EFA8093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1586"/>
            <a:ext cx="12192000" cy="293573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D54506E-786B-403A-AD2A-CFD4EC576220}"/>
              </a:ext>
            </a:extLst>
          </p:cNvPr>
          <p:cNvSpPr/>
          <p:nvPr/>
        </p:nvSpPr>
        <p:spPr>
          <a:xfrm>
            <a:off x="518188" y="719180"/>
            <a:ext cx="11231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«Анализ возможностей реализации платформ для организации медицинской помощи, маршрутизации и доступа пациентов с ХСН к лекарственной терапии в Новосибирской области, приоритетные направления развития в 2021 году»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C35E43A0-4127-40C4-A2AC-A42DA99923F8}"/>
              </a:ext>
            </a:extLst>
          </p:cNvPr>
          <p:cNvSpPr txBox="1">
            <a:spLocks/>
          </p:cNvSpPr>
          <p:nvPr/>
        </p:nvSpPr>
        <p:spPr>
          <a:xfrm>
            <a:off x="407972" y="5325507"/>
            <a:ext cx="11536652" cy="999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Зенин Сергей Анатольевич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кардиолог НСО, заведующий отделением хирургического лечения сложных нарушений ритма сердца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электрокардиостимуляции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д.м.н., отличник здравоохранения, врач высшей квалификационной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E0B639-207D-4D53-B451-FFEEF0A7999B}"/>
              </a:ext>
            </a:extLst>
          </p:cNvPr>
          <p:cNvSpPr/>
          <p:nvPr/>
        </p:nvSpPr>
        <p:spPr>
          <a:xfrm>
            <a:off x="4954334" y="6372958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27.05.21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4E37431-20F0-4DD6-84A9-ED2B64494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AE98B72-66C6-4AB4-AF0D-BA830DE86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07EAFC6-733F-403D-BB4D-05A3A2874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7A36730-4CB0-4F61-AD11-A44C97658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69C79E1-F916-4929-A4F3-DE763D4BFA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67334AB-16BD-4EC7-8C6B-4B5171600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377FFBB4-E8E1-4989-AE15-B048E58A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Смертность от болезней системы кровообращения в Российской Федерации: цели Национального проекта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6AC2D-11CB-4204-BAB6-8E24E1591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B7B922B-3F56-416F-B07E-AF01B5D4307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Объект 4" descr="Изображение выглядит как текст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5410" y="1"/>
            <a:ext cx="5244355" cy="7485624"/>
          </a:xfrm>
        </p:spPr>
      </p:pic>
    </p:spTree>
    <p:extLst>
      <p:ext uri="{BB962C8B-B14F-4D97-AF65-F5344CB8AC3E}">
        <p14:creationId xmlns:p14="http://schemas.microsoft.com/office/powerpoint/2010/main" val="40938249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318C1-39F3-4390-B5FC-89437460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20359"/>
            <a:ext cx="11220449" cy="511175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государственной программы Российской Федерации "Развитие здравоохранения"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предыдущей версии с актуальной: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1DEEFC-518B-493F-BE0A-35B66C5EF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922B-3F56-416F-B07E-AF01B5D4307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261474-AD07-4954-8CC9-580A81DD30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7" y="1408302"/>
            <a:ext cx="5242560" cy="26822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xmlns="" id="{6A1A3F04-4E53-409D-AC33-175BFBB5808E}"/>
              </a:ext>
            </a:extLst>
          </p:cNvPr>
          <p:cNvSpPr/>
          <p:nvPr/>
        </p:nvSpPr>
        <p:spPr>
          <a:xfrm flipV="1">
            <a:off x="243840" y="831534"/>
            <a:ext cx="11582400" cy="121188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A1229D-9EF9-40E0-AC8E-06BBD5090067}"/>
              </a:ext>
            </a:extLst>
          </p:cNvPr>
          <p:cNvSpPr txBox="1"/>
          <p:nvPr/>
        </p:nvSpPr>
        <p:spPr>
          <a:xfrm>
            <a:off x="2862212" y="977722"/>
            <a:ext cx="553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и из значения по годам реализации: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026307-E2B3-4A77-9616-D1883A1E1221}"/>
              </a:ext>
            </a:extLst>
          </p:cNvPr>
          <p:cNvSpPr txBox="1"/>
          <p:nvPr/>
        </p:nvSpPr>
        <p:spPr>
          <a:xfrm>
            <a:off x="1463040" y="1017304"/>
            <a:ext cx="115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993366"/>
                </a:solidFill>
              </a:rPr>
              <a:t>Исходно:</a:t>
            </a:r>
            <a:endParaRPr lang="en-US" dirty="0">
              <a:solidFill>
                <a:srgbClr val="993366"/>
              </a:solidFill>
            </a:endParaRPr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xmlns="" id="{FABB2D3A-9F86-4C0B-967D-1D14E80661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92323" y="1408302"/>
            <a:ext cx="5532120" cy="268224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0AF1F2-DD43-4B74-84CE-638FD3EC5128}"/>
              </a:ext>
            </a:extLst>
          </p:cNvPr>
          <p:cNvSpPr txBox="1"/>
          <p:nvPr/>
        </p:nvSpPr>
        <p:spPr>
          <a:xfrm>
            <a:off x="9060180" y="101730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993366"/>
                </a:solidFill>
              </a:rPr>
              <a:t>Стало:</a:t>
            </a:r>
            <a:endParaRPr lang="en-US" dirty="0">
              <a:solidFill>
                <a:srgbClr val="99336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80194E-8F0D-46AC-A7B9-C07157701BEB}"/>
              </a:ext>
            </a:extLst>
          </p:cNvPr>
          <p:cNvSpPr/>
          <p:nvPr/>
        </p:nvSpPr>
        <p:spPr>
          <a:xfrm>
            <a:off x="0" y="6493817"/>
            <a:ext cx="12588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22272F"/>
                </a:solidFill>
                <a:ea typeface="Calibri" panose="020F0502020204030204" pitchFamily="34" charset="0"/>
              </a:rPr>
              <a:t>Постановление Правительства РФ от 26 декабря 2017 г. №</a:t>
            </a:r>
            <a:r>
              <a:rPr lang="en-US" sz="800" dirty="0">
                <a:solidFill>
                  <a:srgbClr val="22272F"/>
                </a:solidFill>
                <a:ea typeface="Calibri" panose="020F0502020204030204" pitchFamily="34" charset="0"/>
              </a:rPr>
              <a:t> </a:t>
            </a:r>
            <a:r>
              <a:rPr lang="ru-RU" sz="800" dirty="0">
                <a:solidFill>
                  <a:srgbClr val="22272F"/>
                </a:solidFill>
                <a:ea typeface="Calibri" panose="020F0502020204030204" pitchFamily="34" charset="0"/>
              </a:rPr>
              <a:t>1640 "Об утверждении государственной программы Российской Федерации "Развитие здравоохранения«</a:t>
            </a:r>
          </a:p>
          <a:p>
            <a:r>
              <a:rPr lang="ru-RU" sz="800" dirty="0"/>
              <a:t>Паспорт государственной программы Российской Федерации "Развитие здравоохранения"</a:t>
            </a:r>
            <a:endParaRPr lang="en-US" sz="800" dirty="0"/>
          </a:p>
          <a:p>
            <a:endParaRPr lang="en-US" sz="8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9CA07D1-5ED3-4779-973A-1E1239DB8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23222"/>
              </p:ext>
            </p:extLst>
          </p:nvPr>
        </p:nvGraphicFramePr>
        <p:xfrm>
          <a:off x="3268979" y="4090542"/>
          <a:ext cx="5532121" cy="2511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716">
                  <a:extLst>
                    <a:ext uri="{9D8B030D-6E8A-4147-A177-3AD203B41FA5}">
                      <a16:colId xmlns:a16="http://schemas.microsoft.com/office/drawing/2014/main" xmlns="" val="1751020521"/>
                    </a:ext>
                  </a:extLst>
                </a:gridCol>
                <a:gridCol w="1353298">
                  <a:extLst>
                    <a:ext uri="{9D8B030D-6E8A-4147-A177-3AD203B41FA5}">
                      <a16:colId xmlns:a16="http://schemas.microsoft.com/office/drawing/2014/main" xmlns="" val="3383589005"/>
                    </a:ext>
                  </a:extLst>
                </a:gridCol>
                <a:gridCol w="1471355">
                  <a:extLst>
                    <a:ext uri="{9D8B030D-6E8A-4147-A177-3AD203B41FA5}">
                      <a16:colId xmlns:a16="http://schemas.microsoft.com/office/drawing/2014/main" xmlns="" val="1509596478"/>
                    </a:ext>
                  </a:extLst>
                </a:gridCol>
                <a:gridCol w="1107640">
                  <a:extLst>
                    <a:ext uri="{9D8B030D-6E8A-4147-A177-3AD203B41FA5}">
                      <a16:colId xmlns:a16="http://schemas.microsoft.com/office/drawing/2014/main" xmlns="" val="1715205519"/>
                    </a:ext>
                  </a:extLst>
                </a:gridCol>
                <a:gridCol w="861112">
                  <a:extLst>
                    <a:ext uri="{9D8B030D-6E8A-4147-A177-3AD203B41FA5}">
                      <a16:colId xmlns:a16="http://schemas.microsoft.com/office/drawing/2014/main" xmlns="" val="501951426"/>
                    </a:ext>
                  </a:extLst>
                </a:gridCol>
              </a:tblGrid>
              <a:tr h="22860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цель 4 - снижение к 2024 году смертности от болезней системы кровообращения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12602488"/>
                  </a:ext>
                </a:extLst>
              </a:tr>
              <a:tr h="183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Шаги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0951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"Старая" ПРЗ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"Новая" ПРЗ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Старая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Новая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370191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2018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565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565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09262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545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545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632804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2020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</a:rPr>
                        <a:t>525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610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923077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2021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505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05207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2022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485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590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9546971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465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575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773987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450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555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-15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</a:rPr>
                        <a:t>-20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6713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308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996" y="49281"/>
            <a:ext cx="11677158" cy="85063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Смертность от болезней системы кровообращения в Российской Федерации: цели Национального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09120" y="4245474"/>
          <a:ext cx="11162314" cy="9900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80076">
                  <a:extLst>
                    <a:ext uri="{9D8B030D-6E8A-4147-A177-3AD203B41FA5}">
                      <a16:colId xmlns:a16="http://schemas.microsoft.com/office/drawing/2014/main" xmlns="" val="746302352"/>
                    </a:ext>
                  </a:extLst>
                </a:gridCol>
                <a:gridCol w="1061772">
                  <a:extLst>
                    <a:ext uri="{9D8B030D-6E8A-4147-A177-3AD203B41FA5}">
                      <a16:colId xmlns:a16="http://schemas.microsoft.com/office/drawing/2014/main" xmlns="" val="278564429"/>
                    </a:ext>
                  </a:extLst>
                </a:gridCol>
                <a:gridCol w="1194492">
                  <a:extLst>
                    <a:ext uri="{9D8B030D-6E8A-4147-A177-3AD203B41FA5}">
                      <a16:colId xmlns:a16="http://schemas.microsoft.com/office/drawing/2014/main" xmlns="" val="2254676427"/>
                    </a:ext>
                  </a:extLst>
                </a:gridCol>
                <a:gridCol w="1171608">
                  <a:extLst>
                    <a:ext uri="{9D8B030D-6E8A-4147-A177-3AD203B41FA5}">
                      <a16:colId xmlns:a16="http://schemas.microsoft.com/office/drawing/2014/main" xmlns="" val="1786289365"/>
                    </a:ext>
                  </a:extLst>
                </a:gridCol>
                <a:gridCol w="1029733">
                  <a:extLst>
                    <a:ext uri="{9D8B030D-6E8A-4147-A177-3AD203B41FA5}">
                      <a16:colId xmlns:a16="http://schemas.microsoft.com/office/drawing/2014/main" xmlns="" val="2898687659"/>
                    </a:ext>
                  </a:extLst>
                </a:gridCol>
                <a:gridCol w="1084654">
                  <a:extLst>
                    <a:ext uri="{9D8B030D-6E8A-4147-A177-3AD203B41FA5}">
                      <a16:colId xmlns:a16="http://schemas.microsoft.com/office/drawing/2014/main" xmlns="" val="3940109311"/>
                    </a:ext>
                  </a:extLst>
                </a:gridCol>
                <a:gridCol w="1025159">
                  <a:extLst>
                    <a:ext uri="{9D8B030D-6E8A-4147-A177-3AD203B41FA5}">
                      <a16:colId xmlns:a16="http://schemas.microsoft.com/office/drawing/2014/main" xmlns="" val="168449158"/>
                    </a:ext>
                  </a:extLst>
                </a:gridCol>
                <a:gridCol w="878705">
                  <a:extLst>
                    <a:ext uri="{9D8B030D-6E8A-4147-A177-3AD203B41FA5}">
                      <a16:colId xmlns:a16="http://schemas.microsoft.com/office/drawing/2014/main" xmlns="" val="1061416905"/>
                    </a:ext>
                  </a:extLst>
                </a:gridCol>
                <a:gridCol w="878705">
                  <a:extLst>
                    <a:ext uri="{9D8B030D-6E8A-4147-A177-3AD203B41FA5}">
                      <a16:colId xmlns:a16="http://schemas.microsoft.com/office/drawing/2014/main" xmlns="" val="1724805590"/>
                    </a:ext>
                  </a:extLst>
                </a:gridCol>
                <a:gridCol w="878705">
                  <a:extLst>
                    <a:ext uri="{9D8B030D-6E8A-4147-A177-3AD203B41FA5}">
                      <a16:colId xmlns:a16="http://schemas.microsoft.com/office/drawing/2014/main" xmlns="" val="979494028"/>
                    </a:ext>
                  </a:extLst>
                </a:gridCol>
                <a:gridCol w="878705">
                  <a:extLst>
                    <a:ext uri="{9D8B030D-6E8A-4147-A177-3AD203B41FA5}">
                      <a16:colId xmlns:a16="http://schemas.microsoft.com/office/drawing/2014/main" xmlns="" val="807788"/>
                    </a:ext>
                  </a:extLst>
                </a:gridCol>
              </a:tblGrid>
              <a:tr h="495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99694515"/>
                  </a:ext>
                </a:extLst>
              </a:tr>
              <a:tr h="495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Число умерших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954 553</a:t>
                      </a:r>
                    </a:p>
                  </a:txBody>
                  <a:tcPr marL="6481" marR="6481" marT="6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924 192</a:t>
                      </a:r>
                    </a:p>
                  </a:txBody>
                  <a:tcPr marL="6481" marR="6481" marT="6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899 953</a:t>
                      </a:r>
                    </a:p>
                  </a:txBody>
                  <a:tcPr marL="6481" marR="6481" marT="6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857 980</a:t>
                      </a:r>
                    </a:p>
                  </a:txBody>
                  <a:tcPr marL="6481" marR="6481" marT="6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850 624</a:t>
                      </a:r>
                    </a:p>
                  </a:txBody>
                  <a:tcPr marL="6481" marR="6481" marT="6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841 175</a:t>
                      </a:r>
                    </a:p>
                  </a:txBody>
                  <a:tcPr marL="6481" marR="6481" marT="6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779 334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773 690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748 045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722 110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3804407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5606" y="948106"/>
            <a:ext cx="1034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5">
              <a:defRPr/>
            </a:pPr>
            <a:r>
              <a:rPr lang="ru-RU" b="1" i="1" dirty="0">
                <a:solidFill>
                  <a:schemeClr val="accent1"/>
                </a:solidFill>
                <a:latin typeface="+mj-lt"/>
              </a:rPr>
              <a:t>Динамика и целевые значения показателя смертности от БСК на 100 000 жителей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0387" y="3901529"/>
            <a:ext cx="6851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5">
              <a:defRPr/>
            </a:pPr>
            <a:r>
              <a:rPr lang="ru-RU" sz="1400" i="1" dirty="0">
                <a:solidFill>
                  <a:schemeClr val="accent1"/>
                </a:solidFill>
                <a:latin typeface="+mj-lt"/>
              </a:rPr>
              <a:t>Абсолютное число умерших от БСК в год *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7200" y="2684897"/>
            <a:ext cx="4126037" cy="6229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5"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Необходимо предотвратить 232 443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смерти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110" y="5932025"/>
            <a:ext cx="107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5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</a:rPr>
              <a:t>Необходимо ежегодное сокращение числа умерших от БСК не менее, чем на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23 444</a:t>
            </a:r>
            <a:r>
              <a:rPr lang="ru-RU" b="1" dirty="0">
                <a:solidFill>
                  <a:prstClr val="black"/>
                </a:solidFill>
                <a:latin typeface="+mj-lt"/>
              </a:rPr>
              <a:t> случаев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989" y="5345096"/>
            <a:ext cx="3611735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5">
              <a:lnSpc>
                <a:spcPct val="80000"/>
              </a:lnSpc>
              <a:defRPr/>
            </a:pPr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*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050" i="1" dirty="0">
                <a:solidFill>
                  <a:prstClr val="black"/>
                </a:solidFill>
                <a:latin typeface="Calibri" panose="020F0502020204030204"/>
              </a:rPr>
              <a:t>-  </a:t>
            </a:r>
            <a:r>
              <a:rPr lang="ru-RU" sz="1050" i="1" dirty="0">
                <a:solidFill>
                  <a:prstClr val="black"/>
                </a:solidFill>
                <a:latin typeface="+mj-lt"/>
              </a:rPr>
              <a:t>без учёта прогнозируемой динамики </a:t>
            </a:r>
            <a:br>
              <a:rPr lang="ru-RU" sz="1050" i="1" dirty="0">
                <a:solidFill>
                  <a:prstClr val="black"/>
                </a:solidFill>
                <a:latin typeface="+mj-lt"/>
              </a:rPr>
            </a:br>
            <a:r>
              <a:rPr lang="ru-RU" sz="1050" i="1" dirty="0">
                <a:solidFill>
                  <a:prstClr val="black"/>
                </a:solidFill>
                <a:latin typeface="+mj-lt"/>
              </a:rPr>
              <a:t>      численности населения  Российской Федерации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606" y="6440423"/>
            <a:ext cx="2073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5">
              <a:defRPr/>
            </a:pP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По данным Росстата (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www.gks.ru)</a:t>
            </a:r>
            <a:endParaRPr lang="ru-RU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96574" y="3649911"/>
            <a:ext cx="514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5"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Годы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11F5BF20-BAE1-4797-815D-5409E834865E}"/>
              </a:ext>
            </a:extLst>
          </p:cNvPr>
          <p:cNvGraphicFramePr/>
          <p:nvPr/>
        </p:nvGraphicFramePr>
        <p:xfrm>
          <a:off x="709120" y="1365630"/>
          <a:ext cx="10830910" cy="265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2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Изображение выглядит как стол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93" y="1775686"/>
            <a:ext cx="7220534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0" y="305499"/>
            <a:ext cx="19446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0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285" y="3495676"/>
            <a:ext cx="180763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Изображение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3575050"/>
            <a:ext cx="21209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Заголовок 1"/>
          <p:cNvSpPr>
            <a:spLocks noGrp="1"/>
          </p:cNvSpPr>
          <p:nvPr>
            <p:ph type="title"/>
          </p:nvPr>
        </p:nvSpPr>
        <p:spPr>
          <a:xfrm>
            <a:off x="370418" y="498515"/>
            <a:ext cx="11567583" cy="1107995"/>
          </a:xfrm>
        </p:spPr>
        <p:txBody>
          <a:bodyPr/>
          <a:lstStyle/>
          <a:p>
            <a:pPr eaLnBrk="1" hangingPunct="1"/>
            <a:r>
              <a:rPr kumimoji="0" lang="ru-RU" sz="24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Где можно ожидать быстрых побед?</a:t>
            </a:r>
            <a:br>
              <a:rPr kumimoji="0" lang="ru-RU" sz="2400">
                <a:solidFill>
                  <a:srgbClr val="002060"/>
                </a:solidFill>
                <a:latin typeface="Times New Roman" charset="0"/>
                <a:cs typeface="Times New Roman" charset="0"/>
              </a:rPr>
            </a:br>
            <a:r>
              <a:rPr kumimoji="0" lang="ru-RU" sz="24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Таргетные группы высокого риска, которые требуют особого внимания в плане мероприятий по снижению смертности</a:t>
            </a:r>
          </a:p>
        </p:txBody>
      </p:sp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6737352" y="2027238"/>
            <a:ext cx="2178049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0" lang="ru-RU" sz="15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Фибрилляция предсердий</a:t>
            </a:r>
          </a:p>
        </p:txBody>
      </p:sp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298451" y="1997075"/>
            <a:ext cx="2211916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0" lang="ru-RU" sz="15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Тяжелая дислипидемия</a:t>
            </a:r>
          </a:p>
        </p:txBody>
      </p:sp>
      <p:sp>
        <p:nvSpPr>
          <p:cNvPr id="67590" name="object 3"/>
          <p:cNvSpPr txBox="1">
            <a:spLocks noChangeArrowheads="1"/>
          </p:cNvSpPr>
          <p:nvPr/>
        </p:nvSpPr>
        <p:spPr bwMode="auto">
          <a:xfrm>
            <a:off x="9624485" y="2738438"/>
            <a:ext cx="2262716" cy="4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3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0" lang="ru-RU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15 млн в Европе и РФ</a:t>
            </a:r>
            <a:r>
              <a:rPr kumimoji="0" lang="ru-RU" sz="1300" baseline="30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5</a:t>
            </a:r>
            <a:endParaRPr kumimoji="0" lang="en-US" sz="1300" baseline="30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0" lang="en-US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kumimoji="0" lang="ru-RU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ая</a:t>
            </a:r>
            <a:r>
              <a:rPr kumimoji="0" lang="en-US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kumimoji="0" lang="ru-RU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причина госпитализации пациентов ≥65 лет</a:t>
            </a:r>
            <a:r>
              <a:rPr kumimoji="0" lang="ru-RU" sz="1300" baseline="30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67591" name="object 6"/>
          <p:cNvSpPr txBox="1">
            <a:spLocks noChangeArrowheads="1"/>
          </p:cNvSpPr>
          <p:nvPr/>
        </p:nvSpPr>
        <p:spPr bwMode="auto">
          <a:xfrm>
            <a:off x="156634" y="2274889"/>
            <a:ext cx="550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3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2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26 млн</a:t>
            </a:r>
            <a:endParaRPr kumimoji="0" lang="ru-RU" sz="12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7592" name="TextBox 33"/>
          <p:cNvSpPr txBox="1">
            <a:spLocks noChangeArrowheads="1"/>
          </p:cNvSpPr>
          <p:nvPr/>
        </p:nvSpPr>
        <p:spPr bwMode="auto">
          <a:xfrm>
            <a:off x="9573685" y="1963738"/>
            <a:ext cx="2262716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0" lang="ru-RU" sz="15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Сердечная недостаточность</a:t>
            </a:r>
          </a:p>
        </p:txBody>
      </p:sp>
      <p:sp>
        <p:nvSpPr>
          <p:cNvPr id="67593" name="Прямоугольник 6"/>
          <p:cNvSpPr>
            <a:spLocks noChangeArrowheads="1"/>
          </p:cNvSpPr>
          <p:nvPr/>
        </p:nvSpPr>
        <p:spPr bwMode="auto">
          <a:xfrm>
            <a:off x="8113184" y="5527676"/>
            <a:ext cx="407881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eaLnBrk="1" hangingPunct="1"/>
            <a:r>
              <a:rPr lang="ru-R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5 - </a:t>
            </a:r>
            <a:r>
              <a:rPr lang="nb-NO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Ambrosy AP, et al. J Am Coll Cardiol 2014:63;1123–1133;</a:t>
            </a:r>
            <a:endParaRPr lang="ru-RU" sz="9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defTabSz="685800" eaLnBrk="1" hangingPunct="1"/>
            <a:r>
              <a:rPr lang="ru-R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6 - </a:t>
            </a:r>
            <a:r>
              <a:rPr lang="nb-NO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Braunwald E. Lancet 2015:385;812–824;</a:t>
            </a:r>
            <a:endParaRPr lang="ru-RU" sz="9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defTabSz="685800" eaLnBrk="1" hangingPunct="1"/>
            <a:r>
              <a:rPr lang="ru-R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7 - </a:t>
            </a:r>
            <a:r>
              <a:rPr lang="en-US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ESC Guidelines 2016, Eur Heart J doi:10.1093/eurheartj/ehw128 </a:t>
            </a:r>
          </a:p>
        </p:txBody>
      </p:sp>
      <p:sp>
        <p:nvSpPr>
          <p:cNvPr id="67594" name="object 3"/>
          <p:cNvSpPr txBox="1">
            <a:spLocks noChangeArrowheads="1"/>
          </p:cNvSpPr>
          <p:nvPr/>
        </p:nvSpPr>
        <p:spPr bwMode="auto">
          <a:xfrm>
            <a:off x="9802284" y="4294188"/>
            <a:ext cx="154093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3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 течение 1 года</a:t>
            </a:r>
            <a:endParaRPr kumimoji="0" lang="ru-RU" sz="1200" baseline="30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7" name="object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052051" y="4673600"/>
            <a:ext cx="103928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7144" algn="ctr"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32-44%</a:t>
            </a:r>
            <a:r>
              <a:rPr lang="ru-RU" altLang="ru-RU" sz="135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7 </a:t>
            </a:r>
            <a:r>
              <a:rPr lang="en-US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7-17%</a:t>
            </a:r>
            <a:r>
              <a:rPr lang="ru-RU" altLang="ru-RU" sz="135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7</a:t>
            </a:r>
          </a:p>
          <a:p>
            <a:pPr marL="7144" algn="ctr"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350" b="1" baseline="30000" dirty="0">
              <a:solidFill>
                <a:srgbClr val="FF0000"/>
              </a:solidFill>
              <a:latin typeface="Times New Roman" panose="02020603050405020304" pitchFamily="18" charset="0"/>
              <a:ea typeface="Arial Narrow" charset="0"/>
              <a:cs typeface="Times New Roman" panose="02020603050405020304" pitchFamily="18" charset="0"/>
            </a:endParaRPr>
          </a:p>
        </p:txBody>
      </p:sp>
      <p:sp>
        <p:nvSpPr>
          <p:cNvPr id="67596" name="object 3"/>
          <p:cNvSpPr txBox="1">
            <a:spLocks noChangeArrowheads="1"/>
          </p:cNvSpPr>
          <p:nvPr/>
        </p:nvSpPr>
        <p:spPr bwMode="auto">
          <a:xfrm>
            <a:off x="6618818" y="2647950"/>
            <a:ext cx="2779183" cy="64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3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0" lang="ru-RU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1-</a:t>
            </a:r>
            <a:r>
              <a:rPr kumimoji="0" lang="en-US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2% </a:t>
            </a:r>
            <a:r>
              <a:rPr kumimoji="0" lang="ru-RU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всей популяции</a:t>
            </a:r>
            <a:r>
              <a:rPr kumimoji="0" lang="ru-RU" sz="1300" baseline="30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4</a:t>
            </a:r>
          </a:p>
          <a:p>
            <a:pPr algn="ctr" eaLnBrk="1" hangingPunct="1">
              <a:lnSpc>
                <a:spcPct val="80000"/>
              </a:lnSpc>
            </a:pPr>
            <a:r>
              <a:rPr kumimoji="0" lang="ru-RU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11 млн в Европе</a:t>
            </a:r>
            <a:endParaRPr kumimoji="0" lang="en-US" sz="13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0" lang="en-US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1/3 </a:t>
            </a:r>
            <a:r>
              <a:rPr kumimoji="0" lang="ru-RU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всех госпитализаций с НРС</a:t>
            </a:r>
          </a:p>
          <a:p>
            <a:pPr algn="ctr" eaLnBrk="1" hangingPunct="1">
              <a:lnSpc>
                <a:spcPct val="80000"/>
              </a:lnSpc>
            </a:pPr>
            <a:r>
              <a:rPr kumimoji="0" lang="ru-RU" sz="13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Главный ФР инсульта</a:t>
            </a:r>
            <a:endParaRPr kumimoji="0" lang="ru-RU" sz="1300" baseline="30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2" name="object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764867" y="4654551"/>
            <a:ext cx="2533651" cy="708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7144" algn="ctr"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20-30</a:t>
            </a:r>
            <a:r>
              <a:rPr lang="en-US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%</a:t>
            </a:r>
            <a:r>
              <a:rPr lang="ru-RU" altLang="ru-RU" sz="135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5 </a:t>
            </a:r>
            <a:r>
              <a:rPr lang="ru-RU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10-40</a:t>
            </a:r>
            <a:r>
              <a:rPr lang="en-US" alt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%</a:t>
            </a:r>
            <a:r>
              <a:rPr lang="ru-RU" altLang="ru-RU" sz="135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5</a:t>
            </a:r>
          </a:p>
          <a:p>
            <a:pPr marL="7144" algn="ctr"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35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↑х1,5-2 раза</a:t>
            </a:r>
            <a:r>
              <a:rPr lang="ru-RU" altLang="ru-RU" sz="1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7144" algn="ctr"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350" baseline="30000" dirty="0">
              <a:solidFill>
                <a:srgbClr val="FF0000"/>
              </a:solidFill>
              <a:latin typeface="Times New Roman" panose="02020603050405020304" pitchFamily="18" charset="0"/>
              <a:ea typeface="Arial Narrow" charset="0"/>
              <a:cs typeface="Times New Roman" panose="02020603050405020304" pitchFamily="18" charset="0"/>
            </a:endParaRPr>
          </a:p>
          <a:p>
            <a:pPr marL="7144" algn="ctr"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350" baseline="30000" dirty="0">
              <a:solidFill>
                <a:srgbClr val="FF0000"/>
              </a:solidFill>
              <a:latin typeface="Times New Roman" panose="02020603050405020304" pitchFamily="18" charset="0"/>
              <a:ea typeface="Arial Narrow" charset="0"/>
              <a:cs typeface="Times New Roman" panose="02020603050405020304" pitchFamily="18" charset="0"/>
            </a:endParaRPr>
          </a:p>
        </p:txBody>
      </p:sp>
      <p:sp>
        <p:nvSpPr>
          <p:cNvPr id="67598" name="Прямоугольник 11"/>
          <p:cNvSpPr>
            <a:spLocks noChangeArrowheads="1"/>
          </p:cNvSpPr>
          <p:nvPr/>
        </p:nvSpPr>
        <p:spPr bwMode="auto">
          <a:xfrm>
            <a:off x="4451351" y="5516563"/>
            <a:ext cx="363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eaLnBrk="1" hangingPunct="1"/>
            <a:r>
              <a:rPr lang="ru-R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3 - </a:t>
            </a:r>
            <a:r>
              <a:rPr lang="en-US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Global Burden of Disease Collaborative Network (2016)</a:t>
            </a:r>
            <a:endParaRPr lang="ru-RU" sz="9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defTabSz="685800" eaLnBrk="1" hangingPunct="1"/>
            <a:r>
              <a:rPr lang="ru-R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4 - </a:t>
            </a:r>
            <a:r>
              <a:rPr lang="en-US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ESC Guidelines 2016, Eur Heart J</a:t>
            </a:r>
            <a:r>
              <a:rPr lang="ru-R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doi:10.1093/eurheartj/ehw210 </a:t>
            </a:r>
          </a:p>
        </p:txBody>
      </p:sp>
      <p:sp>
        <p:nvSpPr>
          <p:cNvPr id="67599" name="object 3"/>
          <p:cNvSpPr txBox="1">
            <a:spLocks noChangeArrowheads="1"/>
          </p:cNvSpPr>
          <p:nvPr/>
        </p:nvSpPr>
        <p:spPr bwMode="auto">
          <a:xfrm>
            <a:off x="156634" y="2624139"/>
            <a:ext cx="2808817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3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0" lang="ru-RU" sz="1500">
                <a:latin typeface="Times New Roman" charset="0"/>
                <a:cs typeface="Times New Roman" charset="0"/>
              </a:rPr>
              <a:t>Один из классических </a:t>
            </a:r>
            <a:r>
              <a:rPr kumimoji="0" lang="ru-RU" sz="1500" u="sng">
                <a:latin typeface="Times New Roman" charset="0"/>
                <a:cs typeface="Times New Roman" charset="0"/>
              </a:rPr>
              <a:t>модифицируемых </a:t>
            </a:r>
            <a:r>
              <a:rPr kumimoji="0" lang="ru-RU" sz="1500">
                <a:latin typeface="Times New Roman" charset="0"/>
                <a:cs typeface="Times New Roman" charset="0"/>
              </a:rPr>
              <a:t>ФР</a:t>
            </a:r>
          </a:p>
          <a:p>
            <a:pPr algn="ctr" eaLnBrk="1" hangingPunct="1">
              <a:lnSpc>
                <a:spcPct val="80000"/>
              </a:lnSpc>
            </a:pPr>
            <a:r>
              <a:rPr kumimoji="0" lang="ru-RU" sz="1500">
                <a:latin typeface="Times New Roman" charset="0"/>
                <a:cs typeface="Times New Roman" charset="0"/>
              </a:rPr>
              <a:t>СС заболеваемости и смертности</a:t>
            </a:r>
            <a:endParaRPr kumimoji="0" lang="ru-RU" sz="1500" baseline="30000">
              <a:latin typeface="Times New Roman" charset="0"/>
              <a:cs typeface="Times New Roman" charset="0"/>
            </a:endParaRPr>
          </a:p>
        </p:txBody>
      </p:sp>
      <p:sp>
        <p:nvSpPr>
          <p:cNvPr id="67600" name="Прямоугольник 44"/>
          <p:cNvSpPr>
            <a:spLocks noChangeArrowheads="1"/>
          </p:cNvSpPr>
          <p:nvPr/>
        </p:nvSpPr>
        <p:spPr bwMode="auto">
          <a:xfrm>
            <a:off x="0" y="4559301"/>
            <a:ext cx="3117851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 eaLnBrk="1" hangingPunct="1"/>
            <a:r>
              <a:rPr lang="en-US" sz="1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↓20% </a:t>
            </a:r>
            <a:r>
              <a:rPr lang="ru-RU" sz="1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риска</a:t>
            </a:r>
            <a:r>
              <a:rPr lang="en-US" sz="1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при </a:t>
            </a:r>
          </a:p>
          <a:p>
            <a:pPr algn="ctr" defTabSz="685800" eaLnBrk="1" hangingPunct="1"/>
            <a:r>
              <a:rPr lang="en-US" sz="1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↓</a:t>
            </a:r>
            <a:r>
              <a:rPr lang="ru-RU" sz="1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ЛПНП</a:t>
            </a:r>
          </a:p>
          <a:p>
            <a:pPr algn="ctr" defTabSz="685800" eaLnBrk="1" hangingPunct="1"/>
            <a:r>
              <a:rPr lang="ru-RU" sz="1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на 1 ммоль/л</a:t>
            </a:r>
            <a:r>
              <a:rPr lang="en-US" sz="1400" baseline="3000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1</a:t>
            </a:r>
            <a:endParaRPr lang="ru-RU" sz="1400" baseline="3000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7601" name="Прямоугольник 47"/>
          <p:cNvSpPr>
            <a:spLocks noChangeArrowheads="1"/>
          </p:cNvSpPr>
          <p:nvPr/>
        </p:nvSpPr>
        <p:spPr bwMode="auto">
          <a:xfrm>
            <a:off x="156634" y="5516563"/>
            <a:ext cx="4080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eaLnBrk="1" hangingPunct="1"/>
            <a:r>
              <a:rPr lang="en-US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ru-R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- </a:t>
            </a:r>
            <a:r>
              <a:rPr lang="en-US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Cholesterol Treatment Trialists’ Collaboration </a:t>
            </a:r>
            <a:r>
              <a:rPr lang="hu-H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Lancet 2019;393:407–15</a:t>
            </a:r>
            <a:endParaRPr lang="ru-RU" sz="9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defTabSz="685800" eaLnBrk="1" hangingPunct="1"/>
            <a:r>
              <a:rPr lang="ru-R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2 - </a:t>
            </a:r>
            <a:r>
              <a:rPr lang="en-US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AHA Scientific Statement</a:t>
            </a:r>
            <a:r>
              <a:rPr lang="ru-RU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2018. </a:t>
            </a:r>
            <a:r>
              <a:rPr lang="pt-BR" sz="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Hypertension. 2018;72:e53-e90</a:t>
            </a:r>
            <a:endParaRPr lang="ru-RU" sz="9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7602" name="TextBox 28"/>
          <p:cNvSpPr txBox="1">
            <a:spLocks noChangeArrowheads="1"/>
          </p:cNvSpPr>
          <p:nvPr/>
        </p:nvSpPr>
        <p:spPr bwMode="auto">
          <a:xfrm>
            <a:off x="3107267" y="1978025"/>
            <a:ext cx="3009900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0" lang="ru-RU" sz="15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Резистентная артериальная гипертония</a:t>
            </a:r>
          </a:p>
        </p:txBody>
      </p:sp>
      <p:sp>
        <p:nvSpPr>
          <p:cNvPr id="67603" name="object 3"/>
          <p:cNvSpPr txBox="1">
            <a:spLocks noChangeArrowheads="1"/>
          </p:cNvSpPr>
          <p:nvPr/>
        </p:nvSpPr>
        <p:spPr bwMode="auto">
          <a:xfrm>
            <a:off x="3422651" y="2778125"/>
            <a:ext cx="248073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3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0" lang="en-US" sz="15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kumimoji="0" lang="ru-RU" sz="15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2-18</a:t>
            </a:r>
            <a:r>
              <a:rPr kumimoji="0" lang="en-US" sz="15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% </a:t>
            </a:r>
            <a:r>
              <a:rPr kumimoji="0" lang="ru-RU" sz="15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всех случаев леченной АГ</a:t>
            </a:r>
            <a:r>
              <a:rPr kumimoji="0" lang="en-US" sz="1500" baseline="30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</a:p>
        </p:txBody>
      </p:sp>
      <p:pic>
        <p:nvPicPr>
          <p:cNvPr id="67604" name="Изображение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590926"/>
            <a:ext cx="2550584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5" name="Изображение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34" y="3533776"/>
            <a:ext cx="284056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6" name="Прямоугольник 8"/>
          <p:cNvSpPr>
            <a:spLocks noChangeArrowheads="1"/>
          </p:cNvSpPr>
          <p:nvPr/>
        </p:nvSpPr>
        <p:spPr bwMode="auto">
          <a:xfrm>
            <a:off x="3456518" y="4595814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eaLnBrk="1" hangingPunct="1"/>
            <a:r>
              <a:rPr lang="ru-RU" sz="13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↑ риска</a:t>
            </a:r>
            <a:r>
              <a:rPr lang="ru-RU" sz="1300" baseline="3000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2, </a:t>
            </a:r>
            <a:r>
              <a:rPr lang="en-US" sz="13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14% </a:t>
            </a:r>
            <a:r>
              <a:rPr lang="ru-RU" sz="13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24%</a:t>
            </a:r>
            <a:r>
              <a:rPr lang="en-US" sz="13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46%</a:t>
            </a:r>
            <a:r>
              <a:rPr lang="ru-RU" sz="13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</a:t>
            </a:r>
            <a:r>
              <a:rPr lang="en-US" sz="13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32% </a:t>
            </a:r>
            <a:r>
              <a:rPr lang="ru-RU" sz="13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  </a:t>
            </a:r>
            <a:r>
              <a:rPr lang="en-US" sz="13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6%</a:t>
            </a:r>
            <a:endParaRPr lang="ru-RU" sz="1300" b="1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998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/>
          <a:srcRect t="12804" r="3844" b="17234"/>
          <a:stretch/>
        </p:blipFill>
        <p:spPr>
          <a:xfrm>
            <a:off x="564426" y="172480"/>
            <a:ext cx="10974956" cy="63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1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864FD-EA01-48F1-A0E3-384ABA15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69"/>
            <a:ext cx="10972320" cy="738664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задач  национального проекта: Подготовка региональных программ «Борьба с сердечно-сосудистыми заболеваниями»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A37BC1-78BA-4699-9FE7-B3333C9D1A1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93" y="1613118"/>
            <a:ext cx="10972320" cy="3631763"/>
          </a:xfrm>
        </p:spPr>
        <p:txBody>
          <a:bodyPr/>
          <a:lstStyle/>
          <a:p>
            <a:pPr marL="360" indent="0">
              <a:buNone/>
            </a:pP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мероприятий программы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основных заболеваниях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вносящих вклад в структуру риска</a:t>
            </a:r>
          </a:p>
          <a:p>
            <a:pPr marL="36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Отбор мероприятий, которые способны обеспечить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массовый, быстрый и экономически выгодный эффект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(ведущие факторы риска, рентабельные методы диагностики и лечения, направленность на первичное звено</a:t>
            </a:r>
          </a:p>
          <a:p>
            <a:pPr marL="36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Комплексность мероприятий от профилактики до реабилитации – нацеленность на интегративную помощь </a:t>
            </a:r>
          </a:p>
          <a:p>
            <a:pPr marL="36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региональных особенностей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эпидемиологии и организации медицинской помощи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56349D-F15B-4F14-B0C8-4F0E06FF5213}"/>
              </a:ext>
            </a:extLst>
          </p:cNvPr>
          <p:cNvSpPr/>
          <p:nvPr/>
        </p:nvSpPr>
        <p:spPr>
          <a:xfrm>
            <a:off x="335040" y="6381331"/>
            <a:ext cx="1152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VII 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Международный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конргесс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. Эффективное управление в Здравоохранении. «Состояние и перспективы развития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кадиологической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службы в РФ» Главный кардиолог СЗФО, СКФО, ПФО, ЮФО, генеральный директор НМИЦ имени В.А. Алмазова Е.В.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Шляхто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Заместитель генерального директора по работе с регионами Н.Э.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Звартау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.  Москва, 25 апреля 2019 г.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90130-0BB4-4FAD-886E-1DC8BA70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2" y="295025"/>
            <a:ext cx="10972320" cy="369332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ожидать быстрых побед?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46CA-6232-4F98-9918-C41EA478C658}"/>
              </a:ext>
            </a:extLst>
          </p:cNvPr>
          <p:cNvSpPr txBox="1"/>
          <p:nvPr/>
        </p:nvSpPr>
        <p:spPr>
          <a:xfrm>
            <a:off x="742288" y="664357"/>
            <a:ext cx="1075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Недоучтенные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таргетные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высокого риска, которые требуют особого внимания в плане мероприятий по снижению смертности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81B9B3-9249-44A3-9961-B0C69879E91D}"/>
              </a:ext>
            </a:extLst>
          </p:cNvPr>
          <p:cNvSpPr/>
          <p:nvPr/>
        </p:nvSpPr>
        <p:spPr>
          <a:xfrm>
            <a:off x="345184" y="1292053"/>
            <a:ext cx="11104528" cy="484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Пациенты с нарушениями ритма – высокий риск внезапной смерти и инсульта </a:t>
            </a:r>
          </a:p>
          <a:p>
            <a:pPr>
              <a:lnSpc>
                <a:spcPct val="13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Хроническая сердечная недостаточность (наибольший вклад )</a:t>
            </a:r>
          </a:p>
          <a:p>
            <a:pPr>
              <a:lnSpc>
                <a:spcPct val="13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Пациенты с тяжелыми дислипидемиями и распространенным атеросклерозом</a:t>
            </a:r>
          </a:p>
          <a:p>
            <a:pPr>
              <a:lnSpc>
                <a:spcPct val="13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Аневризма аорты </a:t>
            </a:r>
          </a:p>
          <a:p>
            <a:pPr>
              <a:lnSpc>
                <a:spcPct val="13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Патология клапанов сердца </a:t>
            </a:r>
          </a:p>
          <a:p>
            <a:pPr>
              <a:lnSpc>
                <a:spcPct val="13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Тромбоэмболия легочной артерии </a:t>
            </a:r>
          </a:p>
          <a:p>
            <a:pPr>
              <a:lnSpc>
                <a:spcPct val="13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Особые группы пациентов (пациенты с когнитивными нарушениями, с сочетанием БСК и онкологической патологии)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xmlns="" id="{E7B96278-7BED-4663-BC8A-BCA8C9AC4B83}"/>
              </a:ext>
            </a:extLst>
          </p:cNvPr>
          <p:cNvSpPr/>
          <p:nvPr/>
        </p:nvSpPr>
        <p:spPr>
          <a:xfrm>
            <a:off x="345184" y="2386512"/>
            <a:ext cx="9124280" cy="402956"/>
          </a:xfrm>
          <a:prstGeom prst="roundRect">
            <a:avLst>
              <a:gd name="adj" fmla="val 6243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1389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b="1" dirty="0">
              <a:solidFill>
                <a:srgbClr val="C39741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4FDBFD-534C-4AF7-A02A-CE4FCAD67627}"/>
              </a:ext>
            </a:extLst>
          </p:cNvPr>
          <p:cNvSpPr/>
          <p:nvPr/>
        </p:nvSpPr>
        <p:spPr>
          <a:xfrm>
            <a:off x="202832" y="6350001"/>
            <a:ext cx="1152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VII 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Международный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конргесс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. Эффективное управление в Здравоохранении. «Состояние и перспективы развития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кадиологической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службы в РФ» Главный кардиолог СЗФО, СКФО, ПФО, ЮФО, генеральный директор НМИЦ имени В.А. Алмазова Е.В.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Шляхто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Заместитель генерального директора по работе с регионами Н.Э.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Звартау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.  Москва, 25 апреля 2019 г.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61A508-0F73-4D27-B083-1B6C51E14A04}"/>
              </a:ext>
            </a:extLst>
          </p:cNvPr>
          <p:cNvSpPr/>
          <p:nvPr/>
        </p:nvSpPr>
        <p:spPr>
          <a:xfrm>
            <a:off x="728696" y="217657"/>
            <a:ext cx="11127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существующих систем экстренной помощи при болезнях системы кровообращения  в Новосибирской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обеспечить достижение </a:t>
            </a:r>
          </a:p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целевого снижения смертности от БСК к 2024 году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621C9A-734A-4A01-91A8-56206150D720}"/>
              </a:ext>
            </a:extLst>
          </p:cNvPr>
          <p:cNvSpPr/>
          <p:nvPr/>
        </p:nvSpPr>
        <p:spPr>
          <a:xfrm>
            <a:off x="335040" y="6381331"/>
            <a:ext cx="1152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VII 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Международный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конргесс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. Эффективное управление в Здравоохранении. «Состояние и перспективы развития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кадиологической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службы в РФ» Главный кардиолог СЗФО, СКФО, ПФО, ЮФО, генеральный директор НМИЦ имени В.А. Алмазова Е.В.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Шляхто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Заместитель генерального директора по работе с регионами Н.Э.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Звартау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.  Москва, 25 апреля 2019 г.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9"/>
          <p:cNvSpPr/>
          <p:nvPr/>
        </p:nvSpPr>
        <p:spPr>
          <a:xfrm>
            <a:off x="518188" y="5890036"/>
            <a:ext cx="9750591" cy="198721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502755" y="333820"/>
            <a:ext cx="11475885" cy="324870"/>
          </a:xfrm>
          <a:prstGeom prst="rect">
            <a:avLst/>
          </a:prstGeom>
        </p:spPr>
        <p:txBody>
          <a:bodyPr vert="horz" wrap="square" lIns="0" tIns="16928" rIns="0" bIns="0" rtlCol="0" anchor="ctr">
            <a:spAutoFit/>
          </a:bodyPr>
          <a:lstStyle/>
          <a:p>
            <a:pPr marL="16928">
              <a:lnSpc>
                <a:spcPct val="100000"/>
              </a:lnSpc>
              <a:spcBef>
                <a:spcPts val="133"/>
              </a:spcBef>
            </a:pPr>
            <a:r>
              <a:rPr lang="ru-RU" sz="2000" b="1" spc="-33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РФ НАБЛЮДАЕТСЯ РОСТ РАСПРОСТРАНЕННОСИ СЕРДЕЧНОЙ НЕДОСТАТОЧНОСТИ</a:t>
            </a:r>
            <a:endParaRPr sz="2000" b="1" spc="-2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526652" y="852882"/>
            <a:ext cx="7296015" cy="60884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E2BF0F75-6159-45CB-8E69-1D326ABE91F5}"/>
              </a:ext>
            </a:extLst>
          </p:cNvPr>
          <p:cNvGraphicFramePr/>
          <p:nvPr/>
        </p:nvGraphicFramePr>
        <p:xfrm>
          <a:off x="6710865" y="1472662"/>
          <a:ext cx="3706565" cy="40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E1CF8D74-0121-47B3-93A7-44DFFA7AF0CF}"/>
              </a:ext>
            </a:extLst>
          </p:cNvPr>
          <p:cNvGraphicFramePr/>
          <p:nvPr/>
        </p:nvGraphicFramePr>
        <p:xfrm>
          <a:off x="1017568" y="1032722"/>
          <a:ext cx="4570589" cy="464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32D523-9C95-46F0-AEDD-A4A4C628F730}"/>
              </a:ext>
            </a:extLst>
          </p:cNvPr>
          <p:cNvSpPr txBox="1"/>
          <p:nvPr/>
        </p:nvSpPr>
        <p:spPr>
          <a:xfrm>
            <a:off x="2541098" y="5421734"/>
            <a:ext cx="2031372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0">
              <a:defRPr/>
            </a:pPr>
            <a:r>
              <a:rPr lang="ru-RU" sz="1466" dirty="0">
                <a:solidFill>
                  <a:srgbClr val="931D48"/>
                </a:solidFill>
                <a:latin typeface="Calibri" panose="020F0502020204030204"/>
              </a:rPr>
              <a:t>Возраст ( лет)</a:t>
            </a:r>
            <a:endParaRPr lang="en-US" sz="1466" dirty="0">
              <a:solidFill>
                <a:srgbClr val="931D48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02C7F4-FE25-4FEE-9C0D-B3DCE23FF1F0}"/>
              </a:ext>
            </a:extLst>
          </p:cNvPr>
          <p:cNvSpPr txBox="1"/>
          <p:nvPr/>
        </p:nvSpPr>
        <p:spPr>
          <a:xfrm rot="16200000">
            <a:off x="-1128358" y="3321119"/>
            <a:ext cx="3809312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774">
              <a:defRPr/>
            </a:pPr>
            <a:r>
              <a:rPr lang="ru-RU" sz="1466" dirty="0">
                <a:solidFill>
                  <a:srgbClr val="931D48"/>
                </a:solidFill>
                <a:latin typeface="Calibri" panose="020F0502020204030204"/>
              </a:rPr>
              <a:t>Доля пациентов с СН в популяции, %</a:t>
            </a:r>
          </a:p>
        </p:txBody>
      </p:sp>
      <p:sp>
        <p:nvSpPr>
          <p:cNvPr id="22" name="Пятиугольник 12"/>
          <p:cNvSpPr/>
          <p:nvPr/>
        </p:nvSpPr>
        <p:spPr>
          <a:xfrm rot="16200000">
            <a:off x="7319459" y="2579661"/>
            <a:ext cx="503441" cy="502975"/>
          </a:xfrm>
          <a:prstGeom prst="homePlate">
            <a:avLst>
              <a:gd name="adj" fmla="val 24396"/>
            </a:avLst>
          </a:prstGeom>
          <a:solidFill>
            <a:srgbClr val="C3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74">
              <a:defRPr/>
            </a:pPr>
            <a:endParaRPr lang="ru-RU" sz="2399">
              <a:solidFill>
                <a:srgbClr val="C39741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1C509D-636C-44E9-8ED8-6633F4439BB4}"/>
              </a:ext>
            </a:extLst>
          </p:cNvPr>
          <p:cNvSpPr txBox="1"/>
          <p:nvPr/>
        </p:nvSpPr>
        <p:spPr>
          <a:xfrm>
            <a:off x="7108083" y="2749384"/>
            <a:ext cx="857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0">
              <a:defRPr/>
            </a:pPr>
            <a:r>
              <a:rPr lang="ru-RU" sz="1400" b="1" dirty="0">
                <a:solidFill>
                  <a:prstClr val="white"/>
                </a:solidFill>
                <a:latin typeface="Calibri" panose="020F0502020204030204"/>
              </a:rPr>
              <a:t>х 2</a:t>
            </a:r>
          </a:p>
        </p:txBody>
      </p:sp>
      <p:sp>
        <p:nvSpPr>
          <p:cNvPr id="24" name="Пятиугольник 19"/>
          <p:cNvSpPr/>
          <p:nvPr/>
        </p:nvSpPr>
        <p:spPr>
          <a:xfrm rot="16200000">
            <a:off x="8845010" y="3421388"/>
            <a:ext cx="539621" cy="499014"/>
          </a:xfrm>
          <a:prstGeom prst="homePlate">
            <a:avLst>
              <a:gd name="adj" fmla="val 24396"/>
            </a:avLst>
          </a:prstGeom>
          <a:solidFill>
            <a:srgbClr val="C3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74">
              <a:defRPr/>
            </a:pPr>
            <a:endParaRPr lang="ru-RU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2F815CE-E531-46D4-A90E-9400D31893FB}"/>
              </a:ext>
            </a:extLst>
          </p:cNvPr>
          <p:cNvSpPr txBox="1"/>
          <p:nvPr/>
        </p:nvSpPr>
        <p:spPr>
          <a:xfrm>
            <a:off x="8786788" y="3574482"/>
            <a:ext cx="651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0">
              <a:defRPr/>
            </a:pPr>
            <a:r>
              <a:rPr lang="ru-RU" sz="1400" b="1" dirty="0">
                <a:solidFill>
                  <a:prstClr val="white"/>
                </a:solidFill>
                <a:latin typeface="Calibri" panose="020F0502020204030204"/>
              </a:rPr>
              <a:t>Х 3,5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E5CCD39-5CCF-4095-8AF7-12339179668E}"/>
              </a:ext>
            </a:extLst>
          </p:cNvPr>
          <p:cNvSpPr txBox="1"/>
          <p:nvPr/>
        </p:nvSpPr>
        <p:spPr>
          <a:xfrm rot="16200000">
            <a:off x="4384670" y="3210553"/>
            <a:ext cx="3852941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218774">
              <a:defRPr/>
            </a:pPr>
            <a:r>
              <a:rPr lang="ru-RU" sz="1466" dirty="0">
                <a:solidFill>
                  <a:srgbClr val="931D48"/>
                </a:solidFill>
                <a:latin typeface="Calibri" panose="020F0502020204030204"/>
              </a:rPr>
              <a:t>Доля пациентов с СН в популяции, %</a:t>
            </a:r>
          </a:p>
        </p:txBody>
      </p:sp>
      <p:sp>
        <p:nvSpPr>
          <p:cNvPr id="41" name="object 6"/>
          <p:cNvSpPr txBox="1"/>
          <p:nvPr/>
        </p:nvSpPr>
        <p:spPr>
          <a:xfrm>
            <a:off x="526652" y="6301525"/>
            <a:ext cx="8240393" cy="298366"/>
          </a:xfrm>
          <a:prstGeom prst="rect">
            <a:avLst/>
          </a:prstGeom>
        </p:spPr>
        <p:txBody>
          <a:bodyPr vert="horz" wrap="square" lIns="0" tIns="21160" rIns="0" bIns="0" rtlCol="0">
            <a:spAutoFit/>
          </a:bodyPr>
          <a:lstStyle/>
          <a:p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 – сердечная недостаточность</a:t>
            </a:r>
            <a:endParaRPr lang="en-US" sz="900" dirty="0">
              <a:solidFill>
                <a:srgbClr val="2F3B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Фомин И.В. и соавт. Сердечная недостаточность. 2006;3:112-115; Фомин И.В. Российский кардиологический журнал. 2016;8:7-13</a:t>
            </a:r>
          </a:p>
        </p:txBody>
      </p:sp>
    </p:spTree>
    <p:extLst>
      <p:ext uri="{BB962C8B-B14F-4D97-AF65-F5344CB8AC3E}">
        <p14:creationId xmlns:p14="http://schemas.microsoft.com/office/powerpoint/2010/main" val="233971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2"/>
            <a:ext cx="2133600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FA20ECF8-8962-4353-B429-94334F6C5B68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3781647"/>
              </p:ext>
            </p:extLst>
          </p:nvPr>
        </p:nvGraphicFramePr>
        <p:xfrm>
          <a:off x="2302104" y="791036"/>
          <a:ext cx="9646055" cy="733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8900000">
            <a:off x="3132489" y="5481190"/>
            <a:ext cx="135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Злокачественные 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новообразования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08535009"/>
              </p:ext>
            </p:extLst>
          </p:nvPr>
        </p:nvGraphicFramePr>
        <p:xfrm>
          <a:off x="807694" y="1050852"/>
          <a:ext cx="2143108" cy="447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0371" y="5203286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Болезни системы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кровообращения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522FA4B-DD38-480D-B0F4-A65E09AF5253}"/>
              </a:ext>
            </a:extLst>
          </p:cNvPr>
          <p:cNvSpPr/>
          <p:nvPr/>
        </p:nvSpPr>
        <p:spPr>
          <a:xfrm>
            <a:off x="213360" y="390926"/>
            <a:ext cx="11978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(%) БСК в структуре общей смертности в Новосибирской области. Динамика с 2018 по 2020 гг. 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9B3FB364-A581-4C12-A81D-8EC6CAD57C97}"/>
              </a:ext>
            </a:extLst>
          </p:cNvPr>
          <p:cNvSpPr/>
          <p:nvPr/>
        </p:nvSpPr>
        <p:spPr>
          <a:xfrm flipV="1">
            <a:off x="365760" y="860350"/>
            <a:ext cx="11582400" cy="121188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F59E9F-1726-4944-B258-193B5A36A29D}"/>
              </a:ext>
            </a:extLst>
          </p:cNvPr>
          <p:cNvSpPr txBox="1"/>
          <p:nvPr/>
        </p:nvSpPr>
        <p:spPr>
          <a:xfrm>
            <a:off x="605606" y="6440423"/>
            <a:ext cx="2073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5">
              <a:defRPr/>
            </a:pP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По данным Росстата (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www.gks.ru)</a:t>
            </a:r>
            <a:endParaRPr lang="ru-RU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322809" y="221186"/>
            <a:ext cx="11428104" cy="632646"/>
          </a:xfrm>
          <a:prstGeom prst="rect">
            <a:avLst/>
          </a:prstGeom>
        </p:spPr>
        <p:txBody>
          <a:bodyPr vert="horz" wrap="square" lIns="0" tIns="16928" rIns="0" bIns="0" rtlCol="0">
            <a:spAutoFit/>
          </a:bodyPr>
          <a:lstStyle/>
          <a:p>
            <a:pPr marL="16928" marR="6771">
              <a:spcBef>
                <a:spcPts val="133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ВЫЖИВАЕМОСТЬ У ПАЦИЕНТОВ С ХСН НИЖЕ, ЧЕМ У ПАЦИЕНТОВ С НЕКОТОРЫМИ ЗЛОКАЧЕСТВЕННЫМИ ОПУХОЛЯМИ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505035" y="6168549"/>
            <a:ext cx="9653712" cy="298366"/>
          </a:xfrm>
          <a:prstGeom prst="rect">
            <a:avLst/>
          </a:prstGeom>
        </p:spPr>
        <p:txBody>
          <a:bodyPr vert="horz" wrap="square" lIns="0" tIns="21160" rIns="0" bIns="0" rtlCol="0">
            <a:spAutoFit/>
          </a:bodyPr>
          <a:lstStyle/>
          <a:p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*РПЖ – рак предстательной железы; РМЖ –  рак молочной железы; ОР – относительный риск смерти в течение 5 лет </a:t>
            </a:r>
            <a:endParaRPr lang="en-US" sz="900" dirty="0">
              <a:solidFill>
                <a:srgbClr val="2F3B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900" dirty="0" err="1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Mamas</a:t>
            </a:r>
            <a:r>
              <a:rPr lang="fr-FR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MA, et al. </a:t>
            </a:r>
            <a:r>
              <a:rPr lang="fr-FR" sz="900" dirty="0" err="1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fr-FR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fr-FR" sz="900" dirty="0" err="1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fr-FR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Fail. 2017;19:1095-1104</a:t>
            </a:r>
            <a:endParaRPr lang="ru-RU" sz="900" dirty="0">
              <a:solidFill>
                <a:srgbClr val="2F3B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8"/>
          <p:cNvSpPr/>
          <p:nvPr/>
        </p:nvSpPr>
        <p:spPr>
          <a:xfrm flipV="1">
            <a:off x="535296" y="991352"/>
            <a:ext cx="5966980" cy="116415"/>
          </a:xfrm>
          <a:custGeom>
            <a:avLst/>
            <a:gdLst/>
            <a:ahLst/>
            <a:cxnLst/>
            <a:rect l="l" t="t" r="r" b="b"/>
            <a:pathLst>
              <a:path w="4533900">
                <a:moveTo>
                  <a:pt x="0" y="0"/>
                </a:moveTo>
                <a:lnTo>
                  <a:pt x="45339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0" name="object 9"/>
          <p:cNvSpPr/>
          <p:nvPr/>
        </p:nvSpPr>
        <p:spPr>
          <a:xfrm>
            <a:off x="526832" y="5890036"/>
            <a:ext cx="9750591" cy="198721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1" name="object 3"/>
          <p:cNvSpPr txBox="1"/>
          <p:nvPr/>
        </p:nvSpPr>
        <p:spPr>
          <a:xfrm>
            <a:off x="9053811" y="875443"/>
            <a:ext cx="2607854" cy="100146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6928" rIns="0" bIns="0" rtlCol="0">
            <a:spAutoFit/>
          </a:bodyPr>
          <a:lstStyle/>
          <a:p>
            <a:pPr algn="r" defTabSz="685560"/>
            <a:r>
              <a:rPr lang="ru-RU" sz="1599" b="1" dirty="0">
                <a:solidFill>
                  <a:srgbClr val="95274E"/>
                </a:solidFill>
                <a:cs typeface="Arial" panose="020B0604020202020204" pitchFamily="34" charset="0"/>
              </a:rPr>
              <a:t>5-летняя выживаемость у пациентов с ХСН и злокачественными опухолями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CFB226-4354-4239-AAD6-DC9DEB1AE5D3}"/>
              </a:ext>
            </a:extLst>
          </p:cNvPr>
          <p:cNvSpPr/>
          <p:nvPr/>
        </p:nvSpPr>
        <p:spPr>
          <a:xfrm>
            <a:off x="2809190" y="1996452"/>
            <a:ext cx="2147716" cy="3095230"/>
          </a:xfrm>
          <a:prstGeom prst="rect">
            <a:avLst/>
          </a:prstGeom>
          <a:solidFill>
            <a:srgbClr val="C3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60"/>
            <a:endParaRPr lang="en-US" sz="13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0B62FE-C435-4419-B7F4-E6D4A4461CDD}"/>
              </a:ext>
            </a:extLst>
          </p:cNvPr>
          <p:cNvSpPr/>
          <p:nvPr/>
        </p:nvSpPr>
        <p:spPr>
          <a:xfrm>
            <a:off x="7407362" y="1996452"/>
            <a:ext cx="2147716" cy="3095230"/>
          </a:xfrm>
          <a:prstGeom prst="rect">
            <a:avLst/>
          </a:prstGeom>
          <a:solidFill>
            <a:srgbClr val="C3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60"/>
            <a:endParaRPr lang="en-US" sz="13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1AAFBF-95F9-428F-BAF4-BCE2C4F406A1}"/>
              </a:ext>
            </a:extLst>
          </p:cNvPr>
          <p:cNvSpPr txBox="1"/>
          <p:nvPr/>
        </p:nvSpPr>
        <p:spPr>
          <a:xfrm>
            <a:off x="3428790" y="1421615"/>
            <a:ext cx="848309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85783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ru-RU" sz="2666" b="0" dirty="0">
                <a:solidFill>
                  <a:srgbClr val="931D48"/>
                </a:solidFill>
              </a:rPr>
              <a:t>РПЖ</a:t>
            </a:r>
            <a:endParaRPr lang="en-US" sz="2666" b="0" dirty="0">
              <a:solidFill>
                <a:srgbClr val="931D4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24044E-1714-48B0-A6EB-EC9659EDF6C3}"/>
              </a:ext>
            </a:extLst>
          </p:cNvPr>
          <p:cNvSpPr txBox="1"/>
          <p:nvPr/>
        </p:nvSpPr>
        <p:spPr>
          <a:xfrm>
            <a:off x="2809190" y="4280279"/>
            <a:ext cx="214771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60"/>
            <a:r>
              <a:rPr lang="en-US" sz="1799" b="1" dirty="0">
                <a:solidFill>
                  <a:prstClr val="white"/>
                </a:solidFill>
                <a:cs typeface="Arial" pitchFamily="34" charset="0"/>
              </a:rPr>
              <a:t>68,3%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0B5666-DD49-430F-8A6C-AB061375F036}"/>
              </a:ext>
            </a:extLst>
          </p:cNvPr>
          <p:cNvSpPr txBox="1"/>
          <p:nvPr/>
        </p:nvSpPr>
        <p:spPr>
          <a:xfrm>
            <a:off x="5787045" y="1421615"/>
            <a:ext cx="74988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85783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ru-RU" sz="2666" b="0" dirty="0">
                <a:solidFill>
                  <a:srgbClr val="2F3B41"/>
                </a:solidFill>
              </a:rPr>
              <a:t>ХСН</a:t>
            </a:r>
            <a:endParaRPr lang="en-US" sz="2666" b="0" dirty="0">
              <a:solidFill>
                <a:srgbClr val="2F3B4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805BB2-320F-4FBA-9BF5-3275CDDA4DBE}"/>
              </a:ext>
            </a:extLst>
          </p:cNvPr>
          <p:cNvSpPr txBox="1"/>
          <p:nvPr/>
        </p:nvSpPr>
        <p:spPr>
          <a:xfrm>
            <a:off x="1190871" y="1421615"/>
            <a:ext cx="74988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60"/>
            <a:r>
              <a:rPr lang="ru-RU" sz="2666" dirty="0">
                <a:solidFill>
                  <a:srgbClr val="2F3B41"/>
                </a:solidFill>
                <a:cs typeface="Arial" pitchFamily="34" charset="0"/>
              </a:rPr>
              <a:t>ХСН</a:t>
            </a:r>
            <a:endParaRPr lang="en-US" sz="2666" dirty="0">
              <a:solidFill>
                <a:srgbClr val="2F3B4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A75DC6-338A-43D0-956C-0BC58C607654}"/>
              </a:ext>
            </a:extLst>
          </p:cNvPr>
          <p:cNvSpPr/>
          <p:nvPr/>
        </p:nvSpPr>
        <p:spPr>
          <a:xfrm>
            <a:off x="522040" y="1996452"/>
            <a:ext cx="2147716" cy="309523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60"/>
            <a:endParaRPr lang="en-US" sz="1350">
              <a:solidFill>
                <a:srgbClr val="78909C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668D1A-4C18-4BD2-89BE-BA40C0E256E9}"/>
              </a:ext>
            </a:extLst>
          </p:cNvPr>
          <p:cNvSpPr/>
          <p:nvPr/>
        </p:nvSpPr>
        <p:spPr>
          <a:xfrm>
            <a:off x="5118762" y="1988966"/>
            <a:ext cx="2147716" cy="309523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60"/>
            <a:endParaRPr lang="en-US" sz="13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744F2F5-FE18-4ED6-87DE-ABBB30299B3C}"/>
              </a:ext>
            </a:extLst>
          </p:cNvPr>
          <p:cNvSpPr txBox="1"/>
          <p:nvPr/>
        </p:nvSpPr>
        <p:spPr>
          <a:xfrm>
            <a:off x="7935328" y="1421615"/>
            <a:ext cx="926857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85783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ru-RU" sz="2666" b="0" dirty="0">
                <a:solidFill>
                  <a:srgbClr val="931D48"/>
                </a:solidFill>
              </a:rPr>
              <a:t>РМЖ</a:t>
            </a:r>
            <a:endParaRPr lang="en-US" sz="2666" b="0" dirty="0">
              <a:solidFill>
                <a:srgbClr val="931D48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A5DD45-6A82-44AF-AB9B-A8719E4DC194}"/>
              </a:ext>
            </a:extLst>
          </p:cNvPr>
          <p:cNvSpPr txBox="1"/>
          <p:nvPr/>
        </p:nvSpPr>
        <p:spPr>
          <a:xfrm>
            <a:off x="522041" y="4263292"/>
            <a:ext cx="2125293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60"/>
            <a:r>
              <a:rPr lang="en-US" sz="1799" b="1" dirty="0">
                <a:solidFill>
                  <a:schemeClr val="bg1"/>
                </a:solidFill>
                <a:cs typeface="Arial" pitchFamily="34" charset="0"/>
              </a:rPr>
              <a:t>55,8%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4AAA795-D358-4D20-B7FD-B55F1067F103}"/>
              </a:ext>
            </a:extLst>
          </p:cNvPr>
          <p:cNvSpPr txBox="1"/>
          <p:nvPr/>
        </p:nvSpPr>
        <p:spPr>
          <a:xfrm>
            <a:off x="7391047" y="4281692"/>
            <a:ext cx="2164031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60"/>
            <a:r>
              <a:rPr lang="en-US" sz="1799" b="1" dirty="0">
                <a:solidFill>
                  <a:prstClr val="white"/>
                </a:solidFill>
                <a:cs typeface="Arial" pitchFamily="34" charset="0"/>
              </a:rPr>
              <a:t>77,7%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9F600C-C932-4F20-9CC4-49514691DDB6}"/>
              </a:ext>
            </a:extLst>
          </p:cNvPr>
          <p:cNvSpPr txBox="1"/>
          <p:nvPr/>
        </p:nvSpPr>
        <p:spPr>
          <a:xfrm>
            <a:off x="5118763" y="4264705"/>
            <a:ext cx="214771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60"/>
            <a:r>
              <a:rPr lang="en-US" sz="1799" b="1" dirty="0">
                <a:solidFill>
                  <a:schemeClr val="bg1"/>
                </a:solidFill>
                <a:cs typeface="Arial" pitchFamily="34" charset="0"/>
              </a:rPr>
              <a:t>49,5%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B4F4C0D-9786-4675-8C36-24BFA8A084F9}"/>
              </a:ext>
            </a:extLst>
          </p:cNvPr>
          <p:cNvSpPr/>
          <p:nvPr/>
        </p:nvSpPr>
        <p:spPr>
          <a:xfrm>
            <a:off x="3675649" y="4713701"/>
            <a:ext cx="1443112" cy="977236"/>
          </a:xfrm>
          <a:prstGeom prst="ellipse">
            <a:avLst/>
          </a:prstGeom>
          <a:solidFill>
            <a:srgbClr val="931D4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0"/>
            <a:r>
              <a:rPr lang="ru-RU" sz="2399" b="1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ОР</a:t>
            </a:r>
          </a:p>
          <a:p>
            <a:pPr algn="ctr" defTabSz="685560"/>
            <a:r>
              <a:rPr lang="ru-RU" sz="2399" b="1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-39%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5657252" y="2472696"/>
            <a:ext cx="1069645" cy="1369589"/>
          </a:xfrm>
          <a:custGeom>
            <a:avLst/>
            <a:gdLst>
              <a:gd name="T0" fmla="*/ 259 w 381"/>
              <a:gd name="T1" fmla="*/ 357 h 486"/>
              <a:gd name="T2" fmla="*/ 254 w 381"/>
              <a:gd name="T3" fmla="*/ 354 h 486"/>
              <a:gd name="T4" fmla="*/ 248 w 381"/>
              <a:gd name="T5" fmla="*/ 350 h 486"/>
              <a:gd name="T6" fmla="*/ 243 w 381"/>
              <a:gd name="T7" fmla="*/ 346 h 486"/>
              <a:gd name="T8" fmla="*/ 228 w 381"/>
              <a:gd name="T9" fmla="*/ 327 h 486"/>
              <a:gd name="T10" fmla="*/ 222 w 381"/>
              <a:gd name="T11" fmla="*/ 300 h 486"/>
              <a:gd name="T12" fmla="*/ 220 w 381"/>
              <a:gd name="T13" fmla="*/ 281 h 486"/>
              <a:gd name="T14" fmla="*/ 232 w 381"/>
              <a:gd name="T15" fmla="*/ 267 h 486"/>
              <a:gd name="T16" fmla="*/ 285 w 381"/>
              <a:gd name="T17" fmla="*/ 253 h 486"/>
              <a:gd name="T18" fmla="*/ 310 w 381"/>
              <a:gd name="T19" fmla="*/ 231 h 486"/>
              <a:gd name="T20" fmla="*/ 344 w 381"/>
              <a:gd name="T21" fmla="*/ 176 h 486"/>
              <a:gd name="T22" fmla="*/ 347 w 381"/>
              <a:gd name="T23" fmla="*/ 216 h 486"/>
              <a:gd name="T24" fmla="*/ 354 w 381"/>
              <a:gd name="T25" fmla="*/ 193 h 486"/>
              <a:gd name="T26" fmla="*/ 326 w 381"/>
              <a:gd name="T27" fmla="*/ 129 h 486"/>
              <a:gd name="T28" fmla="*/ 299 w 381"/>
              <a:gd name="T29" fmla="*/ 105 h 486"/>
              <a:gd name="T30" fmla="*/ 325 w 381"/>
              <a:gd name="T31" fmla="*/ 122 h 486"/>
              <a:gd name="T32" fmla="*/ 347 w 381"/>
              <a:gd name="T33" fmla="*/ 128 h 486"/>
              <a:gd name="T34" fmla="*/ 302 w 381"/>
              <a:gd name="T35" fmla="*/ 108 h 486"/>
              <a:gd name="T36" fmla="*/ 284 w 381"/>
              <a:gd name="T37" fmla="*/ 65 h 486"/>
              <a:gd name="T38" fmla="*/ 214 w 381"/>
              <a:gd name="T39" fmla="*/ 44 h 486"/>
              <a:gd name="T40" fmla="*/ 140 w 381"/>
              <a:gd name="T41" fmla="*/ 46 h 486"/>
              <a:gd name="T42" fmla="*/ 105 w 381"/>
              <a:gd name="T43" fmla="*/ 71 h 486"/>
              <a:gd name="T44" fmla="*/ 80 w 381"/>
              <a:gd name="T45" fmla="*/ 89 h 486"/>
              <a:gd name="T46" fmla="*/ 98 w 381"/>
              <a:gd name="T47" fmla="*/ 77 h 486"/>
              <a:gd name="T48" fmla="*/ 49 w 381"/>
              <a:gd name="T49" fmla="*/ 142 h 486"/>
              <a:gd name="T50" fmla="*/ 52 w 381"/>
              <a:gd name="T51" fmla="*/ 157 h 486"/>
              <a:gd name="T52" fmla="*/ 30 w 381"/>
              <a:gd name="T53" fmla="*/ 167 h 486"/>
              <a:gd name="T54" fmla="*/ 9 w 381"/>
              <a:gd name="T55" fmla="*/ 185 h 486"/>
              <a:gd name="T56" fmla="*/ 35 w 381"/>
              <a:gd name="T57" fmla="*/ 167 h 486"/>
              <a:gd name="T58" fmla="*/ 57 w 381"/>
              <a:gd name="T59" fmla="*/ 157 h 486"/>
              <a:gd name="T60" fmla="*/ 12 w 381"/>
              <a:gd name="T61" fmla="*/ 197 h 486"/>
              <a:gd name="T62" fmla="*/ 38 w 381"/>
              <a:gd name="T63" fmla="*/ 213 h 486"/>
              <a:gd name="T64" fmla="*/ 67 w 381"/>
              <a:gd name="T65" fmla="*/ 235 h 486"/>
              <a:gd name="T66" fmla="*/ 96 w 381"/>
              <a:gd name="T67" fmla="*/ 271 h 486"/>
              <a:gd name="T68" fmla="*/ 71 w 381"/>
              <a:gd name="T69" fmla="*/ 249 h 486"/>
              <a:gd name="T70" fmla="*/ 69 w 381"/>
              <a:gd name="T71" fmla="*/ 234 h 486"/>
              <a:gd name="T72" fmla="*/ 100 w 381"/>
              <a:gd name="T73" fmla="*/ 293 h 486"/>
              <a:gd name="T74" fmla="*/ 140 w 381"/>
              <a:gd name="T75" fmla="*/ 276 h 486"/>
              <a:gd name="T76" fmla="*/ 148 w 381"/>
              <a:gd name="T77" fmla="*/ 279 h 486"/>
              <a:gd name="T78" fmla="*/ 155 w 381"/>
              <a:gd name="T79" fmla="*/ 301 h 486"/>
              <a:gd name="T80" fmla="*/ 154 w 381"/>
              <a:gd name="T81" fmla="*/ 304 h 486"/>
              <a:gd name="T82" fmla="*/ 147 w 381"/>
              <a:gd name="T83" fmla="*/ 327 h 486"/>
              <a:gd name="T84" fmla="*/ 128 w 381"/>
              <a:gd name="T85" fmla="*/ 350 h 486"/>
              <a:gd name="T86" fmla="*/ 122 w 381"/>
              <a:gd name="T87" fmla="*/ 354 h 486"/>
              <a:gd name="T88" fmla="*/ 117 w 381"/>
              <a:gd name="T89" fmla="*/ 357 h 486"/>
              <a:gd name="T90" fmla="*/ 110 w 381"/>
              <a:gd name="T91" fmla="*/ 360 h 486"/>
              <a:gd name="T92" fmla="*/ 35 w 381"/>
              <a:gd name="T93" fmla="*/ 460 h 486"/>
              <a:gd name="T94" fmla="*/ 303 w 381"/>
              <a:gd name="T95" fmla="*/ 486 h 486"/>
              <a:gd name="T96" fmla="*/ 361 w 381"/>
              <a:gd name="T97" fmla="*/ 389 h 486"/>
              <a:gd name="T98" fmla="*/ 261 w 381"/>
              <a:gd name="T99" fmla="*/ 358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1" h="486">
                <a:moveTo>
                  <a:pt x="261" y="358"/>
                </a:moveTo>
                <a:cubicBezTo>
                  <a:pt x="260" y="357"/>
                  <a:pt x="260" y="357"/>
                  <a:pt x="259" y="357"/>
                </a:cubicBezTo>
                <a:cubicBezTo>
                  <a:pt x="258" y="356"/>
                  <a:pt x="257" y="356"/>
                  <a:pt x="255" y="355"/>
                </a:cubicBezTo>
                <a:cubicBezTo>
                  <a:pt x="255" y="355"/>
                  <a:pt x="254" y="354"/>
                  <a:pt x="254" y="354"/>
                </a:cubicBezTo>
                <a:cubicBezTo>
                  <a:pt x="252" y="353"/>
                  <a:pt x="251" y="352"/>
                  <a:pt x="249" y="351"/>
                </a:cubicBezTo>
                <a:cubicBezTo>
                  <a:pt x="249" y="351"/>
                  <a:pt x="248" y="351"/>
                  <a:pt x="248" y="350"/>
                </a:cubicBezTo>
                <a:cubicBezTo>
                  <a:pt x="247" y="349"/>
                  <a:pt x="246" y="348"/>
                  <a:pt x="244" y="347"/>
                </a:cubicBezTo>
                <a:cubicBezTo>
                  <a:pt x="244" y="347"/>
                  <a:pt x="243" y="347"/>
                  <a:pt x="243" y="346"/>
                </a:cubicBezTo>
                <a:cubicBezTo>
                  <a:pt x="229" y="327"/>
                  <a:pt x="229" y="327"/>
                  <a:pt x="229" y="327"/>
                </a:cubicBezTo>
                <a:cubicBezTo>
                  <a:pt x="229" y="327"/>
                  <a:pt x="229" y="327"/>
                  <a:pt x="228" y="327"/>
                </a:cubicBezTo>
                <a:cubicBezTo>
                  <a:pt x="225" y="320"/>
                  <a:pt x="223" y="312"/>
                  <a:pt x="222" y="304"/>
                </a:cubicBezTo>
                <a:cubicBezTo>
                  <a:pt x="222" y="300"/>
                  <a:pt x="222" y="300"/>
                  <a:pt x="222" y="300"/>
                </a:cubicBezTo>
                <a:cubicBezTo>
                  <a:pt x="222" y="300"/>
                  <a:pt x="222" y="300"/>
                  <a:pt x="222" y="300"/>
                </a:cubicBezTo>
                <a:cubicBezTo>
                  <a:pt x="220" y="281"/>
                  <a:pt x="220" y="281"/>
                  <a:pt x="220" y="281"/>
                </a:cubicBezTo>
                <a:cubicBezTo>
                  <a:pt x="224" y="281"/>
                  <a:pt x="228" y="280"/>
                  <a:pt x="232" y="279"/>
                </a:cubicBezTo>
                <a:cubicBezTo>
                  <a:pt x="232" y="267"/>
                  <a:pt x="232" y="267"/>
                  <a:pt x="232" y="267"/>
                </a:cubicBezTo>
                <a:cubicBezTo>
                  <a:pt x="241" y="279"/>
                  <a:pt x="241" y="279"/>
                  <a:pt x="241" y="279"/>
                </a:cubicBezTo>
                <a:cubicBezTo>
                  <a:pt x="241" y="279"/>
                  <a:pt x="263" y="269"/>
                  <a:pt x="285" y="253"/>
                </a:cubicBezTo>
                <a:cubicBezTo>
                  <a:pt x="282" y="262"/>
                  <a:pt x="277" y="273"/>
                  <a:pt x="268" y="282"/>
                </a:cubicBezTo>
                <a:cubicBezTo>
                  <a:pt x="268" y="282"/>
                  <a:pt x="301" y="276"/>
                  <a:pt x="310" y="231"/>
                </a:cubicBezTo>
                <a:cubicBezTo>
                  <a:pt x="310" y="231"/>
                  <a:pt x="317" y="241"/>
                  <a:pt x="310" y="252"/>
                </a:cubicBezTo>
                <a:cubicBezTo>
                  <a:pt x="310" y="252"/>
                  <a:pt x="361" y="218"/>
                  <a:pt x="344" y="176"/>
                </a:cubicBezTo>
                <a:cubicBezTo>
                  <a:pt x="354" y="189"/>
                  <a:pt x="346" y="215"/>
                  <a:pt x="345" y="215"/>
                </a:cubicBezTo>
                <a:cubicBezTo>
                  <a:pt x="347" y="216"/>
                  <a:pt x="347" y="216"/>
                  <a:pt x="347" y="216"/>
                </a:cubicBezTo>
                <a:cubicBezTo>
                  <a:pt x="347" y="215"/>
                  <a:pt x="356" y="187"/>
                  <a:pt x="344" y="174"/>
                </a:cubicBezTo>
                <a:cubicBezTo>
                  <a:pt x="347" y="176"/>
                  <a:pt x="352" y="180"/>
                  <a:pt x="354" y="193"/>
                </a:cubicBezTo>
                <a:cubicBezTo>
                  <a:pt x="354" y="193"/>
                  <a:pt x="381" y="165"/>
                  <a:pt x="354" y="141"/>
                </a:cubicBezTo>
                <a:cubicBezTo>
                  <a:pt x="354" y="141"/>
                  <a:pt x="345" y="131"/>
                  <a:pt x="326" y="129"/>
                </a:cubicBezTo>
                <a:cubicBezTo>
                  <a:pt x="314" y="128"/>
                  <a:pt x="304" y="120"/>
                  <a:pt x="300" y="108"/>
                </a:cubicBezTo>
                <a:cubicBezTo>
                  <a:pt x="299" y="105"/>
                  <a:pt x="299" y="105"/>
                  <a:pt x="299" y="105"/>
                </a:cubicBezTo>
                <a:cubicBezTo>
                  <a:pt x="299" y="106"/>
                  <a:pt x="300" y="108"/>
                  <a:pt x="301" y="108"/>
                </a:cubicBezTo>
                <a:cubicBezTo>
                  <a:pt x="306" y="116"/>
                  <a:pt x="315" y="121"/>
                  <a:pt x="325" y="122"/>
                </a:cubicBezTo>
                <a:cubicBezTo>
                  <a:pt x="337" y="123"/>
                  <a:pt x="346" y="129"/>
                  <a:pt x="346" y="129"/>
                </a:cubicBezTo>
                <a:cubicBezTo>
                  <a:pt x="347" y="128"/>
                  <a:pt x="347" y="128"/>
                  <a:pt x="347" y="128"/>
                </a:cubicBezTo>
                <a:cubicBezTo>
                  <a:pt x="346" y="128"/>
                  <a:pt x="338" y="122"/>
                  <a:pt x="325" y="120"/>
                </a:cubicBezTo>
                <a:cubicBezTo>
                  <a:pt x="316" y="120"/>
                  <a:pt x="307" y="115"/>
                  <a:pt x="302" y="108"/>
                </a:cubicBezTo>
                <a:cubicBezTo>
                  <a:pt x="300" y="105"/>
                  <a:pt x="298" y="102"/>
                  <a:pt x="296" y="99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79" y="52"/>
                  <a:pt x="268" y="41"/>
                  <a:pt x="254" y="36"/>
                </a:cubicBezTo>
                <a:cubicBezTo>
                  <a:pt x="243" y="32"/>
                  <a:pt x="229" y="32"/>
                  <a:pt x="214" y="44"/>
                </a:cubicBezTo>
                <a:cubicBezTo>
                  <a:pt x="214" y="44"/>
                  <a:pt x="214" y="44"/>
                  <a:pt x="215" y="44"/>
                </a:cubicBezTo>
                <a:cubicBezTo>
                  <a:pt x="190" y="0"/>
                  <a:pt x="140" y="46"/>
                  <a:pt x="140" y="46"/>
                </a:cubicBezTo>
                <a:cubicBezTo>
                  <a:pt x="134" y="52"/>
                  <a:pt x="120" y="62"/>
                  <a:pt x="110" y="69"/>
                </a:cubicBezTo>
                <a:cubicBezTo>
                  <a:pt x="107" y="70"/>
                  <a:pt x="105" y="71"/>
                  <a:pt x="105" y="71"/>
                </a:cubicBezTo>
                <a:cubicBezTo>
                  <a:pt x="84" y="79"/>
                  <a:pt x="79" y="88"/>
                  <a:pt x="78" y="88"/>
                </a:cubicBezTo>
                <a:cubicBezTo>
                  <a:pt x="80" y="89"/>
                  <a:pt x="80" y="89"/>
                  <a:pt x="80" y="89"/>
                </a:cubicBezTo>
                <a:cubicBezTo>
                  <a:pt x="80" y="89"/>
                  <a:pt x="85" y="80"/>
                  <a:pt x="104" y="73"/>
                </a:cubicBezTo>
                <a:cubicBezTo>
                  <a:pt x="100" y="76"/>
                  <a:pt x="98" y="77"/>
                  <a:pt x="98" y="77"/>
                </a:cubicBezTo>
                <a:cubicBezTo>
                  <a:pt x="64" y="96"/>
                  <a:pt x="84" y="125"/>
                  <a:pt x="84" y="125"/>
                </a:cubicBezTo>
                <a:cubicBezTo>
                  <a:pt x="76" y="138"/>
                  <a:pt x="49" y="142"/>
                  <a:pt x="49" y="142"/>
                </a:cubicBezTo>
                <a:cubicBezTo>
                  <a:pt x="25" y="137"/>
                  <a:pt x="33" y="109"/>
                  <a:pt x="33" y="109"/>
                </a:cubicBezTo>
                <a:cubicBezTo>
                  <a:pt x="11" y="153"/>
                  <a:pt x="40" y="157"/>
                  <a:pt x="52" y="157"/>
                </a:cubicBezTo>
                <a:cubicBezTo>
                  <a:pt x="44" y="161"/>
                  <a:pt x="37" y="164"/>
                  <a:pt x="34" y="165"/>
                </a:cubicBezTo>
                <a:cubicBezTo>
                  <a:pt x="33" y="166"/>
                  <a:pt x="32" y="166"/>
                  <a:pt x="30" y="167"/>
                </a:cubicBezTo>
                <a:cubicBezTo>
                  <a:pt x="13" y="173"/>
                  <a:pt x="8" y="184"/>
                  <a:pt x="7" y="185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5"/>
                  <a:pt x="15" y="174"/>
                  <a:pt x="31" y="168"/>
                </a:cubicBezTo>
                <a:cubicBezTo>
                  <a:pt x="32" y="168"/>
                  <a:pt x="33" y="167"/>
                  <a:pt x="35" y="167"/>
                </a:cubicBezTo>
                <a:cubicBezTo>
                  <a:pt x="38" y="165"/>
                  <a:pt x="47" y="161"/>
                  <a:pt x="55" y="157"/>
                </a:cubicBezTo>
                <a:cubicBezTo>
                  <a:pt x="56" y="157"/>
                  <a:pt x="57" y="157"/>
                  <a:pt x="57" y="157"/>
                </a:cubicBezTo>
                <a:cubicBezTo>
                  <a:pt x="47" y="163"/>
                  <a:pt x="47" y="163"/>
                  <a:pt x="47" y="163"/>
                </a:cubicBezTo>
                <a:cubicBezTo>
                  <a:pt x="0" y="186"/>
                  <a:pt x="12" y="197"/>
                  <a:pt x="12" y="197"/>
                </a:cubicBezTo>
                <a:cubicBezTo>
                  <a:pt x="12" y="206"/>
                  <a:pt x="38" y="236"/>
                  <a:pt x="38" y="236"/>
                </a:cubicBezTo>
                <a:cubicBezTo>
                  <a:pt x="31" y="222"/>
                  <a:pt x="38" y="213"/>
                  <a:pt x="38" y="213"/>
                </a:cubicBezTo>
                <a:cubicBezTo>
                  <a:pt x="33" y="245"/>
                  <a:pt x="65" y="252"/>
                  <a:pt x="65" y="252"/>
                </a:cubicBezTo>
                <a:cubicBezTo>
                  <a:pt x="64" y="242"/>
                  <a:pt x="65" y="237"/>
                  <a:pt x="67" y="235"/>
                </a:cubicBezTo>
                <a:cubicBezTo>
                  <a:pt x="67" y="241"/>
                  <a:pt x="68" y="245"/>
                  <a:pt x="70" y="250"/>
                </a:cubicBezTo>
                <a:cubicBezTo>
                  <a:pt x="77" y="266"/>
                  <a:pt x="96" y="271"/>
                  <a:pt x="96" y="271"/>
                </a:cubicBezTo>
                <a:cubicBezTo>
                  <a:pt x="96" y="269"/>
                  <a:pt x="96" y="269"/>
                  <a:pt x="96" y="269"/>
                </a:cubicBezTo>
                <a:cubicBezTo>
                  <a:pt x="96" y="269"/>
                  <a:pt x="78" y="264"/>
                  <a:pt x="71" y="249"/>
                </a:cubicBezTo>
                <a:cubicBezTo>
                  <a:pt x="69" y="245"/>
                  <a:pt x="68" y="240"/>
                  <a:pt x="68" y="234"/>
                </a:cubicBezTo>
                <a:cubicBezTo>
                  <a:pt x="69" y="234"/>
                  <a:pt x="69" y="234"/>
                  <a:pt x="69" y="234"/>
                </a:cubicBezTo>
                <a:cubicBezTo>
                  <a:pt x="68" y="260"/>
                  <a:pt x="100" y="267"/>
                  <a:pt x="100" y="267"/>
                </a:cubicBezTo>
                <a:cubicBezTo>
                  <a:pt x="116" y="282"/>
                  <a:pt x="100" y="293"/>
                  <a:pt x="100" y="293"/>
                </a:cubicBezTo>
                <a:cubicBezTo>
                  <a:pt x="120" y="292"/>
                  <a:pt x="118" y="275"/>
                  <a:pt x="116" y="268"/>
                </a:cubicBezTo>
                <a:cubicBezTo>
                  <a:pt x="123" y="271"/>
                  <a:pt x="131" y="274"/>
                  <a:pt x="140" y="276"/>
                </a:cubicBezTo>
                <a:cubicBezTo>
                  <a:pt x="148" y="267"/>
                  <a:pt x="148" y="267"/>
                  <a:pt x="148" y="267"/>
                </a:cubicBezTo>
                <a:cubicBezTo>
                  <a:pt x="148" y="279"/>
                  <a:pt x="148" y="279"/>
                  <a:pt x="148" y="279"/>
                </a:cubicBezTo>
                <a:cubicBezTo>
                  <a:pt x="148" y="279"/>
                  <a:pt x="151" y="279"/>
                  <a:pt x="156" y="280"/>
                </a:cubicBezTo>
                <a:cubicBezTo>
                  <a:pt x="155" y="301"/>
                  <a:pt x="155" y="301"/>
                  <a:pt x="155" y="301"/>
                </a:cubicBezTo>
                <a:cubicBezTo>
                  <a:pt x="155" y="301"/>
                  <a:pt x="155" y="301"/>
                  <a:pt x="155" y="301"/>
                </a:cubicBezTo>
                <a:cubicBezTo>
                  <a:pt x="154" y="304"/>
                  <a:pt x="154" y="304"/>
                  <a:pt x="154" y="304"/>
                </a:cubicBezTo>
                <a:cubicBezTo>
                  <a:pt x="154" y="313"/>
                  <a:pt x="151" y="321"/>
                  <a:pt x="148" y="328"/>
                </a:cubicBezTo>
                <a:cubicBezTo>
                  <a:pt x="147" y="327"/>
                  <a:pt x="147" y="327"/>
                  <a:pt x="147" y="327"/>
                </a:cubicBezTo>
                <a:cubicBezTo>
                  <a:pt x="131" y="348"/>
                  <a:pt x="131" y="348"/>
                  <a:pt x="131" y="348"/>
                </a:cubicBezTo>
                <a:cubicBezTo>
                  <a:pt x="130" y="349"/>
                  <a:pt x="129" y="350"/>
                  <a:pt x="128" y="350"/>
                </a:cubicBezTo>
                <a:cubicBezTo>
                  <a:pt x="128" y="351"/>
                  <a:pt x="128" y="351"/>
                  <a:pt x="127" y="351"/>
                </a:cubicBezTo>
                <a:cubicBezTo>
                  <a:pt x="126" y="352"/>
                  <a:pt x="124" y="353"/>
                  <a:pt x="122" y="354"/>
                </a:cubicBezTo>
                <a:cubicBezTo>
                  <a:pt x="122" y="354"/>
                  <a:pt x="122" y="355"/>
                  <a:pt x="121" y="355"/>
                </a:cubicBezTo>
                <a:cubicBezTo>
                  <a:pt x="120" y="356"/>
                  <a:pt x="119" y="356"/>
                  <a:pt x="117" y="357"/>
                </a:cubicBezTo>
                <a:cubicBezTo>
                  <a:pt x="117" y="357"/>
                  <a:pt x="116" y="357"/>
                  <a:pt x="116" y="358"/>
                </a:cubicBezTo>
                <a:cubicBezTo>
                  <a:pt x="114" y="358"/>
                  <a:pt x="112" y="359"/>
                  <a:pt x="110" y="360"/>
                </a:cubicBezTo>
                <a:cubicBezTo>
                  <a:pt x="15" y="389"/>
                  <a:pt x="15" y="389"/>
                  <a:pt x="15" y="389"/>
                </a:cubicBezTo>
                <a:cubicBezTo>
                  <a:pt x="35" y="460"/>
                  <a:pt x="35" y="460"/>
                  <a:pt x="35" y="460"/>
                </a:cubicBezTo>
                <a:cubicBezTo>
                  <a:pt x="39" y="475"/>
                  <a:pt x="53" y="486"/>
                  <a:pt x="69" y="486"/>
                </a:cubicBezTo>
                <a:cubicBezTo>
                  <a:pt x="303" y="486"/>
                  <a:pt x="303" y="486"/>
                  <a:pt x="303" y="486"/>
                </a:cubicBezTo>
                <a:cubicBezTo>
                  <a:pt x="318" y="486"/>
                  <a:pt x="332" y="476"/>
                  <a:pt x="336" y="462"/>
                </a:cubicBezTo>
                <a:cubicBezTo>
                  <a:pt x="361" y="389"/>
                  <a:pt x="361" y="389"/>
                  <a:pt x="361" y="389"/>
                </a:cubicBezTo>
                <a:cubicBezTo>
                  <a:pt x="266" y="360"/>
                  <a:pt x="266" y="360"/>
                  <a:pt x="266" y="360"/>
                </a:cubicBezTo>
                <a:cubicBezTo>
                  <a:pt x="265" y="359"/>
                  <a:pt x="263" y="358"/>
                  <a:pt x="261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grpSp>
        <p:nvGrpSpPr>
          <p:cNvPr id="26" name="Группа 12"/>
          <p:cNvGrpSpPr/>
          <p:nvPr/>
        </p:nvGrpSpPr>
        <p:grpSpPr>
          <a:xfrm>
            <a:off x="944186" y="2571132"/>
            <a:ext cx="1220411" cy="1271194"/>
            <a:chOff x="1177926" y="-1927225"/>
            <a:chExt cx="1220788" cy="1271587"/>
          </a:xfrm>
          <a:solidFill>
            <a:schemeClr val="bg1"/>
          </a:solidFill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500188" y="-1927225"/>
              <a:ext cx="598488" cy="947737"/>
            </a:xfrm>
            <a:custGeom>
              <a:avLst/>
              <a:gdLst>
                <a:gd name="T0" fmla="*/ 24 w 213"/>
                <a:gd name="T1" fmla="*/ 192 h 336"/>
                <a:gd name="T2" fmla="*/ 33 w 213"/>
                <a:gd name="T3" fmla="*/ 192 h 336"/>
                <a:gd name="T4" fmla="*/ 34 w 213"/>
                <a:gd name="T5" fmla="*/ 188 h 336"/>
                <a:gd name="T6" fmla="*/ 34 w 213"/>
                <a:gd name="T7" fmla="*/ 186 h 336"/>
                <a:gd name="T8" fmla="*/ 56 w 213"/>
                <a:gd name="T9" fmla="*/ 236 h 336"/>
                <a:gd name="T10" fmla="*/ 55 w 213"/>
                <a:gd name="T11" fmla="*/ 263 h 336"/>
                <a:gd name="T12" fmla="*/ 54 w 213"/>
                <a:gd name="T13" fmla="*/ 280 h 336"/>
                <a:gd name="T14" fmla="*/ 46 w 213"/>
                <a:gd name="T15" fmla="*/ 302 h 336"/>
                <a:gd name="T16" fmla="*/ 47 w 213"/>
                <a:gd name="T17" fmla="*/ 301 h 336"/>
                <a:gd name="T18" fmla="*/ 108 w 213"/>
                <a:gd name="T19" fmla="*/ 336 h 336"/>
                <a:gd name="T20" fmla="*/ 167 w 213"/>
                <a:gd name="T21" fmla="*/ 302 h 336"/>
                <a:gd name="T22" fmla="*/ 160 w 213"/>
                <a:gd name="T23" fmla="*/ 285 h 336"/>
                <a:gd name="T24" fmla="*/ 160 w 213"/>
                <a:gd name="T25" fmla="*/ 285 h 336"/>
                <a:gd name="T26" fmla="*/ 159 w 213"/>
                <a:gd name="T27" fmla="*/ 280 h 336"/>
                <a:gd name="T28" fmla="*/ 158 w 213"/>
                <a:gd name="T29" fmla="*/ 237 h 336"/>
                <a:gd name="T30" fmla="*/ 179 w 213"/>
                <a:gd name="T31" fmla="*/ 190 h 336"/>
                <a:gd name="T32" fmla="*/ 180 w 213"/>
                <a:gd name="T33" fmla="*/ 192 h 336"/>
                <a:gd name="T34" fmla="*/ 189 w 213"/>
                <a:gd name="T35" fmla="*/ 192 h 336"/>
                <a:gd name="T36" fmla="*/ 207 w 213"/>
                <a:gd name="T37" fmla="*/ 161 h 336"/>
                <a:gd name="T38" fmla="*/ 209 w 213"/>
                <a:gd name="T39" fmla="*/ 132 h 336"/>
                <a:gd name="T40" fmla="*/ 204 w 213"/>
                <a:gd name="T41" fmla="*/ 128 h 336"/>
                <a:gd name="T42" fmla="*/ 205 w 213"/>
                <a:gd name="T43" fmla="*/ 109 h 336"/>
                <a:gd name="T44" fmla="*/ 107 w 213"/>
                <a:gd name="T45" fmla="*/ 3 h 336"/>
                <a:gd name="T46" fmla="*/ 8 w 213"/>
                <a:gd name="T47" fmla="*/ 109 h 336"/>
                <a:gd name="T48" fmla="*/ 9 w 213"/>
                <a:gd name="T49" fmla="*/ 128 h 336"/>
                <a:gd name="T50" fmla="*/ 4 w 213"/>
                <a:gd name="T51" fmla="*/ 132 h 336"/>
                <a:gd name="T52" fmla="*/ 7 w 213"/>
                <a:gd name="T53" fmla="*/ 161 h 336"/>
                <a:gd name="T54" fmla="*/ 24 w 213"/>
                <a:gd name="T55" fmla="*/ 19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3" h="336">
                  <a:moveTo>
                    <a:pt x="24" y="192"/>
                  </a:moveTo>
                  <a:cubicBezTo>
                    <a:pt x="26" y="195"/>
                    <a:pt x="31" y="195"/>
                    <a:pt x="33" y="192"/>
                  </a:cubicBezTo>
                  <a:cubicBezTo>
                    <a:pt x="34" y="191"/>
                    <a:pt x="34" y="190"/>
                    <a:pt x="34" y="188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8" y="209"/>
                    <a:pt x="46" y="225"/>
                    <a:pt x="56" y="236"/>
                  </a:cubicBezTo>
                  <a:cubicBezTo>
                    <a:pt x="55" y="263"/>
                    <a:pt x="55" y="263"/>
                    <a:pt x="55" y="263"/>
                  </a:cubicBezTo>
                  <a:cubicBezTo>
                    <a:pt x="54" y="280"/>
                    <a:pt x="54" y="280"/>
                    <a:pt x="54" y="280"/>
                  </a:cubicBezTo>
                  <a:cubicBezTo>
                    <a:pt x="54" y="288"/>
                    <a:pt x="51" y="295"/>
                    <a:pt x="46" y="302"/>
                  </a:cubicBezTo>
                  <a:cubicBezTo>
                    <a:pt x="47" y="301"/>
                    <a:pt x="47" y="301"/>
                    <a:pt x="47" y="301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67" y="302"/>
                    <a:pt x="167" y="302"/>
                    <a:pt x="167" y="302"/>
                  </a:cubicBezTo>
                  <a:cubicBezTo>
                    <a:pt x="164" y="297"/>
                    <a:pt x="161" y="291"/>
                    <a:pt x="160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59" y="283"/>
                    <a:pt x="159" y="281"/>
                    <a:pt x="159" y="280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67" y="226"/>
                    <a:pt x="175" y="211"/>
                    <a:pt x="179" y="190"/>
                  </a:cubicBezTo>
                  <a:cubicBezTo>
                    <a:pt x="179" y="191"/>
                    <a:pt x="179" y="191"/>
                    <a:pt x="180" y="192"/>
                  </a:cubicBezTo>
                  <a:cubicBezTo>
                    <a:pt x="182" y="195"/>
                    <a:pt x="187" y="195"/>
                    <a:pt x="189" y="192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12" y="152"/>
                    <a:pt x="213" y="141"/>
                    <a:pt x="209" y="132"/>
                  </a:cubicBezTo>
                  <a:cubicBezTo>
                    <a:pt x="208" y="129"/>
                    <a:pt x="206" y="128"/>
                    <a:pt x="204" y="128"/>
                  </a:cubicBezTo>
                  <a:cubicBezTo>
                    <a:pt x="205" y="122"/>
                    <a:pt x="205" y="115"/>
                    <a:pt x="205" y="109"/>
                  </a:cubicBezTo>
                  <a:cubicBezTo>
                    <a:pt x="205" y="51"/>
                    <a:pt x="205" y="7"/>
                    <a:pt x="107" y="3"/>
                  </a:cubicBezTo>
                  <a:cubicBezTo>
                    <a:pt x="11" y="0"/>
                    <a:pt x="8" y="51"/>
                    <a:pt x="8" y="109"/>
                  </a:cubicBezTo>
                  <a:cubicBezTo>
                    <a:pt x="8" y="115"/>
                    <a:pt x="8" y="122"/>
                    <a:pt x="9" y="128"/>
                  </a:cubicBezTo>
                  <a:cubicBezTo>
                    <a:pt x="7" y="128"/>
                    <a:pt x="5" y="129"/>
                    <a:pt x="4" y="132"/>
                  </a:cubicBezTo>
                  <a:cubicBezTo>
                    <a:pt x="0" y="141"/>
                    <a:pt x="1" y="152"/>
                    <a:pt x="7" y="161"/>
                  </a:cubicBezTo>
                  <a:lnTo>
                    <a:pt x="24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ru-RU" sz="1799">
                <a:solidFill>
                  <a:schemeClr val="bg1"/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828801" y="-1036638"/>
              <a:ext cx="569913" cy="381000"/>
            </a:xfrm>
            <a:custGeom>
              <a:avLst/>
              <a:gdLst>
                <a:gd name="T0" fmla="*/ 172 w 203"/>
                <a:gd name="T1" fmla="*/ 35 h 135"/>
                <a:gd name="T2" fmla="*/ 65 w 203"/>
                <a:gd name="T3" fmla="*/ 0 h 135"/>
                <a:gd name="T4" fmla="*/ 17 w 203"/>
                <a:gd name="T5" fmla="*/ 81 h 135"/>
                <a:gd name="T6" fmla="*/ 6 w 203"/>
                <a:gd name="T7" fmla="*/ 57 h 135"/>
                <a:gd name="T8" fmla="*/ 0 w 203"/>
                <a:gd name="T9" fmla="*/ 72 h 135"/>
                <a:gd name="T10" fmla="*/ 16 w 203"/>
                <a:gd name="T11" fmla="*/ 135 h 135"/>
                <a:gd name="T12" fmla="*/ 192 w 203"/>
                <a:gd name="T13" fmla="*/ 135 h 135"/>
                <a:gd name="T14" fmla="*/ 200 w 203"/>
                <a:gd name="T15" fmla="*/ 101 h 135"/>
                <a:gd name="T16" fmla="*/ 202 w 203"/>
                <a:gd name="T17" fmla="*/ 91 h 135"/>
                <a:gd name="T18" fmla="*/ 172 w 203"/>
                <a:gd name="T19" fmla="*/ 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35">
                  <a:moveTo>
                    <a:pt x="172" y="35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202" y="94"/>
                    <a:pt x="202" y="91"/>
                  </a:cubicBezTo>
                  <a:cubicBezTo>
                    <a:pt x="203" y="70"/>
                    <a:pt x="192" y="49"/>
                    <a:pt x="17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ru-RU" sz="1799">
                <a:solidFill>
                  <a:schemeClr val="bg1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177926" y="-1038225"/>
              <a:ext cx="600075" cy="382587"/>
            </a:xfrm>
            <a:custGeom>
              <a:avLst/>
              <a:gdLst>
                <a:gd name="T0" fmla="*/ 208 w 214"/>
                <a:gd name="T1" fmla="*/ 57 h 136"/>
                <a:gd name="T2" fmla="*/ 196 w 214"/>
                <a:gd name="T3" fmla="*/ 82 h 136"/>
                <a:gd name="T4" fmla="*/ 148 w 214"/>
                <a:gd name="T5" fmla="*/ 0 h 136"/>
                <a:gd name="T6" fmla="*/ 35 w 214"/>
                <a:gd name="T7" fmla="*/ 36 h 136"/>
                <a:gd name="T8" fmla="*/ 6 w 214"/>
                <a:gd name="T9" fmla="*/ 102 h 136"/>
                <a:gd name="T10" fmla="*/ 14 w 214"/>
                <a:gd name="T11" fmla="*/ 136 h 136"/>
                <a:gd name="T12" fmla="*/ 199 w 214"/>
                <a:gd name="T13" fmla="*/ 136 h 136"/>
                <a:gd name="T14" fmla="*/ 214 w 214"/>
                <a:gd name="T15" fmla="*/ 73 h 136"/>
                <a:gd name="T16" fmla="*/ 208 w 214"/>
                <a:gd name="T17" fmla="*/ 5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36">
                  <a:moveTo>
                    <a:pt x="208" y="57"/>
                  </a:moveTo>
                  <a:cubicBezTo>
                    <a:pt x="196" y="82"/>
                    <a:pt x="196" y="82"/>
                    <a:pt x="196" y="82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11" y="52"/>
                    <a:pt x="0" y="77"/>
                    <a:pt x="6" y="102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14" y="73"/>
                    <a:pt x="214" y="73"/>
                    <a:pt x="214" y="73"/>
                  </a:cubicBezTo>
                  <a:lnTo>
                    <a:pt x="20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ru-RU" sz="1799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197"/>
          <p:cNvGrpSpPr/>
          <p:nvPr/>
        </p:nvGrpSpPr>
        <p:grpSpPr>
          <a:xfrm>
            <a:off x="3295060" y="2571132"/>
            <a:ext cx="1220411" cy="1271194"/>
            <a:chOff x="1177926" y="-1927225"/>
            <a:chExt cx="1220788" cy="1271587"/>
          </a:xfrm>
          <a:solidFill>
            <a:schemeClr val="bg1"/>
          </a:solidFill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500188" y="-1927225"/>
              <a:ext cx="598488" cy="947737"/>
            </a:xfrm>
            <a:custGeom>
              <a:avLst/>
              <a:gdLst>
                <a:gd name="T0" fmla="*/ 24 w 213"/>
                <a:gd name="T1" fmla="*/ 192 h 336"/>
                <a:gd name="T2" fmla="*/ 33 w 213"/>
                <a:gd name="T3" fmla="*/ 192 h 336"/>
                <a:gd name="T4" fmla="*/ 34 w 213"/>
                <a:gd name="T5" fmla="*/ 188 h 336"/>
                <a:gd name="T6" fmla="*/ 34 w 213"/>
                <a:gd name="T7" fmla="*/ 186 h 336"/>
                <a:gd name="T8" fmla="*/ 56 w 213"/>
                <a:gd name="T9" fmla="*/ 236 h 336"/>
                <a:gd name="T10" fmla="*/ 55 w 213"/>
                <a:gd name="T11" fmla="*/ 263 h 336"/>
                <a:gd name="T12" fmla="*/ 54 w 213"/>
                <a:gd name="T13" fmla="*/ 280 h 336"/>
                <a:gd name="T14" fmla="*/ 46 w 213"/>
                <a:gd name="T15" fmla="*/ 302 h 336"/>
                <a:gd name="T16" fmla="*/ 47 w 213"/>
                <a:gd name="T17" fmla="*/ 301 h 336"/>
                <a:gd name="T18" fmla="*/ 108 w 213"/>
                <a:gd name="T19" fmla="*/ 336 h 336"/>
                <a:gd name="T20" fmla="*/ 167 w 213"/>
                <a:gd name="T21" fmla="*/ 302 h 336"/>
                <a:gd name="T22" fmla="*/ 160 w 213"/>
                <a:gd name="T23" fmla="*/ 285 h 336"/>
                <a:gd name="T24" fmla="*/ 160 w 213"/>
                <a:gd name="T25" fmla="*/ 285 h 336"/>
                <a:gd name="T26" fmla="*/ 159 w 213"/>
                <a:gd name="T27" fmla="*/ 280 h 336"/>
                <a:gd name="T28" fmla="*/ 158 w 213"/>
                <a:gd name="T29" fmla="*/ 237 h 336"/>
                <a:gd name="T30" fmla="*/ 179 w 213"/>
                <a:gd name="T31" fmla="*/ 190 h 336"/>
                <a:gd name="T32" fmla="*/ 180 w 213"/>
                <a:gd name="T33" fmla="*/ 192 h 336"/>
                <a:gd name="T34" fmla="*/ 189 w 213"/>
                <a:gd name="T35" fmla="*/ 192 h 336"/>
                <a:gd name="T36" fmla="*/ 207 w 213"/>
                <a:gd name="T37" fmla="*/ 161 h 336"/>
                <a:gd name="T38" fmla="*/ 209 w 213"/>
                <a:gd name="T39" fmla="*/ 132 h 336"/>
                <a:gd name="T40" fmla="*/ 204 w 213"/>
                <a:gd name="T41" fmla="*/ 128 h 336"/>
                <a:gd name="T42" fmla="*/ 205 w 213"/>
                <a:gd name="T43" fmla="*/ 109 h 336"/>
                <a:gd name="T44" fmla="*/ 107 w 213"/>
                <a:gd name="T45" fmla="*/ 3 h 336"/>
                <a:gd name="T46" fmla="*/ 8 w 213"/>
                <a:gd name="T47" fmla="*/ 109 h 336"/>
                <a:gd name="T48" fmla="*/ 9 w 213"/>
                <a:gd name="T49" fmla="*/ 128 h 336"/>
                <a:gd name="T50" fmla="*/ 4 w 213"/>
                <a:gd name="T51" fmla="*/ 132 h 336"/>
                <a:gd name="T52" fmla="*/ 7 w 213"/>
                <a:gd name="T53" fmla="*/ 161 h 336"/>
                <a:gd name="T54" fmla="*/ 24 w 213"/>
                <a:gd name="T55" fmla="*/ 19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3" h="336">
                  <a:moveTo>
                    <a:pt x="24" y="192"/>
                  </a:moveTo>
                  <a:cubicBezTo>
                    <a:pt x="26" y="195"/>
                    <a:pt x="31" y="195"/>
                    <a:pt x="33" y="192"/>
                  </a:cubicBezTo>
                  <a:cubicBezTo>
                    <a:pt x="34" y="191"/>
                    <a:pt x="34" y="190"/>
                    <a:pt x="34" y="188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8" y="209"/>
                    <a:pt x="46" y="225"/>
                    <a:pt x="56" y="236"/>
                  </a:cubicBezTo>
                  <a:cubicBezTo>
                    <a:pt x="55" y="263"/>
                    <a:pt x="55" y="263"/>
                    <a:pt x="55" y="263"/>
                  </a:cubicBezTo>
                  <a:cubicBezTo>
                    <a:pt x="54" y="280"/>
                    <a:pt x="54" y="280"/>
                    <a:pt x="54" y="280"/>
                  </a:cubicBezTo>
                  <a:cubicBezTo>
                    <a:pt x="54" y="288"/>
                    <a:pt x="51" y="295"/>
                    <a:pt x="46" y="302"/>
                  </a:cubicBezTo>
                  <a:cubicBezTo>
                    <a:pt x="47" y="301"/>
                    <a:pt x="47" y="301"/>
                    <a:pt x="47" y="301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67" y="302"/>
                    <a:pt x="167" y="302"/>
                    <a:pt x="167" y="302"/>
                  </a:cubicBezTo>
                  <a:cubicBezTo>
                    <a:pt x="164" y="297"/>
                    <a:pt x="161" y="291"/>
                    <a:pt x="160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59" y="283"/>
                    <a:pt x="159" y="281"/>
                    <a:pt x="159" y="280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67" y="226"/>
                    <a:pt x="175" y="211"/>
                    <a:pt x="179" y="190"/>
                  </a:cubicBezTo>
                  <a:cubicBezTo>
                    <a:pt x="179" y="191"/>
                    <a:pt x="179" y="191"/>
                    <a:pt x="180" y="192"/>
                  </a:cubicBezTo>
                  <a:cubicBezTo>
                    <a:pt x="182" y="195"/>
                    <a:pt x="187" y="195"/>
                    <a:pt x="189" y="192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12" y="152"/>
                    <a:pt x="213" y="141"/>
                    <a:pt x="209" y="132"/>
                  </a:cubicBezTo>
                  <a:cubicBezTo>
                    <a:pt x="208" y="129"/>
                    <a:pt x="206" y="128"/>
                    <a:pt x="204" y="128"/>
                  </a:cubicBezTo>
                  <a:cubicBezTo>
                    <a:pt x="205" y="122"/>
                    <a:pt x="205" y="115"/>
                    <a:pt x="205" y="109"/>
                  </a:cubicBezTo>
                  <a:cubicBezTo>
                    <a:pt x="205" y="51"/>
                    <a:pt x="205" y="7"/>
                    <a:pt x="107" y="3"/>
                  </a:cubicBezTo>
                  <a:cubicBezTo>
                    <a:pt x="11" y="0"/>
                    <a:pt x="8" y="51"/>
                    <a:pt x="8" y="109"/>
                  </a:cubicBezTo>
                  <a:cubicBezTo>
                    <a:pt x="8" y="115"/>
                    <a:pt x="8" y="122"/>
                    <a:pt x="9" y="128"/>
                  </a:cubicBezTo>
                  <a:cubicBezTo>
                    <a:pt x="7" y="128"/>
                    <a:pt x="5" y="129"/>
                    <a:pt x="4" y="132"/>
                  </a:cubicBezTo>
                  <a:cubicBezTo>
                    <a:pt x="0" y="141"/>
                    <a:pt x="1" y="152"/>
                    <a:pt x="7" y="161"/>
                  </a:cubicBezTo>
                  <a:lnTo>
                    <a:pt x="24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ru-RU" sz="1799">
                <a:solidFill>
                  <a:schemeClr val="bg1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828801" y="-1036638"/>
              <a:ext cx="569913" cy="381000"/>
            </a:xfrm>
            <a:custGeom>
              <a:avLst/>
              <a:gdLst>
                <a:gd name="T0" fmla="*/ 172 w 203"/>
                <a:gd name="T1" fmla="*/ 35 h 135"/>
                <a:gd name="T2" fmla="*/ 65 w 203"/>
                <a:gd name="T3" fmla="*/ 0 h 135"/>
                <a:gd name="T4" fmla="*/ 17 w 203"/>
                <a:gd name="T5" fmla="*/ 81 h 135"/>
                <a:gd name="T6" fmla="*/ 6 w 203"/>
                <a:gd name="T7" fmla="*/ 57 h 135"/>
                <a:gd name="T8" fmla="*/ 0 w 203"/>
                <a:gd name="T9" fmla="*/ 72 h 135"/>
                <a:gd name="T10" fmla="*/ 16 w 203"/>
                <a:gd name="T11" fmla="*/ 135 h 135"/>
                <a:gd name="T12" fmla="*/ 192 w 203"/>
                <a:gd name="T13" fmla="*/ 135 h 135"/>
                <a:gd name="T14" fmla="*/ 200 w 203"/>
                <a:gd name="T15" fmla="*/ 101 h 135"/>
                <a:gd name="T16" fmla="*/ 202 w 203"/>
                <a:gd name="T17" fmla="*/ 91 h 135"/>
                <a:gd name="T18" fmla="*/ 172 w 203"/>
                <a:gd name="T19" fmla="*/ 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35">
                  <a:moveTo>
                    <a:pt x="172" y="35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202" y="94"/>
                    <a:pt x="202" y="91"/>
                  </a:cubicBezTo>
                  <a:cubicBezTo>
                    <a:pt x="203" y="70"/>
                    <a:pt x="192" y="49"/>
                    <a:pt x="17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ru-RU" sz="1799">
                <a:solidFill>
                  <a:schemeClr val="bg1"/>
                </a:solidFill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177926" y="-1038225"/>
              <a:ext cx="600075" cy="382587"/>
            </a:xfrm>
            <a:custGeom>
              <a:avLst/>
              <a:gdLst>
                <a:gd name="T0" fmla="*/ 208 w 214"/>
                <a:gd name="T1" fmla="*/ 57 h 136"/>
                <a:gd name="T2" fmla="*/ 196 w 214"/>
                <a:gd name="T3" fmla="*/ 82 h 136"/>
                <a:gd name="T4" fmla="*/ 148 w 214"/>
                <a:gd name="T5" fmla="*/ 0 h 136"/>
                <a:gd name="T6" fmla="*/ 35 w 214"/>
                <a:gd name="T7" fmla="*/ 36 h 136"/>
                <a:gd name="T8" fmla="*/ 6 w 214"/>
                <a:gd name="T9" fmla="*/ 102 h 136"/>
                <a:gd name="T10" fmla="*/ 14 w 214"/>
                <a:gd name="T11" fmla="*/ 136 h 136"/>
                <a:gd name="T12" fmla="*/ 199 w 214"/>
                <a:gd name="T13" fmla="*/ 136 h 136"/>
                <a:gd name="T14" fmla="*/ 214 w 214"/>
                <a:gd name="T15" fmla="*/ 73 h 136"/>
                <a:gd name="T16" fmla="*/ 208 w 214"/>
                <a:gd name="T17" fmla="*/ 5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36">
                  <a:moveTo>
                    <a:pt x="208" y="57"/>
                  </a:moveTo>
                  <a:cubicBezTo>
                    <a:pt x="196" y="82"/>
                    <a:pt x="196" y="82"/>
                    <a:pt x="196" y="82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11" y="52"/>
                    <a:pt x="0" y="77"/>
                    <a:pt x="6" y="102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14" y="73"/>
                    <a:pt x="214" y="73"/>
                    <a:pt x="214" y="73"/>
                  </a:cubicBezTo>
                  <a:lnTo>
                    <a:pt x="20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ru-RU" sz="1799">
                <a:solidFill>
                  <a:schemeClr val="bg1"/>
                </a:solidFill>
              </a:endParaRPr>
            </a:p>
          </p:txBody>
        </p:sp>
      </p:grpSp>
      <p:sp>
        <p:nvSpPr>
          <p:cNvPr id="34" name="Freeform 5"/>
          <p:cNvSpPr>
            <a:spLocks/>
          </p:cNvSpPr>
          <p:nvPr/>
        </p:nvSpPr>
        <p:spPr bwMode="auto">
          <a:xfrm>
            <a:off x="7985107" y="2472696"/>
            <a:ext cx="1069645" cy="1369589"/>
          </a:xfrm>
          <a:custGeom>
            <a:avLst/>
            <a:gdLst>
              <a:gd name="T0" fmla="*/ 259 w 381"/>
              <a:gd name="T1" fmla="*/ 357 h 486"/>
              <a:gd name="T2" fmla="*/ 254 w 381"/>
              <a:gd name="T3" fmla="*/ 354 h 486"/>
              <a:gd name="T4" fmla="*/ 248 w 381"/>
              <a:gd name="T5" fmla="*/ 350 h 486"/>
              <a:gd name="T6" fmla="*/ 243 w 381"/>
              <a:gd name="T7" fmla="*/ 346 h 486"/>
              <a:gd name="T8" fmla="*/ 228 w 381"/>
              <a:gd name="T9" fmla="*/ 327 h 486"/>
              <a:gd name="T10" fmla="*/ 222 w 381"/>
              <a:gd name="T11" fmla="*/ 300 h 486"/>
              <a:gd name="T12" fmla="*/ 220 w 381"/>
              <a:gd name="T13" fmla="*/ 281 h 486"/>
              <a:gd name="T14" fmla="*/ 232 w 381"/>
              <a:gd name="T15" fmla="*/ 267 h 486"/>
              <a:gd name="T16" fmla="*/ 285 w 381"/>
              <a:gd name="T17" fmla="*/ 253 h 486"/>
              <a:gd name="T18" fmla="*/ 310 w 381"/>
              <a:gd name="T19" fmla="*/ 231 h 486"/>
              <a:gd name="T20" fmla="*/ 344 w 381"/>
              <a:gd name="T21" fmla="*/ 176 h 486"/>
              <a:gd name="T22" fmla="*/ 347 w 381"/>
              <a:gd name="T23" fmla="*/ 216 h 486"/>
              <a:gd name="T24" fmla="*/ 354 w 381"/>
              <a:gd name="T25" fmla="*/ 193 h 486"/>
              <a:gd name="T26" fmla="*/ 326 w 381"/>
              <a:gd name="T27" fmla="*/ 129 h 486"/>
              <a:gd name="T28" fmla="*/ 299 w 381"/>
              <a:gd name="T29" fmla="*/ 105 h 486"/>
              <a:gd name="T30" fmla="*/ 325 w 381"/>
              <a:gd name="T31" fmla="*/ 122 h 486"/>
              <a:gd name="T32" fmla="*/ 347 w 381"/>
              <a:gd name="T33" fmla="*/ 128 h 486"/>
              <a:gd name="T34" fmla="*/ 302 w 381"/>
              <a:gd name="T35" fmla="*/ 108 h 486"/>
              <a:gd name="T36" fmla="*/ 284 w 381"/>
              <a:gd name="T37" fmla="*/ 65 h 486"/>
              <a:gd name="T38" fmla="*/ 214 w 381"/>
              <a:gd name="T39" fmla="*/ 44 h 486"/>
              <a:gd name="T40" fmla="*/ 140 w 381"/>
              <a:gd name="T41" fmla="*/ 46 h 486"/>
              <a:gd name="T42" fmla="*/ 105 w 381"/>
              <a:gd name="T43" fmla="*/ 71 h 486"/>
              <a:gd name="T44" fmla="*/ 80 w 381"/>
              <a:gd name="T45" fmla="*/ 89 h 486"/>
              <a:gd name="T46" fmla="*/ 98 w 381"/>
              <a:gd name="T47" fmla="*/ 77 h 486"/>
              <a:gd name="T48" fmla="*/ 49 w 381"/>
              <a:gd name="T49" fmla="*/ 142 h 486"/>
              <a:gd name="T50" fmla="*/ 52 w 381"/>
              <a:gd name="T51" fmla="*/ 157 h 486"/>
              <a:gd name="T52" fmla="*/ 30 w 381"/>
              <a:gd name="T53" fmla="*/ 167 h 486"/>
              <a:gd name="T54" fmla="*/ 9 w 381"/>
              <a:gd name="T55" fmla="*/ 185 h 486"/>
              <a:gd name="T56" fmla="*/ 35 w 381"/>
              <a:gd name="T57" fmla="*/ 167 h 486"/>
              <a:gd name="T58" fmla="*/ 57 w 381"/>
              <a:gd name="T59" fmla="*/ 157 h 486"/>
              <a:gd name="T60" fmla="*/ 12 w 381"/>
              <a:gd name="T61" fmla="*/ 197 h 486"/>
              <a:gd name="T62" fmla="*/ 38 w 381"/>
              <a:gd name="T63" fmla="*/ 213 h 486"/>
              <a:gd name="T64" fmla="*/ 67 w 381"/>
              <a:gd name="T65" fmla="*/ 235 h 486"/>
              <a:gd name="T66" fmla="*/ 96 w 381"/>
              <a:gd name="T67" fmla="*/ 271 h 486"/>
              <a:gd name="T68" fmla="*/ 71 w 381"/>
              <a:gd name="T69" fmla="*/ 249 h 486"/>
              <a:gd name="T70" fmla="*/ 69 w 381"/>
              <a:gd name="T71" fmla="*/ 234 h 486"/>
              <a:gd name="T72" fmla="*/ 100 w 381"/>
              <a:gd name="T73" fmla="*/ 293 h 486"/>
              <a:gd name="T74" fmla="*/ 140 w 381"/>
              <a:gd name="T75" fmla="*/ 276 h 486"/>
              <a:gd name="T76" fmla="*/ 148 w 381"/>
              <a:gd name="T77" fmla="*/ 279 h 486"/>
              <a:gd name="T78" fmla="*/ 155 w 381"/>
              <a:gd name="T79" fmla="*/ 301 h 486"/>
              <a:gd name="T80" fmla="*/ 154 w 381"/>
              <a:gd name="T81" fmla="*/ 304 h 486"/>
              <a:gd name="T82" fmla="*/ 147 w 381"/>
              <a:gd name="T83" fmla="*/ 327 h 486"/>
              <a:gd name="T84" fmla="*/ 128 w 381"/>
              <a:gd name="T85" fmla="*/ 350 h 486"/>
              <a:gd name="T86" fmla="*/ 122 w 381"/>
              <a:gd name="T87" fmla="*/ 354 h 486"/>
              <a:gd name="T88" fmla="*/ 117 w 381"/>
              <a:gd name="T89" fmla="*/ 357 h 486"/>
              <a:gd name="T90" fmla="*/ 110 w 381"/>
              <a:gd name="T91" fmla="*/ 360 h 486"/>
              <a:gd name="T92" fmla="*/ 35 w 381"/>
              <a:gd name="T93" fmla="*/ 460 h 486"/>
              <a:gd name="T94" fmla="*/ 303 w 381"/>
              <a:gd name="T95" fmla="*/ 486 h 486"/>
              <a:gd name="T96" fmla="*/ 361 w 381"/>
              <a:gd name="T97" fmla="*/ 389 h 486"/>
              <a:gd name="T98" fmla="*/ 261 w 381"/>
              <a:gd name="T99" fmla="*/ 358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1" h="486">
                <a:moveTo>
                  <a:pt x="261" y="358"/>
                </a:moveTo>
                <a:cubicBezTo>
                  <a:pt x="260" y="357"/>
                  <a:pt x="260" y="357"/>
                  <a:pt x="259" y="357"/>
                </a:cubicBezTo>
                <a:cubicBezTo>
                  <a:pt x="258" y="356"/>
                  <a:pt x="257" y="356"/>
                  <a:pt x="255" y="355"/>
                </a:cubicBezTo>
                <a:cubicBezTo>
                  <a:pt x="255" y="355"/>
                  <a:pt x="254" y="354"/>
                  <a:pt x="254" y="354"/>
                </a:cubicBezTo>
                <a:cubicBezTo>
                  <a:pt x="252" y="353"/>
                  <a:pt x="251" y="352"/>
                  <a:pt x="249" y="351"/>
                </a:cubicBezTo>
                <a:cubicBezTo>
                  <a:pt x="249" y="351"/>
                  <a:pt x="248" y="351"/>
                  <a:pt x="248" y="350"/>
                </a:cubicBezTo>
                <a:cubicBezTo>
                  <a:pt x="247" y="349"/>
                  <a:pt x="246" y="348"/>
                  <a:pt x="244" y="347"/>
                </a:cubicBezTo>
                <a:cubicBezTo>
                  <a:pt x="244" y="347"/>
                  <a:pt x="243" y="347"/>
                  <a:pt x="243" y="346"/>
                </a:cubicBezTo>
                <a:cubicBezTo>
                  <a:pt x="229" y="327"/>
                  <a:pt x="229" y="327"/>
                  <a:pt x="229" y="327"/>
                </a:cubicBezTo>
                <a:cubicBezTo>
                  <a:pt x="229" y="327"/>
                  <a:pt x="229" y="327"/>
                  <a:pt x="228" y="327"/>
                </a:cubicBezTo>
                <a:cubicBezTo>
                  <a:pt x="225" y="320"/>
                  <a:pt x="223" y="312"/>
                  <a:pt x="222" y="304"/>
                </a:cubicBezTo>
                <a:cubicBezTo>
                  <a:pt x="222" y="300"/>
                  <a:pt x="222" y="300"/>
                  <a:pt x="222" y="300"/>
                </a:cubicBezTo>
                <a:cubicBezTo>
                  <a:pt x="222" y="300"/>
                  <a:pt x="222" y="300"/>
                  <a:pt x="222" y="300"/>
                </a:cubicBezTo>
                <a:cubicBezTo>
                  <a:pt x="220" y="281"/>
                  <a:pt x="220" y="281"/>
                  <a:pt x="220" y="281"/>
                </a:cubicBezTo>
                <a:cubicBezTo>
                  <a:pt x="224" y="281"/>
                  <a:pt x="228" y="280"/>
                  <a:pt x="232" y="279"/>
                </a:cubicBezTo>
                <a:cubicBezTo>
                  <a:pt x="232" y="267"/>
                  <a:pt x="232" y="267"/>
                  <a:pt x="232" y="267"/>
                </a:cubicBezTo>
                <a:cubicBezTo>
                  <a:pt x="241" y="279"/>
                  <a:pt x="241" y="279"/>
                  <a:pt x="241" y="279"/>
                </a:cubicBezTo>
                <a:cubicBezTo>
                  <a:pt x="241" y="279"/>
                  <a:pt x="263" y="269"/>
                  <a:pt x="285" y="253"/>
                </a:cubicBezTo>
                <a:cubicBezTo>
                  <a:pt x="282" y="262"/>
                  <a:pt x="277" y="273"/>
                  <a:pt x="268" y="282"/>
                </a:cubicBezTo>
                <a:cubicBezTo>
                  <a:pt x="268" y="282"/>
                  <a:pt x="301" y="276"/>
                  <a:pt x="310" y="231"/>
                </a:cubicBezTo>
                <a:cubicBezTo>
                  <a:pt x="310" y="231"/>
                  <a:pt x="317" y="241"/>
                  <a:pt x="310" y="252"/>
                </a:cubicBezTo>
                <a:cubicBezTo>
                  <a:pt x="310" y="252"/>
                  <a:pt x="361" y="218"/>
                  <a:pt x="344" y="176"/>
                </a:cubicBezTo>
                <a:cubicBezTo>
                  <a:pt x="354" y="189"/>
                  <a:pt x="346" y="215"/>
                  <a:pt x="345" y="215"/>
                </a:cubicBezTo>
                <a:cubicBezTo>
                  <a:pt x="347" y="216"/>
                  <a:pt x="347" y="216"/>
                  <a:pt x="347" y="216"/>
                </a:cubicBezTo>
                <a:cubicBezTo>
                  <a:pt x="347" y="215"/>
                  <a:pt x="356" y="187"/>
                  <a:pt x="344" y="174"/>
                </a:cubicBezTo>
                <a:cubicBezTo>
                  <a:pt x="347" y="176"/>
                  <a:pt x="352" y="180"/>
                  <a:pt x="354" y="193"/>
                </a:cubicBezTo>
                <a:cubicBezTo>
                  <a:pt x="354" y="193"/>
                  <a:pt x="381" y="165"/>
                  <a:pt x="354" y="141"/>
                </a:cubicBezTo>
                <a:cubicBezTo>
                  <a:pt x="354" y="141"/>
                  <a:pt x="345" y="131"/>
                  <a:pt x="326" y="129"/>
                </a:cubicBezTo>
                <a:cubicBezTo>
                  <a:pt x="314" y="128"/>
                  <a:pt x="304" y="120"/>
                  <a:pt x="300" y="108"/>
                </a:cubicBezTo>
                <a:cubicBezTo>
                  <a:pt x="299" y="105"/>
                  <a:pt x="299" y="105"/>
                  <a:pt x="299" y="105"/>
                </a:cubicBezTo>
                <a:cubicBezTo>
                  <a:pt x="299" y="106"/>
                  <a:pt x="300" y="108"/>
                  <a:pt x="301" y="108"/>
                </a:cubicBezTo>
                <a:cubicBezTo>
                  <a:pt x="306" y="116"/>
                  <a:pt x="315" y="121"/>
                  <a:pt x="325" y="122"/>
                </a:cubicBezTo>
                <a:cubicBezTo>
                  <a:pt x="337" y="123"/>
                  <a:pt x="346" y="129"/>
                  <a:pt x="346" y="129"/>
                </a:cubicBezTo>
                <a:cubicBezTo>
                  <a:pt x="347" y="128"/>
                  <a:pt x="347" y="128"/>
                  <a:pt x="347" y="128"/>
                </a:cubicBezTo>
                <a:cubicBezTo>
                  <a:pt x="346" y="128"/>
                  <a:pt x="338" y="122"/>
                  <a:pt x="325" y="120"/>
                </a:cubicBezTo>
                <a:cubicBezTo>
                  <a:pt x="316" y="120"/>
                  <a:pt x="307" y="115"/>
                  <a:pt x="302" y="108"/>
                </a:cubicBezTo>
                <a:cubicBezTo>
                  <a:pt x="300" y="105"/>
                  <a:pt x="298" y="102"/>
                  <a:pt x="296" y="99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79" y="52"/>
                  <a:pt x="268" y="41"/>
                  <a:pt x="254" y="36"/>
                </a:cubicBezTo>
                <a:cubicBezTo>
                  <a:pt x="243" y="32"/>
                  <a:pt x="229" y="32"/>
                  <a:pt x="214" y="44"/>
                </a:cubicBezTo>
                <a:cubicBezTo>
                  <a:pt x="214" y="44"/>
                  <a:pt x="214" y="44"/>
                  <a:pt x="215" y="44"/>
                </a:cubicBezTo>
                <a:cubicBezTo>
                  <a:pt x="190" y="0"/>
                  <a:pt x="140" y="46"/>
                  <a:pt x="140" y="46"/>
                </a:cubicBezTo>
                <a:cubicBezTo>
                  <a:pt x="134" y="52"/>
                  <a:pt x="120" y="62"/>
                  <a:pt x="110" y="69"/>
                </a:cubicBezTo>
                <a:cubicBezTo>
                  <a:pt x="107" y="70"/>
                  <a:pt x="105" y="71"/>
                  <a:pt x="105" y="71"/>
                </a:cubicBezTo>
                <a:cubicBezTo>
                  <a:pt x="84" y="79"/>
                  <a:pt x="79" y="88"/>
                  <a:pt x="78" y="88"/>
                </a:cubicBezTo>
                <a:cubicBezTo>
                  <a:pt x="80" y="89"/>
                  <a:pt x="80" y="89"/>
                  <a:pt x="80" y="89"/>
                </a:cubicBezTo>
                <a:cubicBezTo>
                  <a:pt x="80" y="89"/>
                  <a:pt x="85" y="80"/>
                  <a:pt x="104" y="73"/>
                </a:cubicBezTo>
                <a:cubicBezTo>
                  <a:pt x="100" y="76"/>
                  <a:pt x="98" y="77"/>
                  <a:pt x="98" y="77"/>
                </a:cubicBezTo>
                <a:cubicBezTo>
                  <a:pt x="64" y="96"/>
                  <a:pt x="84" y="125"/>
                  <a:pt x="84" y="125"/>
                </a:cubicBezTo>
                <a:cubicBezTo>
                  <a:pt x="76" y="138"/>
                  <a:pt x="49" y="142"/>
                  <a:pt x="49" y="142"/>
                </a:cubicBezTo>
                <a:cubicBezTo>
                  <a:pt x="25" y="137"/>
                  <a:pt x="33" y="109"/>
                  <a:pt x="33" y="109"/>
                </a:cubicBezTo>
                <a:cubicBezTo>
                  <a:pt x="11" y="153"/>
                  <a:pt x="40" y="157"/>
                  <a:pt x="52" y="157"/>
                </a:cubicBezTo>
                <a:cubicBezTo>
                  <a:pt x="44" y="161"/>
                  <a:pt x="37" y="164"/>
                  <a:pt x="34" y="165"/>
                </a:cubicBezTo>
                <a:cubicBezTo>
                  <a:pt x="33" y="166"/>
                  <a:pt x="32" y="166"/>
                  <a:pt x="30" y="167"/>
                </a:cubicBezTo>
                <a:cubicBezTo>
                  <a:pt x="13" y="173"/>
                  <a:pt x="8" y="184"/>
                  <a:pt x="7" y="185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5"/>
                  <a:pt x="15" y="174"/>
                  <a:pt x="31" y="168"/>
                </a:cubicBezTo>
                <a:cubicBezTo>
                  <a:pt x="32" y="168"/>
                  <a:pt x="33" y="167"/>
                  <a:pt x="35" y="167"/>
                </a:cubicBezTo>
                <a:cubicBezTo>
                  <a:pt x="38" y="165"/>
                  <a:pt x="47" y="161"/>
                  <a:pt x="55" y="157"/>
                </a:cubicBezTo>
                <a:cubicBezTo>
                  <a:pt x="56" y="157"/>
                  <a:pt x="57" y="157"/>
                  <a:pt x="57" y="157"/>
                </a:cubicBezTo>
                <a:cubicBezTo>
                  <a:pt x="47" y="163"/>
                  <a:pt x="47" y="163"/>
                  <a:pt x="47" y="163"/>
                </a:cubicBezTo>
                <a:cubicBezTo>
                  <a:pt x="0" y="186"/>
                  <a:pt x="12" y="197"/>
                  <a:pt x="12" y="197"/>
                </a:cubicBezTo>
                <a:cubicBezTo>
                  <a:pt x="12" y="206"/>
                  <a:pt x="38" y="236"/>
                  <a:pt x="38" y="236"/>
                </a:cubicBezTo>
                <a:cubicBezTo>
                  <a:pt x="31" y="222"/>
                  <a:pt x="38" y="213"/>
                  <a:pt x="38" y="213"/>
                </a:cubicBezTo>
                <a:cubicBezTo>
                  <a:pt x="33" y="245"/>
                  <a:pt x="65" y="252"/>
                  <a:pt x="65" y="252"/>
                </a:cubicBezTo>
                <a:cubicBezTo>
                  <a:pt x="64" y="242"/>
                  <a:pt x="65" y="237"/>
                  <a:pt x="67" y="235"/>
                </a:cubicBezTo>
                <a:cubicBezTo>
                  <a:pt x="67" y="241"/>
                  <a:pt x="68" y="245"/>
                  <a:pt x="70" y="250"/>
                </a:cubicBezTo>
                <a:cubicBezTo>
                  <a:pt x="77" y="266"/>
                  <a:pt x="96" y="271"/>
                  <a:pt x="96" y="271"/>
                </a:cubicBezTo>
                <a:cubicBezTo>
                  <a:pt x="96" y="269"/>
                  <a:pt x="96" y="269"/>
                  <a:pt x="96" y="269"/>
                </a:cubicBezTo>
                <a:cubicBezTo>
                  <a:pt x="96" y="269"/>
                  <a:pt x="78" y="264"/>
                  <a:pt x="71" y="249"/>
                </a:cubicBezTo>
                <a:cubicBezTo>
                  <a:pt x="69" y="245"/>
                  <a:pt x="68" y="240"/>
                  <a:pt x="68" y="234"/>
                </a:cubicBezTo>
                <a:cubicBezTo>
                  <a:pt x="69" y="234"/>
                  <a:pt x="69" y="234"/>
                  <a:pt x="69" y="234"/>
                </a:cubicBezTo>
                <a:cubicBezTo>
                  <a:pt x="68" y="260"/>
                  <a:pt x="100" y="267"/>
                  <a:pt x="100" y="267"/>
                </a:cubicBezTo>
                <a:cubicBezTo>
                  <a:pt x="116" y="282"/>
                  <a:pt x="100" y="293"/>
                  <a:pt x="100" y="293"/>
                </a:cubicBezTo>
                <a:cubicBezTo>
                  <a:pt x="120" y="292"/>
                  <a:pt x="118" y="275"/>
                  <a:pt x="116" y="268"/>
                </a:cubicBezTo>
                <a:cubicBezTo>
                  <a:pt x="123" y="271"/>
                  <a:pt x="131" y="274"/>
                  <a:pt x="140" y="276"/>
                </a:cubicBezTo>
                <a:cubicBezTo>
                  <a:pt x="148" y="267"/>
                  <a:pt x="148" y="267"/>
                  <a:pt x="148" y="267"/>
                </a:cubicBezTo>
                <a:cubicBezTo>
                  <a:pt x="148" y="279"/>
                  <a:pt x="148" y="279"/>
                  <a:pt x="148" y="279"/>
                </a:cubicBezTo>
                <a:cubicBezTo>
                  <a:pt x="148" y="279"/>
                  <a:pt x="151" y="279"/>
                  <a:pt x="156" y="280"/>
                </a:cubicBezTo>
                <a:cubicBezTo>
                  <a:pt x="155" y="301"/>
                  <a:pt x="155" y="301"/>
                  <a:pt x="155" y="301"/>
                </a:cubicBezTo>
                <a:cubicBezTo>
                  <a:pt x="155" y="301"/>
                  <a:pt x="155" y="301"/>
                  <a:pt x="155" y="301"/>
                </a:cubicBezTo>
                <a:cubicBezTo>
                  <a:pt x="154" y="304"/>
                  <a:pt x="154" y="304"/>
                  <a:pt x="154" y="304"/>
                </a:cubicBezTo>
                <a:cubicBezTo>
                  <a:pt x="154" y="313"/>
                  <a:pt x="151" y="321"/>
                  <a:pt x="148" y="328"/>
                </a:cubicBezTo>
                <a:cubicBezTo>
                  <a:pt x="147" y="327"/>
                  <a:pt x="147" y="327"/>
                  <a:pt x="147" y="327"/>
                </a:cubicBezTo>
                <a:cubicBezTo>
                  <a:pt x="131" y="348"/>
                  <a:pt x="131" y="348"/>
                  <a:pt x="131" y="348"/>
                </a:cubicBezTo>
                <a:cubicBezTo>
                  <a:pt x="130" y="349"/>
                  <a:pt x="129" y="350"/>
                  <a:pt x="128" y="350"/>
                </a:cubicBezTo>
                <a:cubicBezTo>
                  <a:pt x="128" y="351"/>
                  <a:pt x="128" y="351"/>
                  <a:pt x="127" y="351"/>
                </a:cubicBezTo>
                <a:cubicBezTo>
                  <a:pt x="126" y="352"/>
                  <a:pt x="124" y="353"/>
                  <a:pt x="122" y="354"/>
                </a:cubicBezTo>
                <a:cubicBezTo>
                  <a:pt x="122" y="354"/>
                  <a:pt x="122" y="355"/>
                  <a:pt x="121" y="355"/>
                </a:cubicBezTo>
                <a:cubicBezTo>
                  <a:pt x="120" y="356"/>
                  <a:pt x="119" y="356"/>
                  <a:pt x="117" y="357"/>
                </a:cubicBezTo>
                <a:cubicBezTo>
                  <a:pt x="117" y="357"/>
                  <a:pt x="116" y="357"/>
                  <a:pt x="116" y="358"/>
                </a:cubicBezTo>
                <a:cubicBezTo>
                  <a:pt x="114" y="358"/>
                  <a:pt x="112" y="359"/>
                  <a:pt x="110" y="360"/>
                </a:cubicBezTo>
                <a:cubicBezTo>
                  <a:pt x="15" y="389"/>
                  <a:pt x="15" y="389"/>
                  <a:pt x="15" y="389"/>
                </a:cubicBezTo>
                <a:cubicBezTo>
                  <a:pt x="35" y="460"/>
                  <a:pt x="35" y="460"/>
                  <a:pt x="35" y="460"/>
                </a:cubicBezTo>
                <a:cubicBezTo>
                  <a:pt x="39" y="475"/>
                  <a:pt x="53" y="486"/>
                  <a:pt x="69" y="486"/>
                </a:cubicBezTo>
                <a:cubicBezTo>
                  <a:pt x="303" y="486"/>
                  <a:pt x="303" y="486"/>
                  <a:pt x="303" y="486"/>
                </a:cubicBezTo>
                <a:cubicBezTo>
                  <a:pt x="318" y="486"/>
                  <a:pt x="332" y="476"/>
                  <a:pt x="336" y="462"/>
                </a:cubicBezTo>
                <a:cubicBezTo>
                  <a:pt x="361" y="389"/>
                  <a:pt x="361" y="389"/>
                  <a:pt x="361" y="389"/>
                </a:cubicBezTo>
                <a:cubicBezTo>
                  <a:pt x="266" y="360"/>
                  <a:pt x="266" y="360"/>
                  <a:pt x="266" y="360"/>
                </a:cubicBezTo>
                <a:cubicBezTo>
                  <a:pt x="265" y="359"/>
                  <a:pt x="263" y="358"/>
                  <a:pt x="261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35" name="Oval 203">
            <a:extLst>
              <a:ext uri="{FF2B5EF4-FFF2-40B4-BE49-F238E27FC236}">
                <a16:creationId xmlns:a16="http://schemas.microsoft.com/office/drawing/2014/main" xmlns="" id="{CB4F4C0D-9786-4675-8C36-24BFA8A084F9}"/>
              </a:ext>
            </a:extLst>
          </p:cNvPr>
          <p:cNvSpPr/>
          <p:nvPr/>
        </p:nvSpPr>
        <p:spPr>
          <a:xfrm>
            <a:off x="8272320" y="4706850"/>
            <a:ext cx="1562982" cy="977236"/>
          </a:xfrm>
          <a:prstGeom prst="ellipse">
            <a:avLst/>
          </a:prstGeom>
          <a:solidFill>
            <a:srgbClr val="931D4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60"/>
            <a:r>
              <a:rPr lang="ru-RU" sz="2399" b="1" dirty="0">
                <a:solidFill>
                  <a:schemeClr val="bg1"/>
                </a:solidFill>
                <a:cs typeface="Arial" panose="020B0604020202020204" pitchFamily="34" charset="0"/>
              </a:rPr>
              <a:t>ОР</a:t>
            </a:r>
          </a:p>
          <a:p>
            <a:pPr algn="ctr" defTabSz="685560"/>
            <a:r>
              <a:rPr lang="ru-RU" sz="2399" b="1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en-US" sz="2399" b="1" dirty="0">
                <a:solidFill>
                  <a:schemeClr val="bg1"/>
                </a:solidFill>
                <a:cs typeface="Arial" panose="020B0604020202020204" pitchFamily="34" charset="0"/>
              </a:rPr>
              <a:t>45</a:t>
            </a:r>
            <a:r>
              <a:rPr lang="ru-RU" sz="2399" b="1" dirty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5949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809511" y="1523513"/>
          <a:ext cx="8193069" cy="461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Presentation" r:id="rId5" imgW="3436539" imgH="1935604" progId="PowerPoint.Show.12">
                  <p:embed/>
                </p:oleObj>
              </mc:Choice>
              <mc:Fallback>
                <p:oleObj name="Presentation" r:id="rId5" imgW="3436539" imgH="1935604" progId="PowerPoint.Show.12">
                  <p:embed/>
                  <p:pic>
                    <p:nvPicPr>
                      <p:cNvPr id="81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511" y="1523513"/>
                        <a:ext cx="8193069" cy="461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2"/>
          <p:cNvSpPr txBox="1"/>
          <p:nvPr/>
        </p:nvSpPr>
        <p:spPr>
          <a:xfrm>
            <a:off x="372535" y="242315"/>
            <a:ext cx="11716015" cy="673555"/>
          </a:xfrm>
          <a:prstGeom prst="rect">
            <a:avLst/>
          </a:prstGeom>
        </p:spPr>
        <p:txBody>
          <a:bodyPr vert="horz" wrap="square" lIns="0" tIns="16928" rIns="0" bIns="0" rtlCol="0">
            <a:spAutoFit/>
          </a:bodyPr>
          <a:lstStyle/>
          <a:p>
            <a:pPr marL="16928" marR="6771">
              <a:spcBef>
                <a:spcPts val="133"/>
              </a:spcBef>
            </a:pPr>
            <a:r>
              <a:rPr lang="ru-RU" sz="2133" b="1" dirty="0">
                <a:solidFill>
                  <a:schemeClr val="tx2">
                    <a:lumMod val="75000"/>
                  </a:schemeClr>
                </a:solidFill>
              </a:rPr>
              <a:t>СЕРДЕЧНАЯ НЕДОСТАТОЧНОСТЬ </a:t>
            </a:r>
            <a:r>
              <a:rPr lang="en-US" sz="2133" b="1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ru-RU" sz="2133" b="1" dirty="0">
                <a:solidFill>
                  <a:schemeClr val="tx2">
                    <a:lumMod val="75000"/>
                  </a:schemeClr>
                </a:solidFill>
              </a:rPr>
              <a:t> ХРОНИЧЕСКОЕ ЗАБОЛЕВАНИЕ, СОПРОВОЖДАЮЩЕЕСЯ ЧАСТЫМИ ГОСПИТАЛИЗАЦИЯМИ</a:t>
            </a:r>
            <a:r>
              <a:rPr lang="ru-RU" sz="2133" b="1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2133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526832" y="6229472"/>
            <a:ext cx="9653712" cy="534328"/>
          </a:xfrm>
          <a:prstGeom prst="rect">
            <a:avLst/>
          </a:prstGeom>
        </p:spPr>
        <p:txBody>
          <a:bodyPr vert="horz" wrap="square" lIns="0" tIns="2116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</a:t>
            </a:r>
            <a:r>
              <a:rPr lang="en-U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сердечная недостаточность</a:t>
            </a:r>
            <a:r>
              <a:rPr lang="ro-RO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 определяется как количество госпитализаций по поводу СН в качестве основного диагноза; СН/всего — это отношение госпитализаций по поводу СН в качестве основного диагноза к общему количеству госпитализаций</a:t>
            </a:r>
            <a:r>
              <a:rPr lang="en-U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900" dirty="0">
              <a:solidFill>
                <a:srgbClr val="2F3B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</a:pPr>
            <a:r>
              <a:rPr lang="en-US" sz="900" baseline="300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СН/всего за 2010 г., последний год, для которого имеются оба массива данных; </a:t>
            </a:r>
            <a:r>
              <a:rPr lang="ru-RU" sz="900" baseline="300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Данные для Южно-Африканской Республики получены в одной когорте в Соуэто</a:t>
            </a:r>
            <a:r>
              <a:rPr lang="en-U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900" dirty="0">
              <a:solidFill>
                <a:srgbClr val="2F3B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</a:pPr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Roger VL. Circ Res 2013;113(6):646–659; 2. Ponikowski P, et al. ESC Heart Fail 2014;1:4–25</a:t>
            </a:r>
          </a:p>
        </p:txBody>
      </p:sp>
      <p:sp>
        <p:nvSpPr>
          <p:cNvPr id="9" name="object 8"/>
          <p:cNvSpPr/>
          <p:nvPr/>
        </p:nvSpPr>
        <p:spPr>
          <a:xfrm>
            <a:off x="535296" y="1107767"/>
            <a:ext cx="6043335" cy="0"/>
          </a:xfrm>
          <a:custGeom>
            <a:avLst/>
            <a:gdLst/>
            <a:ahLst/>
            <a:cxnLst/>
            <a:rect l="l" t="t" r="r" b="b"/>
            <a:pathLst>
              <a:path w="4533900">
                <a:moveTo>
                  <a:pt x="0" y="0"/>
                </a:moveTo>
                <a:lnTo>
                  <a:pt x="45339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0" name="object 9"/>
          <p:cNvSpPr/>
          <p:nvPr/>
        </p:nvSpPr>
        <p:spPr>
          <a:xfrm>
            <a:off x="526832" y="5890036"/>
            <a:ext cx="9750591" cy="198721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cxnSp>
        <p:nvCxnSpPr>
          <p:cNvPr id="29" name="Соединительная линия уступом 99"/>
          <p:cNvCxnSpPr/>
          <p:nvPr/>
        </p:nvCxnSpPr>
        <p:spPr>
          <a:xfrm rot="16200000" flipH="1">
            <a:off x="2302699" y="2337845"/>
            <a:ext cx="980196" cy="387819"/>
          </a:xfrm>
          <a:prstGeom prst="bentConnector3">
            <a:avLst>
              <a:gd name="adj1" fmla="val 501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100"/>
          <p:cNvCxnSpPr/>
          <p:nvPr/>
        </p:nvCxnSpPr>
        <p:spPr>
          <a:xfrm rot="16200000" flipH="1">
            <a:off x="2170140" y="2721886"/>
            <a:ext cx="1164314" cy="263124"/>
          </a:xfrm>
          <a:prstGeom prst="bentConnector3">
            <a:avLst>
              <a:gd name="adj1" fmla="val -730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101"/>
          <p:cNvCxnSpPr/>
          <p:nvPr/>
        </p:nvCxnSpPr>
        <p:spPr>
          <a:xfrm>
            <a:off x="2297302" y="4323364"/>
            <a:ext cx="1256851" cy="0"/>
          </a:xfrm>
          <a:prstGeom prst="straightConnector1">
            <a:avLst/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102"/>
          <p:cNvCxnSpPr/>
          <p:nvPr/>
        </p:nvCxnSpPr>
        <p:spPr>
          <a:xfrm flipV="1">
            <a:off x="4282378" y="4172655"/>
            <a:ext cx="1022728" cy="438083"/>
          </a:xfrm>
          <a:prstGeom prst="bentConnector3">
            <a:avLst>
              <a:gd name="adj1" fmla="val -587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103"/>
          <p:cNvCxnSpPr/>
          <p:nvPr/>
        </p:nvCxnSpPr>
        <p:spPr>
          <a:xfrm rot="16200000" flipV="1">
            <a:off x="5197249" y="3782212"/>
            <a:ext cx="1939516" cy="1213668"/>
          </a:xfrm>
          <a:prstGeom prst="bentConnector3">
            <a:avLst>
              <a:gd name="adj1" fmla="val 50000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104"/>
          <p:cNvCxnSpPr/>
          <p:nvPr/>
        </p:nvCxnSpPr>
        <p:spPr>
          <a:xfrm flipH="1">
            <a:off x="7858412" y="4692342"/>
            <a:ext cx="312221" cy="0"/>
          </a:xfrm>
          <a:prstGeom prst="straightConnector1">
            <a:avLst/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105"/>
          <p:cNvCxnSpPr/>
          <p:nvPr/>
        </p:nvCxnSpPr>
        <p:spPr>
          <a:xfrm rot="10800000" flipH="1" flipV="1">
            <a:off x="4794429" y="1662221"/>
            <a:ext cx="85980" cy="1418001"/>
          </a:xfrm>
          <a:prstGeom prst="bentConnector4">
            <a:avLst>
              <a:gd name="adj1" fmla="val -265795"/>
              <a:gd name="adj2" fmla="val 100615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108"/>
          <p:cNvCxnSpPr/>
          <p:nvPr/>
        </p:nvCxnSpPr>
        <p:spPr>
          <a:xfrm flipH="1">
            <a:off x="7319395" y="3416487"/>
            <a:ext cx="361279" cy="0"/>
          </a:xfrm>
          <a:prstGeom prst="straightConnector1">
            <a:avLst/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109"/>
          <p:cNvCxnSpPr/>
          <p:nvPr/>
        </p:nvCxnSpPr>
        <p:spPr>
          <a:xfrm rot="10800000">
            <a:off x="7204220" y="3399066"/>
            <a:ext cx="452752" cy="236043"/>
          </a:xfrm>
          <a:prstGeom prst="bentConnector3">
            <a:avLst>
              <a:gd name="adj1" fmla="val 99950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110"/>
          <p:cNvCxnSpPr/>
          <p:nvPr/>
        </p:nvCxnSpPr>
        <p:spPr>
          <a:xfrm rot="10800000" flipV="1">
            <a:off x="6908573" y="3815240"/>
            <a:ext cx="727430" cy="245731"/>
          </a:xfrm>
          <a:prstGeom prst="bentConnector3">
            <a:avLst>
              <a:gd name="adj1" fmla="val 50000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1DB35F9E-1B59-BF47-A1A4-9C2BF6D0B12D}"/>
              </a:ext>
            </a:extLst>
          </p:cNvPr>
          <p:cNvGraphicFramePr>
            <a:graphicFrameLocks noGrp="1"/>
          </p:cNvGraphicFramePr>
          <p:nvPr/>
        </p:nvGraphicFramePr>
        <p:xfrm>
          <a:off x="533962" y="1662220"/>
          <a:ext cx="1937861" cy="86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066">
                  <a:extLst>
                    <a:ext uri="{9D8B030D-6E8A-4147-A177-3AD203B41FA5}">
                      <a16:colId xmlns:a16="http://schemas.microsoft.com/office/drawing/2014/main" xmlns="" val="3537395009"/>
                    </a:ext>
                  </a:extLst>
                </a:gridCol>
                <a:gridCol w="524953">
                  <a:extLst>
                    <a:ext uri="{9D8B030D-6E8A-4147-A177-3AD203B41FA5}">
                      <a16:colId xmlns:a16="http://schemas.microsoft.com/office/drawing/2014/main" xmlns="" val="2640593311"/>
                    </a:ext>
                  </a:extLst>
                </a:gridCol>
                <a:gridCol w="601842">
                  <a:extLst>
                    <a:ext uri="{9D8B030D-6E8A-4147-A177-3AD203B41FA5}">
                      <a16:colId xmlns:a16="http://schemas.microsoft.com/office/drawing/2014/main" xmlns="" val="3765152077"/>
                    </a:ext>
                  </a:extLst>
                </a:gridCol>
              </a:tblGrid>
              <a:tr h="345333">
                <a:tc>
                  <a:txBody>
                    <a:bodyPr/>
                    <a:lstStyle/>
                    <a:p>
                      <a:pPr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Северная Америка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СН/всего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941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305491"/>
                  </a:ext>
                </a:extLst>
              </a:tr>
              <a:tr h="185616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Канада (2011)</a:t>
                      </a:r>
                      <a:r>
                        <a:rPr lang="ru-RU" sz="900" baseline="30000" dirty="0">
                          <a:solidFill>
                            <a:srgbClr val="2F3B4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2F3B4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1,76 %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49 829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941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993051"/>
                  </a:ext>
                </a:extLst>
              </a:tr>
              <a:tr h="185616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США (2010)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3,04 %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1 179 151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941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844024"/>
                  </a:ext>
                </a:extLst>
              </a:tr>
            </a:tbl>
          </a:graphicData>
        </a:graphic>
      </p:graphicFrame>
      <p:graphicFrame>
        <p:nvGraphicFramePr>
          <p:cNvPr id="40" name="Table 76">
            <a:extLst>
              <a:ext uri="{FF2B5EF4-FFF2-40B4-BE49-F238E27FC236}">
                <a16:creationId xmlns:a16="http://schemas.microsoft.com/office/drawing/2014/main" xmlns="" id="{1DB35F9E-1B59-BF47-A1A4-9C2BF6D0B12D}"/>
              </a:ext>
            </a:extLst>
          </p:cNvPr>
          <p:cNvGraphicFramePr>
            <a:graphicFrameLocks noGrp="1"/>
          </p:cNvGraphicFramePr>
          <p:nvPr/>
        </p:nvGraphicFramePr>
        <p:xfrm>
          <a:off x="372535" y="3900658"/>
          <a:ext cx="1866395" cy="95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211">
                  <a:extLst>
                    <a:ext uri="{9D8B030D-6E8A-4147-A177-3AD203B41FA5}">
                      <a16:colId xmlns:a16="http://schemas.microsoft.com/office/drawing/2014/main" xmlns="" val="3537395009"/>
                    </a:ext>
                  </a:extLst>
                </a:gridCol>
                <a:gridCol w="482732">
                  <a:extLst>
                    <a:ext uri="{9D8B030D-6E8A-4147-A177-3AD203B41FA5}">
                      <a16:colId xmlns:a16="http://schemas.microsoft.com/office/drawing/2014/main" xmlns="" val="2640593311"/>
                    </a:ext>
                  </a:extLst>
                </a:gridCol>
                <a:gridCol w="513452">
                  <a:extLst>
                    <a:ext uri="{9D8B030D-6E8A-4147-A177-3AD203B41FA5}">
                      <a16:colId xmlns:a16="http://schemas.microsoft.com/office/drawing/2014/main" xmlns="" val="3765152077"/>
                    </a:ext>
                  </a:extLst>
                </a:gridCol>
              </a:tblGrid>
              <a:tr h="345333">
                <a:tc>
                  <a:txBody>
                    <a:bodyPr/>
                    <a:lstStyle/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Латинская Америка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СН/всего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DD6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305491"/>
                  </a:ext>
                </a:extLst>
              </a:tr>
              <a:tr h="198499">
                <a:tc>
                  <a:txBody>
                    <a:bodyPr/>
                    <a:lstStyle/>
                    <a:p>
                      <a:pPr algn="l" rtl="0"/>
                      <a:r>
                        <a:rPr lang="ru-RU" sz="900" dirty="0">
                          <a:solidFill>
                            <a:srgbClr val="2F3B41"/>
                          </a:solidFill>
                          <a:effectLst/>
                        </a:rPr>
                        <a:t>Бразилия (2013)</a:t>
                      </a:r>
                    </a:p>
                  </a:txBody>
                  <a:tcPr marL="0" marR="0" marT="0" marB="35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100" b="0" dirty="0">
                          <a:solidFill>
                            <a:srgbClr val="931D48"/>
                          </a:solidFill>
                          <a:effectLst/>
                        </a:rPr>
                        <a:t>2,11 %</a:t>
                      </a:r>
                    </a:p>
                  </a:txBody>
                  <a:tcPr marL="0" marR="0" marT="0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  <a:effectLst/>
                        </a:rPr>
                        <a:t>235 692</a:t>
                      </a:r>
                    </a:p>
                  </a:txBody>
                  <a:tcPr marL="0" marR="0" marT="0" marB="35989" anchor="ctr">
                    <a:lnL w="12700" cmpd="sng">
                      <a:noFill/>
                    </a:lnL>
                    <a:lnR w="12700" cap="flat" cmpd="sng" algn="ctr">
                      <a:solidFill>
                        <a:srgbClr val="DD6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993051"/>
                  </a:ext>
                </a:extLst>
              </a:tr>
              <a:tr h="198499">
                <a:tc>
                  <a:txBody>
                    <a:bodyPr/>
                    <a:lstStyle/>
                    <a:p>
                      <a:pPr algn="l" rtl="0"/>
                      <a:r>
                        <a:rPr lang="ru-RU" sz="900" dirty="0">
                          <a:solidFill>
                            <a:srgbClr val="2F3B41"/>
                          </a:solidFill>
                          <a:effectLst/>
                        </a:rPr>
                        <a:t>Чили (2010)</a:t>
                      </a:r>
                    </a:p>
                  </a:txBody>
                  <a:tcPr marL="0" marR="0" marT="0" marB="35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100" b="0" dirty="0">
                          <a:solidFill>
                            <a:srgbClr val="931D48"/>
                          </a:solidFill>
                          <a:effectLst/>
                        </a:rPr>
                        <a:t>1,70 %</a:t>
                      </a:r>
                    </a:p>
                  </a:txBody>
                  <a:tcPr marL="0" marR="0" marT="0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  <a:effectLst/>
                        </a:rPr>
                        <a:t>27 607</a:t>
                      </a:r>
                    </a:p>
                  </a:txBody>
                  <a:tcPr marL="0" marR="0" marT="0" marB="35989" anchor="ctr">
                    <a:lnL w="12700" cmpd="sng">
                      <a:noFill/>
                    </a:lnL>
                    <a:lnR w="12700" cap="flat" cmpd="sng" algn="ctr">
                      <a:solidFill>
                        <a:srgbClr val="DD6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844024"/>
                  </a:ext>
                </a:extLst>
              </a:tr>
              <a:tr h="198499">
                <a:tc>
                  <a:txBody>
                    <a:bodyPr/>
                    <a:lstStyle/>
                    <a:p>
                      <a:pPr algn="l" rtl="0"/>
                      <a:r>
                        <a:rPr lang="ru-RU" sz="900" dirty="0">
                          <a:solidFill>
                            <a:srgbClr val="2F3B41"/>
                          </a:solidFill>
                          <a:effectLst/>
                        </a:rPr>
                        <a:t>Мексика (2011)</a:t>
                      </a:r>
                    </a:p>
                  </a:txBody>
                  <a:tcPr marL="0" marR="0" marT="0" marB="35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100" b="0" dirty="0">
                          <a:solidFill>
                            <a:srgbClr val="931D48"/>
                          </a:solidFill>
                          <a:effectLst/>
                        </a:rPr>
                        <a:t>1,64 %</a:t>
                      </a:r>
                    </a:p>
                  </a:txBody>
                  <a:tcPr marL="0" marR="0" marT="0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  <a:effectLst/>
                        </a:rPr>
                        <a:t>90 695</a:t>
                      </a:r>
                    </a:p>
                  </a:txBody>
                  <a:tcPr marL="0" marR="0" marT="0" marB="35989" anchor="ctr">
                    <a:lnL w="12700" cmpd="sng">
                      <a:noFill/>
                    </a:lnL>
                    <a:lnR w="12700" cap="flat" cmpd="sng" algn="ctr">
                      <a:solidFill>
                        <a:srgbClr val="DD6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917167"/>
                  </a:ext>
                </a:extLst>
              </a:tr>
            </a:tbl>
          </a:graphicData>
        </a:graphic>
      </p:graphicFrame>
      <p:cxnSp>
        <p:nvCxnSpPr>
          <p:cNvPr id="41" name="Соединительная линия уступом 13"/>
          <p:cNvCxnSpPr/>
          <p:nvPr/>
        </p:nvCxnSpPr>
        <p:spPr>
          <a:xfrm>
            <a:off x="2297303" y="4488274"/>
            <a:ext cx="841255" cy="398801"/>
          </a:xfrm>
          <a:prstGeom prst="bentConnector3">
            <a:avLst>
              <a:gd name="adj1" fmla="val 50000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76">
            <a:extLst>
              <a:ext uri="{FF2B5EF4-FFF2-40B4-BE49-F238E27FC236}">
                <a16:creationId xmlns:a16="http://schemas.microsoft.com/office/drawing/2014/main" xmlns="" id="{1DB35F9E-1B59-BF47-A1A4-9C2BF6D0B12D}"/>
              </a:ext>
            </a:extLst>
          </p:cNvPr>
          <p:cNvGraphicFramePr>
            <a:graphicFrameLocks noGrp="1"/>
          </p:cNvGraphicFramePr>
          <p:nvPr/>
        </p:nvGraphicFramePr>
        <p:xfrm>
          <a:off x="4815851" y="1263481"/>
          <a:ext cx="2702313" cy="142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60">
                  <a:extLst>
                    <a:ext uri="{9D8B030D-6E8A-4147-A177-3AD203B41FA5}">
                      <a16:colId xmlns:a16="http://schemas.microsoft.com/office/drawing/2014/main" xmlns="" val="3537395009"/>
                    </a:ext>
                  </a:extLst>
                </a:gridCol>
                <a:gridCol w="698938">
                  <a:extLst>
                    <a:ext uri="{9D8B030D-6E8A-4147-A177-3AD203B41FA5}">
                      <a16:colId xmlns:a16="http://schemas.microsoft.com/office/drawing/2014/main" xmlns="" val="2640593311"/>
                    </a:ext>
                  </a:extLst>
                </a:gridCol>
                <a:gridCol w="743415">
                  <a:extLst>
                    <a:ext uri="{9D8B030D-6E8A-4147-A177-3AD203B41FA5}">
                      <a16:colId xmlns:a16="http://schemas.microsoft.com/office/drawing/2014/main" xmlns="" val="3765152077"/>
                    </a:ext>
                  </a:extLst>
                </a:gridCol>
              </a:tblGrid>
              <a:tr h="147753">
                <a:tc>
                  <a:txBody>
                    <a:bodyPr/>
                    <a:lstStyle/>
                    <a:p>
                      <a:pPr rtl="0"/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СН/всего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305491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 rtl="0"/>
                      <a:r>
                        <a:rPr lang="ru-RU" sz="1100" b="1" dirty="0">
                          <a:solidFill>
                            <a:srgbClr val="931D48"/>
                          </a:solidFill>
                        </a:rPr>
                        <a:t>Европа </a:t>
                      </a:r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(22 страны</a:t>
                      </a:r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)</a:t>
                      </a:r>
                    </a:p>
                  </a:txBody>
                  <a:tcPr marL="71978" marR="0" marT="0" marB="0" anchor="ctr">
                    <a:lnL w="12700" cap="flat" cmpd="sng" algn="ctr">
                      <a:solidFill>
                        <a:srgbClr val="D59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0,32</a:t>
                      </a:r>
                      <a:r>
                        <a:rPr lang="en-US" sz="1100" b="0" dirty="0">
                          <a:solidFill>
                            <a:srgbClr val="931D48"/>
                          </a:solidFill>
                        </a:rPr>
                        <a:t>-</a:t>
                      </a:r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3,73 %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100" b="0" dirty="0">
                        <a:solidFill>
                          <a:srgbClr val="931D48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993051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Франция (2010)</a:t>
                      </a:r>
                    </a:p>
                  </a:txBody>
                  <a:tcPr marL="71978" marR="0" marT="0" marB="0" anchor="ctr">
                    <a:lnL w="12700" cap="flat" cmpd="sng" algn="ctr">
                      <a:solidFill>
                        <a:srgbClr val="D59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1,46 %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159 143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844024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Германия (2011)</a:t>
                      </a:r>
                    </a:p>
                  </a:txBody>
                  <a:tcPr marL="71978" marR="0" marT="0" marB="0" anchor="ctr">
                    <a:lnL w="12700" cap="flat" cmpd="sng" algn="ctr">
                      <a:solidFill>
                        <a:srgbClr val="D59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1,54 %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306 250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917167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Польша (2010)</a:t>
                      </a:r>
                    </a:p>
                  </a:txBody>
                  <a:tcPr marL="71978" marR="0" marT="0" marB="0" anchor="ctr">
                    <a:lnL w="12700" cap="flat" cmpd="sng" algn="ctr">
                      <a:solidFill>
                        <a:srgbClr val="D59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3,73 %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229 328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0500116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Великобритания (2011)</a:t>
                      </a:r>
                    </a:p>
                  </a:txBody>
                  <a:tcPr marL="71978" marR="0" marT="0" marB="0" anchor="ctr">
                    <a:lnL w="12700" cap="flat" cmpd="sng" algn="ctr">
                      <a:solidFill>
                        <a:srgbClr val="D59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0,88 %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73 790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254097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Остальные 18 стран</a:t>
                      </a:r>
                    </a:p>
                  </a:txBody>
                  <a:tcPr marL="71978" marR="0" marT="0" marB="0" anchor="ctr">
                    <a:lnL w="12700" cap="flat" cmpd="sng" algn="ctr">
                      <a:solidFill>
                        <a:srgbClr val="D59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100" b="0" dirty="0">
                        <a:solidFill>
                          <a:srgbClr val="931D48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626 185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6818962"/>
                  </a:ext>
                </a:extLst>
              </a:tr>
            </a:tbl>
          </a:graphicData>
        </a:graphic>
      </p:graphicFrame>
      <p:cxnSp>
        <p:nvCxnSpPr>
          <p:cNvPr id="43" name="Соединительная линия уступом 38"/>
          <p:cNvCxnSpPr/>
          <p:nvPr/>
        </p:nvCxnSpPr>
        <p:spPr>
          <a:xfrm rot="10800000" flipH="1" flipV="1">
            <a:off x="4794428" y="1825212"/>
            <a:ext cx="170398" cy="1153371"/>
          </a:xfrm>
          <a:prstGeom prst="bentConnector4">
            <a:avLst>
              <a:gd name="adj1" fmla="val -94999"/>
              <a:gd name="adj2" fmla="val 100395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1"/>
          <p:cNvCxnSpPr/>
          <p:nvPr/>
        </p:nvCxnSpPr>
        <p:spPr>
          <a:xfrm flipH="1">
            <a:off x="5204537" y="1977897"/>
            <a:ext cx="416795" cy="981642"/>
          </a:xfrm>
          <a:prstGeom prst="bentConnector4">
            <a:avLst>
              <a:gd name="adj1" fmla="val -115250"/>
              <a:gd name="adj2" fmla="val 51657"/>
            </a:avLst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 rot="10800000" flipV="1">
            <a:off x="4801711" y="2160420"/>
            <a:ext cx="14140" cy="739746"/>
          </a:xfrm>
          <a:prstGeom prst="bentConnector2">
            <a:avLst/>
          </a:prstGeom>
          <a:ln w="6350">
            <a:solidFill>
              <a:srgbClr val="931D4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76">
            <a:extLst>
              <a:ext uri="{FF2B5EF4-FFF2-40B4-BE49-F238E27FC236}">
                <a16:creationId xmlns:a16="http://schemas.microsoft.com/office/drawing/2014/main" xmlns="" id="{1DB35F9E-1B59-BF47-A1A4-9C2BF6D0B12D}"/>
              </a:ext>
            </a:extLst>
          </p:cNvPr>
          <p:cNvGraphicFramePr>
            <a:graphicFrameLocks noGrp="1"/>
          </p:cNvGraphicFramePr>
          <p:nvPr/>
        </p:nvGraphicFramePr>
        <p:xfrm>
          <a:off x="4108831" y="4605362"/>
          <a:ext cx="2006795" cy="57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25">
                  <a:extLst>
                    <a:ext uri="{9D8B030D-6E8A-4147-A177-3AD203B41FA5}">
                      <a16:colId xmlns:a16="http://schemas.microsoft.com/office/drawing/2014/main" xmlns="" val="3537395009"/>
                    </a:ext>
                  </a:extLst>
                </a:gridCol>
                <a:gridCol w="481202">
                  <a:extLst>
                    <a:ext uri="{9D8B030D-6E8A-4147-A177-3AD203B41FA5}">
                      <a16:colId xmlns:a16="http://schemas.microsoft.com/office/drawing/2014/main" xmlns="" val="2640593311"/>
                    </a:ext>
                  </a:extLst>
                </a:gridCol>
                <a:gridCol w="734568">
                  <a:extLst>
                    <a:ext uri="{9D8B030D-6E8A-4147-A177-3AD203B41FA5}">
                      <a16:colId xmlns:a16="http://schemas.microsoft.com/office/drawing/2014/main" xmlns="" val="3765152077"/>
                    </a:ext>
                  </a:extLst>
                </a:gridCol>
              </a:tblGrid>
              <a:tr h="172667"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</a:pPr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Африка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59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СН/всего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59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9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305491"/>
                  </a:ext>
                </a:extLst>
              </a:tr>
              <a:tr h="396997">
                <a:tc>
                  <a:txBody>
                    <a:bodyPr/>
                    <a:lstStyle/>
                    <a:p>
                      <a:pPr rtl="0"/>
                      <a:r>
                        <a:rPr lang="ru-RU" sz="1100" b="0" kern="1200" dirty="0">
                          <a:solidFill>
                            <a:srgbClr val="2F3B41"/>
                          </a:solidFill>
                          <a:latin typeface="+mn-lt"/>
                          <a:ea typeface="+mn-ea"/>
                          <a:cs typeface="+mn-cs"/>
                        </a:rPr>
                        <a:t>ЮАР (2006)</a:t>
                      </a:r>
                      <a:r>
                        <a:rPr lang="ru-RU" sz="1100" b="0" kern="1200" baseline="30000" dirty="0">
                          <a:solidFill>
                            <a:srgbClr val="2F3B4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100" b="0" kern="1200" baseline="30000" dirty="0">
                        <a:solidFill>
                          <a:srgbClr val="2F3B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5989" marT="35989" marB="35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spcAft>
                          <a:spcPts val="500"/>
                        </a:spcAft>
                      </a:pPr>
                      <a:r>
                        <a:rPr lang="ru-RU" sz="1100" b="0" kern="1200" dirty="0">
                          <a:solidFill>
                            <a:srgbClr val="931D48"/>
                          </a:solidFill>
                          <a:latin typeface="+mn-lt"/>
                          <a:ea typeface="+mn-ea"/>
                          <a:cs typeface="+mn-cs"/>
                        </a:rPr>
                        <a:t>0,65 %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spcAft>
                          <a:spcPts val="500"/>
                        </a:spcAft>
                      </a:pPr>
                      <a:r>
                        <a:rPr lang="ru-RU" sz="1100" b="0" kern="1200" dirty="0">
                          <a:solidFill>
                            <a:srgbClr val="931D48"/>
                          </a:solidFill>
                          <a:latin typeface="+mn-lt"/>
                          <a:ea typeface="+mn-ea"/>
                          <a:cs typeface="+mn-cs"/>
                        </a:rPr>
                        <a:t>Нет данных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993051"/>
                  </a:ext>
                </a:extLst>
              </a:tr>
            </a:tbl>
          </a:graphicData>
        </a:graphic>
      </p:graphicFrame>
      <p:graphicFrame>
        <p:nvGraphicFramePr>
          <p:cNvPr id="47" name="Table 76">
            <a:extLst>
              <a:ext uri="{FF2B5EF4-FFF2-40B4-BE49-F238E27FC236}">
                <a16:creationId xmlns:a16="http://schemas.microsoft.com/office/drawing/2014/main" xmlns="" id="{1DB35F9E-1B59-BF47-A1A4-9C2BF6D0B12D}"/>
              </a:ext>
            </a:extLst>
          </p:cNvPr>
          <p:cNvGraphicFramePr>
            <a:graphicFrameLocks noGrp="1"/>
          </p:cNvGraphicFramePr>
          <p:nvPr/>
        </p:nvGraphicFramePr>
        <p:xfrm>
          <a:off x="8204808" y="4275880"/>
          <a:ext cx="2114779" cy="83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31">
                  <a:extLst>
                    <a:ext uri="{9D8B030D-6E8A-4147-A177-3AD203B41FA5}">
                      <a16:colId xmlns:a16="http://schemas.microsoft.com/office/drawing/2014/main" xmlns="" val="3537395009"/>
                    </a:ext>
                  </a:extLst>
                </a:gridCol>
                <a:gridCol w="472619">
                  <a:extLst>
                    <a:ext uri="{9D8B030D-6E8A-4147-A177-3AD203B41FA5}">
                      <a16:colId xmlns:a16="http://schemas.microsoft.com/office/drawing/2014/main" xmlns="" val="2640593311"/>
                    </a:ext>
                  </a:extLst>
                </a:gridCol>
                <a:gridCol w="499129">
                  <a:extLst>
                    <a:ext uri="{9D8B030D-6E8A-4147-A177-3AD203B41FA5}">
                      <a16:colId xmlns:a16="http://schemas.microsoft.com/office/drawing/2014/main" xmlns="" val="3765152077"/>
                    </a:ext>
                  </a:extLst>
                </a:gridCol>
              </a:tblGrid>
              <a:tr h="325020">
                <a:tc>
                  <a:txBody>
                    <a:bodyPr/>
                    <a:lstStyle/>
                    <a:p>
                      <a:pPr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Австралия и Океания</a:t>
                      </a:r>
                    </a:p>
                  </a:txBody>
                  <a:tcPr marL="35989" marR="0" marT="0" marB="0" anchor="ctr">
                    <a:lnL w="12700" cap="flat" cmpd="sng" algn="ctr">
                      <a:solidFill>
                        <a:srgbClr val="0E69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СН/всего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305491"/>
                  </a:ext>
                </a:extLst>
              </a:tr>
              <a:tr h="214174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Австралия (2012)</a:t>
                      </a:r>
                      <a:r>
                        <a:rPr lang="ru-RU" sz="900" baseline="30000" dirty="0">
                          <a:solidFill>
                            <a:srgbClr val="2F3B4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2F3B41"/>
                        </a:solidFill>
                      </a:endParaRPr>
                    </a:p>
                  </a:txBody>
                  <a:tcPr marL="35989" marR="0" marT="0" marB="0" anchor="ctr">
                    <a:lnL w="12700" cap="flat" cmpd="sng" algn="ctr">
                      <a:solidFill>
                        <a:srgbClr val="0E69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1,38 %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53 035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993051"/>
                  </a:ext>
                </a:extLst>
              </a:tr>
              <a:tr h="284392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Новая Зеландия (2011)</a:t>
                      </a:r>
                    </a:p>
                  </a:txBody>
                  <a:tcPr marL="35989" marR="0" marT="0" marB="0" anchor="ctr">
                    <a:lnL w="12700" cap="flat" cmpd="sng" algn="ctr">
                      <a:solidFill>
                        <a:srgbClr val="0E69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1,53 %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9876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096293"/>
                  </a:ext>
                </a:extLst>
              </a:tr>
            </a:tbl>
          </a:graphicData>
        </a:graphic>
      </p:graphicFrame>
      <p:graphicFrame>
        <p:nvGraphicFramePr>
          <p:cNvPr id="48" name="Table 76">
            <a:extLst>
              <a:ext uri="{FF2B5EF4-FFF2-40B4-BE49-F238E27FC236}">
                <a16:creationId xmlns:a16="http://schemas.microsoft.com/office/drawing/2014/main" xmlns="" id="{1DB35F9E-1B59-BF47-A1A4-9C2BF6D0B12D}"/>
              </a:ext>
            </a:extLst>
          </p:cNvPr>
          <p:cNvGraphicFramePr>
            <a:graphicFrameLocks noGrp="1"/>
          </p:cNvGraphicFramePr>
          <p:nvPr/>
        </p:nvGraphicFramePr>
        <p:xfrm>
          <a:off x="7714848" y="3099057"/>
          <a:ext cx="2051530" cy="102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049">
                  <a:extLst>
                    <a:ext uri="{9D8B030D-6E8A-4147-A177-3AD203B41FA5}">
                      <a16:colId xmlns:a16="http://schemas.microsoft.com/office/drawing/2014/main" xmlns="" val="3537395009"/>
                    </a:ext>
                  </a:extLst>
                </a:gridCol>
                <a:gridCol w="707280">
                  <a:extLst>
                    <a:ext uri="{9D8B030D-6E8A-4147-A177-3AD203B41FA5}">
                      <a16:colId xmlns:a16="http://schemas.microsoft.com/office/drawing/2014/main" xmlns="" val="2640593311"/>
                    </a:ext>
                  </a:extLst>
                </a:gridCol>
                <a:gridCol w="484201">
                  <a:extLst>
                    <a:ext uri="{9D8B030D-6E8A-4147-A177-3AD203B41FA5}">
                      <a16:colId xmlns:a16="http://schemas.microsoft.com/office/drawing/2014/main" xmlns="" val="3765152077"/>
                    </a:ext>
                  </a:extLst>
                </a:gridCol>
              </a:tblGrid>
              <a:tr h="244644">
                <a:tc>
                  <a:txBody>
                    <a:bodyPr/>
                    <a:lstStyle/>
                    <a:p>
                      <a:pPr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Азия</a:t>
                      </a:r>
                    </a:p>
                  </a:txBody>
                  <a:tcPr marL="35989" marR="35989" marT="35989" marB="35989" anchor="ctr">
                    <a:lnL w="12700" cap="flat" cmpd="sng" algn="ctr">
                      <a:solidFill>
                        <a:srgbClr val="175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СН/всего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305491"/>
                  </a:ext>
                </a:extLst>
              </a:tr>
              <a:tr h="214174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Япония (2011)</a:t>
                      </a:r>
                    </a:p>
                  </a:txBody>
                  <a:tcPr marL="35989" marR="35989" marT="35989" marB="35989" anchor="ctr">
                    <a:lnL w="12700" cap="flat" cmpd="sng" algn="ctr">
                      <a:solidFill>
                        <a:srgbClr val="175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1,24 %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174 957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993051"/>
                  </a:ext>
                </a:extLst>
              </a:tr>
              <a:tr h="214174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Корея (2011)</a:t>
                      </a:r>
                    </a:p>
                  </a:txBody>
                  <a:tcPr marL="35989" marR="35989" marT="35989" marB="35989" anchor="ctr">
                    <a:lnL w="12700" cap="flat" cmpd="sng" algn="ctr">
                      <a:solidFill>
                        <a:srgbClr val="175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0,78 %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57 147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096293"/>
                  </a:ext>
                </a:extLst>
              </a:tr>
              <a:tr h="356370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Сингапур (2011)</a:t>
                      </a:r>
                    </a:p>
                  </a:txBody>
                  <a:tcPr marL="35989" marR="35989" marT="35989" marB="35989" anchor="ctr">
                    <a:lnL w="12700" cap="flat" cmpd="sng" algn="ctr">
                      <a:solidFill>
                        <a:srgbClr val="175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Нет данных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931D48"/>
                          </a:solidFill>
                        </a:rPr>
                        <a:t>15 535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2316194"/>
                  </a:ext>
                </a:extLst>
              </a:tr>
            </a:tbl>
          </a:graphicData>
        </a:graphic>
      </p:graphicFrame>
      <p:graphicFrame>
        <p:nvGraphicFramePr>
          <p:cNvPr id="49" name="Table 76">
            <a:extLst>
              <a:ext uri="{FF2B5EF4-FFF2-40B4-BE49-F238E27FC236}">
                <a16:creationId xmlns:a16="http://schemas.microsoft.com/office/drawing/2014/main" xmlns="" id="{1DB35F9E-1B59-BF47-A1A4-9C2BF6D0B12D}"/>
              </a:ext>
            </a:extLst>
          </p:cNvPr>
          <p:cNvGraphicFramePr>
            <a:graphicFrameLocks noGrp="1"/>
          </p:cNvGraphicFramePr>
          <p:nvPr/>
        </p:nvGraphicFramePr>
        <p:xfrm>
          <a:off x="5897296" y="5394223"/>
          <a:ext cx="2749980" cy="40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969">
                  <a:extLst>
                    <a:ext uri="{9D8B030D-6E8A-4147-A177-3AD203B41FA5}">
                      <a16:colId xmlns:a16="http://schemas.microsoft.com/office/drawing/2014/main" xmlns="" val="3537395009"/>
                    </a:ext>
                  </a:extLst>
                </a:gridCol>
                <a:gridCol w="659407">
                  <a:extLst>
                    <a:ext uri="{9D8B030D-6E8A-4147-A177-3AD203B41FA5}">
                      <a16:colId xmlns:a16="http://schemas.microsoft.com/office/drawing/2014/main" xmlns="" val="2640593311"/>
                    </a:ext>
                  </a:extLst>
                </a:gridCol>
                <a:gridCol w="1006604">
                  <a:extLst>
                    <a:ext uri="{9D8B030D-6E8A-4147-A177-3AD203B41FA5}">
                      <a16:colId xmlns:a16="http://schemas.microsoft.com/office/drawing/2014/main" xmlns="" val="3765152077"/>
                    </a:ext>
                  </a:extLst>
                </a:gridCol>
              </a:tblGrid>
              <a:tr h="162510"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</a:pPr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Ближний</a:t>
                      </a:r>
                      <a:r>
                        <a:rPr lang="ru-RU" sz="1100" b="0" baseline="0" dirty="0">
                          <a:solidFill>
                            <a:srgbClr val="931D48"/>
                          </a:solidFill>
                        </a:rPr>
                        <a:t> восток</a:t>
                      </a:r>
                      <a:endParaRPr lang="ru-RU" sz="1100" b="0" dirty="0">
                        <a:solidFill>
                          <a:srgbClr val="931D48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337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СН/всего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337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b="0" dirty="0">
                          <a:solidFill>
                            <a:srgbClr val="2F3B41"/>
                          </a:solidFill>
                        </a:rPr>
                        <a:t>СН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37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305491"/>
                  </a:ext>
                </a:extLst>
              </a:tr>
              <a:tr h="234488">
                <a:tc>
                  <a:txBody>
                    <a:bodyPr/>
                    <a:lstStyle/>
                    <a:p>
                      <a:pPr rtl="0"/>
                      <a:r>
                        <a:rPr lang="ru-RU" sz="900" dirty="0">
                          <a:solidFill>
                            <a:srgbClr val="2F3B41"/>
                          </a:solidFill>
                        </a:rPr>
                        <a:t>Израиль (2010)</a:t>
                      </a:r>
                    </a:p>
                  </a:txBody>
                  <a:tcPr marL="35989" marR="35989" marT="35989" marB="35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1,31 %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0" dirty="0">
                          <a:solidFill>
                            <a:srgbClr val="931D48"/>
                          </a:solidFill>
                        </a:rPr>
                        <a:t>19 707</a:t>
                      </a:r>
                    </a:p>
                  </a:txBody>
                  <a:tcPr marL="35989" marR="35989" marT="35989" marB="3598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993051"/>
                  </a:ext>
                </a:extLst>
              </a:tr>
            </a:tbl>
          </a:graphicData>
        </a:graphic>
      </p:graphicFrame>
      <p:sp>
        <p:nvSpPr>
          <p:cNvPr id="78" name="object 3"/>
          <p:cNvSpPr txBox="1"/>
          <p:nvPr/>
        </p:nvSpPr>
        <p:spPr>
          <a:xfrm>
            <a:off x="7810844" y="662892"/>
            <a:ext cx="3674338" cy="755372"/>
          </a:xfrm>
          <a:prstGeom prst="rect">
            <a:avLst/>
          </a:prstGeom>
        </p:spPr>
        <p:txBody>
          <a:bodyPr vert="horz" wrap="square" lIns="0" tIns="16928" rIns="0" bIns="0" rtlCol="0">
            <a:spAutoFit/>
          </a:bodyPr>
          <a:lstStyle/>
          <a:p>
            <a:pPr algn="r" defTabSz="609402">
              <a:defRPr/>
            </a:pPr>
            <a:r>
              <a:rPr lang="ru-RU" sz="1599" b="1" dirty="0">
                <a:solidFill>
                  <a:srgbClr val="95274E"/>
                </a:solidFill>
              </a:rPr>
              <a:t>Процент и количество госпитализаций</a:t>
            </a:r>
            <a:r>
              <a:rPr lang="en-US" sz="1599" b="1" dirty="0">
                <a:solidFill>
                  <a:srgbClr val="95274E"/>
                </a:solidFill>
              </a:rPr>
              <a:t> </a:t>
            </a:r>
            <a:r>
              <a:rPr lang="ru-RU" sz="1599" b="1" dirty="0">
                <a:solidFill>
                  <a:srgbClr val="95274E"/>
                </a:solidFill>
              </a:rPr>
              <a:t>по поводу сердечной недостаточности в качестве основного диагноза</a:t>
            </a:r>
            <a:r>
              <a:rPr lang="ru-RU" sz="1599" b="1" baseline="30000" dirty="0">
                <a:solidFill>
                  <a:srgbClr val="95274E"/>
                </a:solidFill>
              </a:rPr>
              <a:t>2</a:t>
            </a:r>
          </a:p>
        </p:txBody>
      </p:sp>
      <p:sp>
        <p:nvSpPr>
          <p:cNvPr id="83" name="object 16"/>
          <p:cNvSpPr txBox="1"/>
          <p:nvPr/>
        </p:nvSpPr>
        <p:spPr>
          <a:xfrm>
            <a:off x="7958005" y="1654518"/>
            <a:ext cx="4130545" cy="13855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0" tIns="16082" rIns="0" bIns="0" rtlCol="0">
            <a:spAutoFit/>
          </a:bodyPr>
          <a:lstStyle/>
          <a:p>
            <a:pPr defTabSz="914058" fontAlgn="base">
              <a:spcBef>
                <a:spcPts val="1000"/>
              </a:spcBef>
              <a:spcAft>
                <a:spcPct val="0"/>
              </a:spcAft>
              <a:buClr>
                <a:srgbClr val="00ADD0"/>
              </a:buClr>
              <a:defRPr/>
            </a:pPr>
            <a:r>
              <a:rPr lang="ru-RU" sz="1333" b="1" dirty="0">
                <a:solidFill>
                  <a:srgbClr val="2F3B41"/>
                </a:solidFill>
                <a:cs typeface="Arial" pitchFamily="34" charset="0"/>
              </a:rPr>
              <a:t>СН в качестве </a:t>
            </a:r>
            <a:r>
              <a:rPr lang="ru-RU" sz="1400" b="1" dirty="0">
                <a:solidFill>
                  <a:srgbClr val="2F3B41"/>
                </a:solidFill>
                <a:cs typeface="Arial" pitchFamily="34" charset="0"/>
              </a:rPr>
              <a:t>основного</a:t>
            </a:r>
            <a:r>
              <a:rPr lang="ru-RU" sz="1333" b="1" dirty="0">
                <a:solidFill>
                  <a:srgbClr val="2F3B41"/>
                </a:solidFill>
                <a:cs typeface="Arial" pitchFamily="34" charset="0"/>
              </a:rPr>
              <a:t> диагноза составляет </a:t>
            </a:r>
            <a:r>
              <a:rPr lang="ru-RU" sz="1333" b="1" dirty="0">
                <a:solidFill>
                  <a:srgbClr val="931D48"/>
                </a:solidFill>
                <a:cs typeface="Arial" pitchFamily="34" charset="0"/>
              </a:rPr>
              <a:t>1</a:t>
            </a:r>
            <a:r>
              <a:rPr lang="en-US" sz="1333" b="1" dirty="0">
                <a:solidFill>
                  <a:srgbClr val="931D48"/>
                </a:solidFill>
                <a:cs typeface="Arial" pitchFamily="34" charset="0"/>
              </a:rPr>
              <a:t>-</a:t>
            </a:r>
            <a:r>
              <a:rPr lang="ru-RU" sz="1333" b="1" dirty="0">
                <a:solidFill>
                  <a:srgbClr val="931D48"/>
                </a:solidFill>
                <a:cs typeface="Arial" pitchFamily="34" charset="0"/>
              </a:rPr>
              <a:t>4 %</a:t>
            </a:r>
            <a:r>
              <a:rPr lang="ru-RU" sz="1333" b="1" dirty="0">
                <a:solidFill>
                  <a:srgbClr val="2F3B41"/>
                </a:solidFill>
                <a:cs typeface="Arial" pitchFamily="34" charset="0"/>
              </a:rPr>
              <a:t> от</a:t>
            </a:r>
            <a:br>
              <a:rPr lang="ru-RU" sz="1333" b="1" dirty="0">
                <a:solidFill>
                  <a:srgbClr val="2F3B41"/>
                </a:solidFill>
                <a:cs typeface="Arial" pitchFamily="34" charset="0"/>
              </a:rPr>
            </a:br>
            <a:r>
              <a:rPr lang="ru-RU" sz="1333" b="1" dirty="0">
                <a:solidFill>
                  <a:srgbClr val="2F3B41"/>
                </a:solidFill>
                <a:cs typeface="Arial" pitchFamily="34" charset="0"/>
              </a:rPr>
              <a:t>всех госпитализаций в экономически развитых странах</a:t>
            </a:r>
            <a:r>
              <a:rPr lang="ru-RU" sz="1333" b="1" baseline="30000" dirty="0">
                <a:solidFill>
                  <a:srgbClr val="2F3B41"/>
                </a:solidFill>
                <a:cs typeface="Arial" pitchFamily="34" charset="0"/>
              </a:rPr>
              <a:t>2</a:t>
            </a:r>
            <a:endParaRPr lang="ro-MO" sz="1333" b="1" baseline="30000" dirty="0">
              <a:solidFill>
                <a:srgbClr val="2F3B41"/>
              </a:solidFill>
              <a:cs typeface="Arial" pitchFamily="34" charset="0"/>
            </a:endParaRPr>
          </a:p>
          <a:p>
            <a:pPr defTabSz="914058" fontAlgn="base">
              <a:spcBef>
                <a:spcPts val="1000"/>
              </a:spcBef>
              <a:spcAft>
                <a:spcPct val="0"/>
              </a:spcAft>
              <a:buClr>
                <a:srgbClr val="00ADD0"/>
              </a:buClr>
              <a:defRPr/>
            </a:pPr>
            <a:r>
              <a:rPr lang="ru-RU" sz="1333" b="1" dirty="0">
                <a:solidFill>
                  <a:srgbClr val="2F3B41"/>
                </a:solidFill>
                <a:cs typeface="Arial" pitchFamily="34" charset="0"/>
              </a:rPr>
              <a:t>У пациентов в возрасте </a:t>
            </a:r>
            <a:r>
              <a:rPr lang="ru-RU" sz="1333" b="1" dirty="0">
                <a:solidFill>
                  <a:srgbClr val="931D48"/>
                </a:solidFill>
                <a:cs typeface="Arial" pitchFamily="34" charset="0"/>
              </a:rPr>
              <a:t>≥65 лет СН </a:t>
            </a:r>
            <a:r>
              <a:rPr lang="ru-RU" sz="1333" b="1" dirty="0">
                <a:solidFill>
                  <a:srgbClr val="2F3B41"/>
                </a:solidFill>
                <a:cs typeface="Arial" pitchFamily="34" charset="0"/>
              </a:rPr>
              <a:t>является самой частой причиной госпитализации</a:t>
            </a:r>
            <a:r>
              <a:rPr lang="ru-RU" sz="1333" b="1" baseline="30000" dirty="0">
                <a:solidFill>
                  <a:srgbClr val="2F3B4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90" name="object 8"/>
          <p:cNvSpPr/>
          <p:nvPr/>
        </p:nvSpPr>
        <p:spPr>
          <a:xfrm>
            <a:off x="8221007" y="3099057"/>
            <a:ext cx="3515550" cy="94919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r>
              <a:rPr lang="ro-MO" sz="2399" dirty="0"/>
              <a:t> </a:t>
            </a:r>
            <a:endParaRPr sz="2399" dirty="0"/>
          </a:p>
        </p:txBody>
      </p:sp>
      <p:sp>
        <p:nvSpPr>
          <p:cNvPr id="91" name="object 8"/>
          <p:cNvSpPr/>
          <p:nvPr/>
        </p:nvSpPr>
        <p:spPr>
          <a:xfrm>
            <a:off x="8192243" y="1882978"/>
            <a:ext cx="3515550" cy="94919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r>
              <a:rPr lang="ro-MO" sz="2399" dirty="0"/>
              <a:t> </a:t>
            </a:r>
            <a:endParaRPr sz="2399" dirty="0"/>
          </a:p>
        </p:txBody>
      </p:sp>
    </p:spTree>
    <p:extLst>
      <p:ext uri="{BB962C8B-B14F-4D97-AF65-F5344CB8AC3E}">
        <p14:creationId xmlns:p14="http://schemas.microsoft.com/office/powerpoint/2010/main" val="11433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 txBox="1"/>
          <p:nvPr/>
        </p:nvSpPr>
        <p:spPr>
          <a:xfrm>
            <a:off x="505035" y="6168549"/>
            <a:ext cx="9653712" cy="298366"/>
          </a:xfrm>
          <a:prstGeom prst="rect">
            <a:avLst/>
          </a:prstGeom>
        </p:spPr>
        <p:txBody>
          <a:bodyPr vert="horz" wrap="square" lIns="0" tIns="21160" rIns="0" bIns="0" rtlCol="0">
            <a:spAutoFit/>
          </a:bodyPr>
          <a:lstStyle/>
          <a:p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 — сердечная недостаточность</a:t>
            </a:r>
          </a:p>
          <a:p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Gheorghiade M, et al. </a:t>
            </a:r>
            <a:r>
              <a:rPr lang="ru-RU" sz="900" i="1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J Card </a:t>
            </a:r>
            <a:r>
              <a:rPr lang="ru-RU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2005;96:11–17</a:t>
            </a:r>
          </a:p>
        </p:txBody>
      </p:sp>
      <p:sp>
        <p:nvSpPr>
          <p:cNvPr id="10" name="object 9"/>
          <p:cNvSpPr/>
          <p:nvPr/>
        </p:nvSpPr>
        <p:spPr>
          <a:xfrm>
            <a:off x="526832" y="5890036"/>
            <a:ext cx="9750591" cy="198721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1" name="object 3"/>
          <p:cNvSpPr txBox="1">
            <a:spLocks noGrp="1"/>
          </p:cNvSpPr>
          <p:nvPr>
            <p:ph type="title"/>
          </p:nvPr>
        </p:nvSpPr>
        <p:spPr>
          <a:xfrm>
            <a:off x="106681" y="300272"/>
            <a:ext cx="11880280" cy="324870"/>
          </a:xfrm>
          <a:prstGeom prst="rect">
            <a:avLst/>
          </a:prstGeom>
        </p:spPr>
        <p:txBody>
          <a:bodyPr vert="horz" wrap="square" lIns="0" tIns="16928" rIns="0" bIns="0" rtlCol="0" anchor="ctr">
            <a:spAutoFit/>
          </a:bodyPr>
          <a:lstStyle/>
          <a:p>
            <a:pPr marL="16928">
              <a:lnSpc>
                <a:spcPct val="100000"/>
              </a:lnSpc>
              <a:spcBef>
                <a:spcPts val="133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ОБОСТРЕНИЯ СПОСОБСТВУЮТ ПРОГРЕССИРОВАНИЮ СЕРДЕЧНОЙ НЕДОСТАТОЧНОСТИ</a:t>
            </a:r>
            <a:endParaRPr lang="ru-RU" sz="2000" b="1" spc="-2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8"/>
          <p:cNvSpPr/>
          <p:nvPr/>
        </p:nvSpPr>
        <p:spPr>
          <a:xfrm flipV="1">
            <a:off x="526652" y="686646"/>
            <a:ext cx="5264642" cy="166235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6" name="Down Arrow 25"/>
          <p:cNvSpPr/>
          <p:nvPr/>
        </p:nvSpPr>
        <p:spPr>
          <a:xfrm>
            <a:off x="8609806" y="2470019"/>
            <a:ext cx="724823" cy="2963660"/>
          </a:xfrm>
          <a:prstGeom prst="downArrow">
            <a:avLst>
              <a:gd name="adj1" fmla="val 100000"/>
              <a:gd name="adj2" fmla="val 46847"/>
            </a:avLst>
          </a:prstGeom>
          <a:solidFill>
            <a:srgbClr val="C3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799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177591" y="2093925"/>
            <a:ext cx="6642686" cy="3281938"/>
          </a:xfrm>
          <a:custGeom>
            <a:avLst/>
            <a:gdLst>
              <a:gd name="connsiteX0" fmla="*/ 0 w 807720"/>
              <a:gd name="connsiteY0" fmla="*/ 0 h 670560"/>
              <a:gd name="connsiteX1" fmla="*/ 0 w 807720"/>
              <a:gd name="connsiteY1" fmla="*/ 670560 h 670560"/>
              <a:gd name="connsiteX2" fmla="*/ 807720 w 807720"/>
              <a:gd name="connsiteY2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720" h="670560">
                <a:moveTo>
                  <a:pt x="0" y="0"/>
                </a:moveTo>
                <a:lnTo>
                  <a:pt x="0" y="670560"/>
                </a:lnTo>
                <a:lnTo>
                  <a:pt x="807720" y="670560"/>
                </a:lnTo>
              </a:path>
            </a:pathLst>
          </a:custGeom>
          <a:ln w="6350">
            <a:solidFill>
              <a:srgbClr val="78909C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de-DE" sz="1599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4197" y="5542751"/>
            <a:ext cx="510268" cy="22557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rtl="0"/>
            <a:r>
              <a:rPr lang="ru-RU" sz="1466" dirty="0">
                <a:solidFill>
                  <a:srgbClr val="931D48"/>
                </a:solidFill>
              </a:rPr>
              <a:t>Время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387" y="3622104"/>
            <a:ext cx="1529906" cy="22557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rtl="0"/>
            <a:r>
              <a:rPr lang="ru-RU" sz="1466" dirty="0">
                <a:solidFill>
                  <a:srgbClr val="931D48"/>
                </a:solidFill>
              </a:rPr>
              <a:t>Функция миокарда</a:t>
            </a:r>
          </a:p>
        </p:txBody>
      </p:sp>
      <p:sp>
        <p:nvSpPr>
          <p:cNvPr id="31" name="Freeform 30"/>
          <p:cNvSpPr/>
          <p:nvPr/>
        </p:nvSpPr>
        <p:spPr>
          <a:xfrm>
            <a:off x="1218890" y="2434067"/>
            <a:ext cx="6051275" cy="2838844"/>
          </a:xfrm>
          <a:custGeom>
            <a:avLst/>
            <a:gdLst>
              <a:gd name="connsiteX0" fmla="*/ 0 w 4658360"/>
              <a:gd name="connsiteY0" fmla="*/ 0 h 2839720"/>
              <a:gd name="connsiteX1" fmla="*/ 523240 w 4658360"/>
              <a:gd name="connsiteY1" fmla="*/ 45720 h 2839720"/>
              <a:gd name="connsiteX2" fmla="*/ 833120 w 4658360"/>
              <a:gd name="connsiteY2" fmla="*/ 127000 h 2839720"/>
              <a:gd name="connsiteX3" fmla="*/ 949960 w 4658360"/>
              <a:gd name="connsiteY3" fmla="*/ 264160 h 2839720"/>
              <a:gd name="connsiteX4" fmla="*/ 1026160 w 4658360"/>
              <a:gd name="connsiteY4" fmla="*/ 751840 h 2839720"/>
              <a:gd name="connsiteX5" fmla="*/ 1082040 w 4658360"/>
              <a:gd name="connsiteY5" fmla="*/ 904240 h 2839720"/>
              <a:gd name="connsiteX6" fmla="*/ 1163320 w 4658360"/>
              <a:gd name="connsiteY6" fmla="*/ 828040 h 2839720"/>
              <a:gd name="connsiteX7" fmla="*/ 1264920 w 4658360"/>
              <a:gd name="connsiteY7" fmla="*/ 579120 h 2839720"/>
              <a:gd name="connsiteX8" fmla="*/ 1371600 w 4658360"/>
              <a:gd name="connsiteY8" fmla="*/ 381000 h 2839720"/>
              <a:gd name="connsiteX9" fmla="*/ 1508760 w 4658360"/>
              <a:gd name="connsiteY9" fmla="*/ 304800 h 2839720"/>
              <a:gd name="connsiteX10" fmla="*/ 1640840 w 4658360"/>
              <a:gd name="connsiteY10" fmla="*/ 294640 h 2839720"/>
              <a:gd name="connsiteX11" fmla="*/ 1971040 w 4658360"/>
              <a:gd name="connsiteY11" fmla="*/ 416560 h 2839720"/>
              <a:gd name="connsiteX12" fmla="*/ 2260600 w 4658360"/>
              <a:gd name="connsiteY12" fmla="*/ 553720 h 2839720"/>
              <a:gd name="connsiteX13" fmla="*/ 2397760 w 4658360"/>
              <a:gd name="connsiteY13" fmla="*/ 878840 h 2839720"/>
              <a:gd name="connsiteX14" fmla="*/ 2473960 w 4658360"/>
              <a:gd name="connsiteY14" fmla="*/ 1478280 h 2839720"/>
              <a:gd name="connsiteX15" fmla="*/ 2519680 w 4658360"/>
              <a:gd name="connsiteY15" fmla="*/ 1590040 h 2839720"/>
              <a:gd name="connsiteX16" fmla="*/ 2616200 w 4658360"/>
              <a:gd name="connsiteY16" fmla="*/ 1381760 h 2839720"/>
              <a:gd name="connsiteX17" fmla="*/ 2677160 w 4658360"/>
              <a:gd name="connsiteY17" fmla="*/ 1239520 h 2839720"/>
              <a:gd name="connsiteX18" fmla="*/ 2804160 w 4658360"/>
              <a:gd name="connsiteY18" fmla="*/ 1036320 h 2839720"/>
              <a:gd name="connsiteX19" fmla="*/ 2987040 w 4658360"/>
              <a:gd name="connsiteY19" fmla="*/ 1041400 h 2839720"/>
              <a:gd name="connsiteX20" fmla="*/ 3413760 w 4658360"/>
              <a:gd name="connsiteY20" fmla="*/ 1290320 h 2839720"/>
              <a:gd name="connsiteX21" fmla="*/ 3606800 w 4658360"/>
              <a:gd name="connsiteY21" fmla="*/ 1468120 h 2839720"/>
              <a:gd name="connsiteX22" fmla="*/ 3642360 w 4658360"/>
              <a:gd name="connsiteY22" fmla="*/ 1590040 h 2839720"/>
              <a:gd name="connsiteX23" fmla="*/ 3693160 w 4658360"/>
              <a:gd name="connsiteY23" fmla="*/ 2011680 h 2839720"/>
              <a:gd name="connsiteX24" fmla="*/ 3733800 w 4658360"/>
              <a:gd name="connsiteY24" fmla="*/ 2311400 h 2839720"/>
              <a:gd name="connsiteX25" fmla="*/ 3830320 w 4658360"/>
              <a:gd name="connsiteY25" fmla="*/ 2133600 h 2839720"/>
              <a:gd name="connsiteX26" fmla="*/ 3916680 w 4658360"/>
              <a:gd name="connsiteY26" fmla="*/ 1930400 h 2839720"/>
              <a:gd name="connsiteX27" fmla="*/ 4028440 w 4658360"/>
              <a:gd name="connsiteY27" fmla="*/ 1864360 h 2839720"/>
              <a:gd name="connsiteX28" fmla="*/ 4089400 w 4658360"/>
              <a:gd name="connsiteY28" fmla="*/ 1874520 h 2839720"/>
              <a:gd name="connsiteX29" fmla="*/ 4241800 w 4658360"/>
              <a:gd name="connsiteY29" fmla="*/ 1930400 h 2839720"/>
              <a:gd name="connsiteX30" fmla="*/ 4455160 w 4658360"/>
              <a:gd name="connsiteY30" fmla="*/ 2103120 h 2839720"/>
              <a:gd name="connsiteX31" fmla="*/ 4577080 w 4658360"/>
              <a:gd name="connsiteY31" fmla="*/ 2352040 h 2839720"/>
              <a:gd name="connsiteX32" fmla="*/ 4658360 w 4658360"/>
              <a:gd name="connsiteY32" fmla="*/ 2839720 h 2839720"/>
              <a:gd name="connsiteX0" fmla="*/ 0 w 4658360"/>
              <a:gd name="connsiteY0" fmla="*/ 0 h 2839720"/>
              <a:gd name="connsiteX1" fmla="*/ 523240 w 4658360"/>
              <a:gd name="connsiteY1" fmla="*/ 45720 h 2839720"/>
              <a:gd name="connsiteX2" fmla="*/ 833120 w 4658360"/>
              <a:gd name="connsiteY2" fmla="*/ 127000 h 2839720"/>
              <a:gd name="connsiteX3" fmla="*/ 949960 w 4658360"/>
              <a:gd name="connsiteY3" fmla="*/ 264160 h 2839720"/>
              <a:gd name="connsiteX4" fmla="*/ 1026160 w 4658360"/>
              <a:gd name="connsiteY4" fmla="*/ 751840 h 2839720"/>
              <a:gd name="connsiteX5" fmla="*/ 1082040 w 4658360"/>
              <a:gd name="connsiteY5" fmla="*/ 904240 h 2839720"/>
              <a:gd name="connsiteX6" fmla="*/ 1163320 w 4658360"/>
              <a:gd name="connsiteY6" fmla="*/ 828040 h 2839720"/>
              <a:gd name="connsiteX7" fmla="*/ 1264920 w 4658360"/>
              <a:gd name="connsiteY7" fmla="*/ 579120 h 2839720"/>
              <a:gd name="connsiteX8" fmla="*/ 1371600 w 4658360"/>
              <a:gd name="connsiteY8" fmla="*/ 381000 h 2839720"/>
              <a:gd name="connsiteX9" fmla="*/ 1508760 w 4658360"/>
              <a:gd name="connsiteY9" fmla="*/ 304800 h 2839720"/>
              <a:gd name="connsiteX10" fmla="*/ 1640840 w 4658360"/>
              <a:gd name="connsiteY10" fmla="*/ 294640 h 2839720"/>
              <a:gd name="connsiteX11" fmla="*/ 1971040 w 4658360"/>
              <a:gd name="connsiteY11" fmla="*/ 416560 h 2839720"/>
              <a:gd name="connsiteX12" fmla="*/ 2260600 w 4658360"/>
              <a:gd name="connsiteY12" fmla="*/ 553720 h 2839720"/>
              <a:gd name="connsiteX13" fmla="*/ 2397760 w 4658360"/>
              <a:gd name="connsiteY13" fmla="*/ 878840 h 2839720"/>
              <a:gd name="connsiteX14" fmla="*/ 2473960 w 4658360"/>
              <a:gd name="connsiteY14" fmla="*/ 1478280 h 2839720"/>
              <a:gd name="connsiteX15" fmla="*/ 2519680 w 4658360"/>
              <a:gd name="connsiteY15" fmla="*/ 1590040 h 2839720"/>
              <a:gd name="connsiteX16" fmla="*/ 2616200 w 4658360"/>
              <a:gd name="connsiteY16" fmla="*/ 1381760 h 2839720"/>
              <a:gd name="connsiteX17" fmla="*/ 2677160 w 4658360"/>
              <a:gd name="connsiteY17" fmla="*/ 1239520 h 2839720"/>
              <a:gd name="connsiteX18" fmla="*/ 2804160 w 4658360"/>
              <a:gd name="connsiteY18" fmla="*/ 1036320 h 2839720"/>
              <a:gd name="connsiteX19" fmla="*/ 2987040 w 4658360"/>
              <a:gd name="connsiteY19" fmla="*/ 1041400 h 2839720"/>
              <a:gd name="connsiteX20" fmla="*/ 3413760 w 4658360"/>
              <a:gd name="connsiteY20" fmla="*/ 1290320 h 2839720"/>
              <a:gd name="connsiteX21" fmla="*/ 3606800 w 4658360"/>
              <a:gd name="connsiteY21" fmla="*/ 1468120 h 2839720"/>
              <a:gd name="connsiteX22" fmla="*/ 3642360 w 4658360"/>
              <a:gd name="connsiteY22" fmla="*/ 1590040 h 2839720"/>
              <a:gd name="connsiteX23" fmla="*/ 3693160 w 4658360"/>
              <a:gd name="connsiteY23" fmla="*/ 2011680 h 2839720"/>
              <a:gd name="connsiteX24" fmla="*/ 3733800 w 4658360"/>
              <a:gd name="connsiteY24" fmla="*/ 2311400 h 2839720"/>
              <a:gd name="connsiteX25" fmla="*/ 3830320 w 4658360"/>
              <a:gd name="connsiteY25" fmla="*/ 2133600 h 2839720"/>
              <a:gd name="connsiteX26" fmla="*/ 3916680 w 4658360"/>
              <a:gd name="connsiteY26" fmla="*/ 1930400 h 2839720"/>
              <a:gd name="connsiteX27" fmla="*/ 4089400 w 4658360"/>
              <a:gd name="connsiteY27" fmla="*/ 1874520 h 2839720"/>
              <a:gd name="connsiteX28" fmla="*/ 4241800 w 4658360"/>
              <a:gd name="connsiteY28" fmla="*/ 1930400 h 2839720"/>
              <a:gd name="connsiteX29" fmla="*/ 4455160 w 4658360"/>
              <a:gd name="connsiteY29" fmla="*/ 2103120 h 2839720"/>
              <a:gd name="connsiteX30" fmla="*/ 4577080 w 4658360"/>
              <a:gd name="connsiteY30" fmla="*/ 2352040 h 2839720"/>
              <a:gd name="connsiteX31" fmla="*/ 4658360 w 4658360"/>
              <a:gd name="connsiteY31" fmla="*/ 2839720 h 2839720"/>
              <a:gd name="connsiteX0" fmla="*/ 0 w 4658360"/>
              <a:gd name="connsiteY0" fmla="*/ 0 h 2839720"/>
              <a:gd name="connsiteX1" fmla="*/ 523240 w 4658360"/>
              <a:gd name="connsiteY1" fmla="*/ 45720 h 2839720"/>
              <a:gd name="connsiteX2" fmla="*/ 833120 w 4658360"/>
              <a:gd name="connsiteY2" fmla="*/ 127000 h 2839720"/>
              <a:gd name="connsiteX3" fmla="*/ 949960 w 4658360"/>
              <a:gd name="connsiteY3" fmla="*/ 264160 h 2839720"/>
              <a:gd name="connsiteX4" fmla="*/ 1026160 w 4658360"/>
              <a:gd name="connsiteY4" fmla="*/ 751840 h 2839720"/>
              <a:gd name="connsiteX5" fmla="*/ 1082040 w 4658360"/>
              <a:gd name="connsiteY5" fmla="*/ 904240 h 2839720"/>
              <a:gd name="connsiteX6" fmla="*/ 1163320 w 4658360"/>
              <a:gd name="connsiteY6" fmla="*/ 828040 h 2839720"/>
              <a:gd name="connsiteX7" fmla="*/ 1264920 w 4658360"/>
              <a:gd name="connsiteY7" fmla="*/ 579120 h 2839720"/>
              <a:gd name="connsiteX8" fmla="*/ 1371600 w 4658360"/>
              <a:gd name="connsiteY8" fmla="*/ 381000 h 2839720"/>
              <a:gd name="connsiteX9" fmla="*/ 1508760 w 4658360"/>
              <a:gd name="connsiteY9" fmla="*/ 304800 h 2839720"/>
              <a:gd name="connsiteX10" fmla="*/ 1640840 w 4658360"/>
              <a:gd name="connsiteY10" fmla="*/ 294640 h 2839720"/>
              <a:gd name="connsiteX11" fmla="*/ 1971040 w 4658360"/>
              <a:gd name="connsiteY11" fmla="*/ 416560 h 2839720"/>
              <a:gd name="connsiteX12" fmla="*/ 2260600 w 4658360"/>
              <a:gd name="connsiteY12" fmla="*/ 553720 h 2839720"/>
              <a:gd name="connsiteX13" fmla="*/ 2397760 w 4658360"/>
              <a:gd name="connsiteY13" fmla="*/ 878840 h 2839720"/>
              <a:gd name="connsiteX14" fmla="*/ 2473960 w 4658360"/>
              <a:gd name="connsiteY14" fmla="*/ 1478280 h 2839720"/>
              <a:gd name="connsiteX15" fmla="*/ 2519680 w 4658360"/>
              <a:gd name="connsiteY15" fmla="*/ 1590040 h 2839720"/>
              <a:gd name="connsiteX16" fmla="*/ 2616200 w 4658360"/>
              <a:gd name="connsiteY16" fmla="*/ 1381760 h 2839720"/>
              <a:gd name="connsiteX17" fmla="*/ 2677160 w 4658360"/>
              <a:gd name="connsiteY17" fmla="*/ 1239520 h 2839720"/>
              <a:gd name="connsiteX18" fmla="*/ 2804160 w 4658360"/>
              <a:gd name="connsiteY18" fmla="*/ 1036320 h 2839720"/>
              <a:gd name="connsiteX19" fmla="*/ 2987040 w 4658360"/>
              <a:gd name="connsiteY19" fmla="*/ 1041400 h 2839720"/>
              <a:gd name="connsiteX20" fmla="*/ 3413760 w 4658360"/>
              <a:gd name="connsiteY20" fmla="*/ 1290320 h 2839720"/>
              <a:gd name="connsiteX21" fmla="*/ 3606800 w 4658360"/>
              <a:gd name="connsiteY21" fmla="*/ 1468120 h 2839720"/>
              <a:gd name="connsiteX22" fmla="*/ 3642360 w 4658360"/>
              <a:gd name="connsiteY22" fmla="*/ 1590040 h 2839720"/>
              <a:gd name="connsiteX23" fmla="*/ 3693160 w 4658360"/>
              <a:gd name="connsiteY23" fmla="*/ 2011680 h 2839720"/>
              <a:gd name="connsiteX24" fmla="*/ 3733800 w 4658360"/>
              <a:gd name="connsiteY24" fmla="*/ 2311400 h 2839720"/>
              <a:gd name="connsiteX25" fmla="*/ 3830320 w 4658360"/>
              <a:gd name="connsiteY25" fmla="*/ 2133600 h 2839720"/>
              <a:gd name="connsiteX26" fmla="*/ 3916680 w 4658360"/>
              <a:gd name="connsiteY26" fmla="*/ 1930400 h 2839720"/>
              <a:gd name="connsiteX27" fmla="*/ 4089400 w 4658360"/>
              <a:gd name="connsiteY27" fmla="*/ 1874520 h 2839720"/>
              <a:gd name="connsiteX28" fmla="*/ 4241800 w 4658360"/>
              <a:gd name="connsiteY28" fmla="*/ 1930400 h 2839720"/>
              <a:gd name="connsiteX29" fmla="*/ 4455160 w 4658360"/>
              <a:gd name="connsiteY29" fmla="*/ 2103120 h 2839720"/>
              <a:gd name="connsiteX30" fmla="*/ 4577080 w 4658360"/>
              <a:gd name="connsiteY30" fmla="*/ 2352040 h 2839720"/>
              <a:gd name="connsiteX31" fmla="*/ 4658360 w 4658360"/>
              <a:gd name="connsiteY31" fmla="*/ 2839720 h 283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658360" h="2839720">
                <a:moveTo>
                  <a:pt x="0" y="0"/>
                </a:moveTo>
                <a:cubicBezTo>
                  <a:pt x="192193" y="12276"/>
                  <a:pt x="384387" y="24553"/>
                  <a:pt x="523240" y="45720"/>
                </a:cubicBezTo>
                <a:cubicBezTo>
                  <a:pt x="662093" y="66887"/>
                  <a:pt x="762000" y="90593"/>
                  <a:pt x="833120" y="127000"/>
                </a:cubicBezTo>
                <a:cubicBezTo>
                  <a:pt x="904240" y="163407"/>
                  <a:pt x="917787" y="160020"/>
                  <a:pt x="949960" y="264160"/>
                </a:cubicBezTo>
                <a:cubicBezTo>
                  <a:pt x="982133" y="368300"/>
                  <a:pt x="1004147" y="645160"/>
                  <a:pt x="1026160" y="751840"/>
                </a:cubicBezTo>
                <a:cubicBezTo>
                  <a:pt x="1048173" y="858520"/>
                  <a:pt x="1059180" y="891540"/>
                  <a:pt x="1082040" y="904240"/>
                </a:cubicBezTo>
                <a:cubicBezTo>
                  <a:pt x="1104900" y="916940"/>
                  <a:pt x="1132840" y="882227"/>
                  <a:pt x="1163320" y="828040"/>
                </a:cubicBezTo>
                <a:cubicBezTo>
                  <a:pt x="1193800" y="773853"/>
                  <a:pt x="1230207" y="653627"/>
                  <a:pt x="1264920" y="579120"/>
                </a:cubicBezTo>
                <a:cubicBezTo>
                  <a:pt x="1299633" y="504613"/>
                  <a:pt x="1330960" y="426720"/>
                  <a:pt x="1371600" y="381000"/>
                </a:cubicBezTo>
                <a:cubicBezTo>
                  <a:pt x="1412240" y="335280"/>
                  <a:pt x="1463887" y="319193"/>
                  <a:pt x="1508760" y="304800"/>
                </a:cubicBezTo>
                <a:cubicBezTo>
                  <a:pt x="1553633" y="290407"/>
                  <a:pt x="1563793" y="276013"/>
                  <a:pt x="1640840" y="294640"/>
                </a:cubicBezTo>
                <a:cubicBezTo>
                  <a:pt x="1717887" y="313267"/>
                  <a:pt x="1867747" y="373380"/>
                  <a:pt x="1971040" y="416560"/>
                </a:cubicBezTo>
                <a:cubicBezTo>
                  <a:pt x="2074333" y="459740"/>
                  <a:pt x="2189480" y="476673"/>
                  <a:pt x="2260600" y="553720"/>
                </a:cubicBezTo>
                <a:cubicBezTo>
                  <a:pt x="2331720" y="630767"/>
                  <a:pt x="2362200" y="724747"/>
                  <a:pt x="2397760" y="878840"/>
                </a:cubicBezTo>
                <a:cubicBezTo>
                  <a:pt x="2433320" y="1032933"/>
                  <a:pt x="2453640" y="1359747"/>
                  <a:pt x="2473960" y="1478280"/>
                </a:cubicBezTo>
                <a:cubicBezTo>
                  <a:pt x="2494280" y="1596813"/>
                  <a:pt x="2495973" y="1606127"/>
                  <a:pt x="2519680" y="1590040"/>
                </a:cubicBezTo>
                <a:cubicBezTo>
                  <a:pt x="2543387" y="1573953"/>
                  <a:pt x="2589953" y="1440180"/>
                  <a:pt x="2616200" y="1381760"/>
                </a:cubicBezTo>
                <a:cubicBezTo>
                  <a:pt x="2642447" y="1323340"/>
                  <a:pt x="2645833" y="1297093"/>
                  <a:pt x="2677160" y="1239520"/>
                </a:cubicBezTo>
                <a:cubicBezTo>
                  <a:pt x="2708487" y="1181947"/>
                  <a:pt x="2752513" y="1069340"/>
                  <a:pt x="2804160" y="1036320"/>
                </a:cubicBezTo>
                <a:cubicBezTo>
                  <a:pt x="2855807" y="1003300"/>
                  <a:pt x="2885440" y="999067"/>
                  <a:pt x="2987040" y="1041400"/>
                </a:cubicBezTo>
                <a:cubicBezTo>
                  <a:pt x="3088640" y="1083733"/>
                  <a:pt x="3310467" y="1219200"/>
                  <a:pt x="3413760" y="1290320"/>
                </a:cubicBezTo>
                <a:cubicBezTo>
                  <a:pt x="3517053" y="1361440"/>
                  <a:pt x="3568700" y="1418167"/>
                  <a:pt x="3606800" y="1468120"/>
                </a:cubicBezTo>
                <a:cubicBezTo>
                  <a:pt x="3644900" y="1518073"/>
                  <a:pt x="3627967" y="1499447"/>
                  <a:pt x="3642360" y="1590040"/>
                </a:cubicBezTo>
                <a:cubicBezTo>
                  <a:pt x="3656753" y="1680633"/>
                  <a:pt x="3677920" y="1891453"/>
                  <a:pt x="3693160" y="2011680"/>
                </a:cubicBezTo>
                <a:cubicBezTo>
                  <a:pt x="3708400" y="2131907"/>
                  <a:pt x="3710940" y="2291080"/>
                  <a:pt x="3733800" y="2311400"/>
                </a:cubicBezTo>
                <a:cubicBezTo>
                  <a:pt x="3756660" y="2331720"/>
                  <a:pt x="3799840" y="2197100"/>
                  <a:pt x="3830320" y="2133600"/>
                </a:cubicBezTo>
                <a:cubicBezTo>
                  <a:pt x="3860800" y="2070100"/>
                  <a:pt x="3873500" y="1973580"/>
                  <a:pt x="3916680" y="1930400"/>
                </a:cubicBezTo>
                <a:cubicBezTo>
                  <a:pt x="3959860" y="1887220"/>
                  <a:pt x="4019973" y="1854200"/>
                  <a:pt x="4089400" y="1874520"/>
                </a:cubicBezTo>
                <a:cubicBezTo>
                  <a:pt x="4158827" y="1894840"/>
                  <a:pt x="4180840" y="1892300"/>
                  <a:pt x="4241800" y="1930400"/>
                </a:cubicBezTo>
                <a:cubicBezTo>
                  <a:pt x="4302760" y="1968500"/>
                  <a:pt x="4399280" y="2032847"/>
                  <a:pt x="4455160" y="2103120"/>
                </a:cubicBezTo>
                <a:cubicBezTo>
                  <a:pt x="4511040" y="2173393"/>
                  <a:pt x="4543213" y="2229273"/>
                  <a:pt x="4577080" y="2352040"/>
                </a:cubicBezTo>
                <a:cubicBezTo>
                  <a:pt x="4610947" y="2474807"/>
                  <a:pt x="4650740" y="2730500"/>
                  <a:pt x="4658360" y="2839720"/>
                </a:cubicBezTo>
              </a:path>
            </a:pathLst>
          </a:custGeom>
          <a:ln w="28575">
            <a:solidFill>
              <a:srgbClr val="931D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de-DE" sz="1599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28191" y="1760748"/>
            <a:ext cx="0" cy="487530"/>
          </a:xfrm>
          <a:prstGeom prst="straightConnector1">
            <a:avLst/>
          </a:prstGeom>
          <a:ln w="12700">
            <a:solidFill>
              <a:srgbClr val="78909C"/>
            </a:solidFill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22101" y="2248278"/>
            <a:ext cx="0" cy="487530"/>
          </a:xfrm>
          <a:prstGeom prst="straightConnector1">
            <a:avLst/>
          </a:prstGeom>
          <a:ln w="12700">
            <a:solidFill>
              <a:srgbClr val="78909C"/>
            </a:solidFill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18042" y="3091297"/>
            <a:ext cx="0" cy="487530"/>
          </a:xfrm>
          <a:prstGeom prst="straightConnector1">
            <a:avLst/>
          </a:prstGeom>
          <a:ln w="12700">
            <a:solidFill>
              <a:srgbClr val="78909C"/>
            </a:solidFill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005861" y="3787043"/>
            <a:ext cx="0" cy="487530"/>
          </a:xfrm>
          <a:prstGeom prst="straightConnector1">
            <a:avLst/>
          </a:prstGeom>
          <a:ln w="12700">
            <a:solidFill>
              <a:srgbClr val="78909C"/>
            </a:solidFill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39967" y="1905981"/>
            <a:ext cx="1381492" cy="5434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ru-RU" sz="1466" b="1" dirty="0">
                <a:solidFill>
                  <a:srgbClr val="931D48"/>
                </a:solidFill>
              </a:rPr>
              <a:t>Функция сердца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33988" y="1949775"/>
            <a:ext cx="976228" cy="22557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rtl="0"/>
            <a:r>
              <a:rPr lang="ru-RU" sz="1466" b="1" dirty="0">
                <a:solidFill>
                  <a:srgbClr val="80004B"/>
                </a:solidFill>
              </a:rPr>
              <a:t>Обострение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7704" y="2759727"/>
            <a:ext cx="976228" cy="22557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rtl="0"/>
            <a:r>
              <a:rPr lang="ru-RU" sz="1466" b="1" dirty="0">
                <a:solidFill>
                  <a:srgbClr val="80004B"/>
                </a:solidFill>
              </a:rPr>
              <a:t>Обострение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91882" y="3477914"/>
            <a:ext cx="976228" cy="22557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rtl="0"/>
            <a:r>
              <a:rPr lang="ru-RU" sz="1466" b="1" dirty="0">
                <a:solidFill>
                  <a:srgbClr val="80004B"/>
                </a:solidFill>
              </a:rPr>
              <a:t>Обострение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40078" y="1414537"/>
            <a:ext cx="976228" cy="22557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rtl="0"/>
            <a:r>
              <a:rPr lang="ru-RU" sz="1466" b="1" dirty="0">
                <a:solidFill>
                  <a:srgbClr val="80004B"/>
                </a:solidFill>
              </a:rPr>
              <a:t>Обострение</a:t>
            </a:r>
          </a:p>
        </p:txBody>
      </p:sp>
      <p:sp>
        <p:nvSpPr>
          <p:cNvPr id="41" name="object 3"/>
          <p:cNvSpPr txBox="1"/>
          <p:nvPr/>
        </p:nvSpPr>
        <p:spPr>
          <a:xfrm>
            <a:off x="5791293" y="895394"/>
            <a:ext cx="6195668" cy="755372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6928" rIns="0" bIns="0" rtlCol="0">
            <a:spAutoFit/>
          </a:bodyPr>
          <a:lstStyle/>
          <a:p>
            <a:pPr algn="ctr"/>
            <a:r>
              <a:rPr lang="ru-RU" sz="1599" b="1" dirty="0">
                <a:solidFill>
                  <a:srgbClr val="95274E"/>
                </a:solidFill>
              </a:rPr>
              <a:t>При каждой госпитализации по поводу острых симптомов СН наблюдается кратковременное улучшение, но пациент покидает больницу с еще более выраженным снижением функции сердца</a:t>
            </a:r>
            <a:endParaRPr lang="en-US" sz="1599" b="1" dirty="0">
              <a:solidFill>
                <a:srgbClr val="95274E"/>
              </a:solidFill>
            </a:endParaRPr>
          </a:p>
        </p:txBody>
      </p:sp>
      <p:sp>
        <p:nvSpPr>
          <p:cNvPr id="42" name="object 16"/>
          <p:cNvSpPr/>
          <p:nvPr/>
        </p:nvSpPr>
        <p:spPr>
          <a:xfrm flipV="1">
            <a:off x="1177586" y="2661180"/>
            <a:ext cx="6642692" cy="79718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44" name="object 16"/>
          <p:cNvSpPr/>
          <p:nvPr/>
        </p:nvSpPr>
        <p:spPr>
          <a:xfrm flipV="1">
            <a:off x="1177586" y="3181593"/>
            <a:ext cx="6642692" cy="79718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46" name="object 16"/>
          <p:cNvSpPr/>
          <p:nvPr/>
        </p:nvSpPr>
        <p:spPr>
          <a:xfrm flipV="1">
            <a:off x="1177591" y="3707324"/>
            <a:ext cx="6645077" cy="79718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48" name="object 16"/>
          <p:cNvSpPr/>
          <p:nvPr/>
        </p:nvSpPr>
        <p:spPr>
          <a:xfrm>
            <a:off x="1177596" y="4298684"/>
            <a:ext cx="6647462" cy="79718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 baseline="-25000"/>
          </a:p>
        </p:txBody>
      </p:sp>
      <p:sp>
        <p:nvSpPr>
          <p:cNvPr id="49" name="object 16"/>
          <p:cNvSpPr/>
          <p:nvPr/>
        </p:nvSpPr>
        <p:spPr>
          <a:xfrm flipV="1">
            <a:off x="1175055" y="4764710"/>
            <a:ext cx="6647462" cy="79718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 baseline="-25000"/>
          </a:p>
        </p:txBody>
      </p:sp>
    </p:spTree>
    <p:extLst>
      <p:ext uri="{BB962C8B-B14F-4D97-AF65-F5344CB8AC3E}">
        <p14:creationId xmlns:p14="http://schemas.microsoft.com/office/powerpoint/2010/main" val="32886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483541" y="260160"/>
            <a:ext cx="10563362" cy="632646"/>
          </a:xfrm>
          <a:prstGeom prst="rect">
            <a:avLst/>
          </a:prstGeom>
        </p:spPr>
        <p:txBody>
          <a:bodyPr vert="horz" wrap="square" lIns="0" tIns="16928" rIns="0" bIns="0" rtlCol="0">
            <a:spAutoFit/>
          </a:bodyPr>
          <a:lstStyle/>
          <a:p>
            <a:pPr marL="16928" marR="6771">
              <a:spcBef>
                <a:spcPts val="133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ВЫЖИВАЕМОСТЬ У ПАЦИЕНТОВ С ХСН ПОСЛЕ ГОСПИТАЛИЗАЦИИ В 2 РАЗА НИЖЕ ПО СРАВНЕНИЮ С НЕГОСПИТАЛИЗИРОВАННЫМИ ПАЦИЕНТАМИ 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505035" y="6168549"/>
            <a:ext cx="9653712" cy="159866"/>
          </a:xfrm>
          <a:prstGeom prst="rect">
            <a:avLst/>
          </a:prstGeom>
        </p:spPr>
        <p:txBody>
          <a:bodyPr vert="horz" wrap="square" lIns="0" tIns="21160" rIns="0" bIns="0" rtlCol="0">
            <a:spAutoFit/>
          </a:bodyPr>
          <a:lstStyle/>
          <a:p>
            <a:r>
              <a:rPr lang="da-DK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Taylor CJ et al. BMJ. 2019;364:l223. </a:t>
            </a:r>
            <a:endParaRPr lang="ru-RU" sz="900" dirty="0">
              <a:solidFill>
                <a:srgbClr val="2F3B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8"/>
          <p:cNvSpPr/>
          <p:nvPr/>
        </p:nvSpPr>
        <p:spPr>
          <a:xfrm flipV="1">
            <a:off x="535296" y="991352"/>
            <a:ext cx="6677959" cy="116415"/>
          </a:xfrm>
          <a:custGeom>
            <a:avLst/>
            <a:gdLst/>
            <a:ahLst/>
            <a:cxnLst/>
            <a:rect l="l" t="t" r="r" b="b"/>
            <a:pathLst>
              <a:path w="4533900">
                <a:moveTo>
                  <a:pt x="0" y="0"/>
                </a:moveTo>
                <a:lnTo>
                  <a:pt x="45339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0" name="object 9"/>
          <p:cNvSpPr/>
          <p:nvPr/>
        </p:nvSpPr>
        <p:spPr>
          <a:xfrm>
            <a:off x="526832" y="5890036"/>
            <a:ext cx="9750591" cy="198721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1" name="object 3"/>
          <p:cNvSpPr txBox="1"/>
          <p:nvPr/>
        </p:nvSpPr>
        <p:spPr>
          <a:xfrm>
            <a:off x="7322175" y="1201662"/>
            <a:ext cx="4131384" cy="755372"/>
          </a:xfrm>
          <a:prstGeom prst="rect">
            <a:avLst/>
          </a:prstGeom>
        </p:spPr>
        <p:txBody>
          <a:bodyPr vert="horz" wrap="square" lIns="0" tIns="16928" rIns="0" bIns="0" rtlCol="0">
            <a:spAutoFit/>
          </a:bodyPr>
          <a:lstStyle/>
          <a:p>
            <a:pPr algn="r" defTabSz="914058">
              <a:buClr>
                <a:srgbClr val="7F134C"/>
              </a:buClr>
            </a:pPr>
            <a:r>
              <a:rPr lang="ru-RU" sz="1599" dirty="0">
                <a:solidFill>
                  <a:srgbClr val="C39741"/>
                </a:solidFill>
              </a:rPr>
              <a:t>Данные из </a:t>
            </a:r>
            <a:r>
              <a:rPr lang="en-GB" sz="1599" dirty="0">
                <a:solidFill>
                  <a:srgbClr val="C39741"/>
                </a:solidFill>
              </a:rPr>
              <a:t>UK </a:t>
            </a:r>
            <a:r>
              <a:rPr lang="en-US" sz="1599" dirty="0">
                <a:solidFill>
                  <a:srgbClr val="C39741"/>
                </a:solidFill>
              </a:rPr>
              <a:t>Clinical Practice Research </a:t>
            </a:r>
            <a:r>
              <a:rPr lang="en-US" sz="1599" dirty="0" err="1">
                <a:solidFill>
                  <a:srgbClr val="C39741"/>
                </a:solidFill>
              </a:rPr>
              <a:t>Datalink</a:t>
            </a:r>
            <a:r>
              <a:rPr lang="en-US" sz="1599" dirty="0">
                <a:solidFill>
                  <a:srgbClr val="C39741"/>
                </a:solidFill>
              </a:rPr>
              <a:t> </a:t>
            </a:r>
            <a:r>
              <a:rPr lang="ru-RU" sz="1599" dirty="0">
                <a:solidFill>
                  <a:srgbClr val="C39741"/>
                </a:solidFill>
              </a:rPr>
              <a:t>для 55 959 пациентов (≥45 лет) с новым диагнозом СН в период с 2000 по 2017 год</a:t>
            </a:r>
            <a:endParaRPr lang="en-GB" sz="1599" dirty="0">
              <a:solidFill>
                <a:srgbClr val="C3974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2B307F2-38F2-4B54-A840-87FEAF9062DE}"/>
              </a:ext>
            </a:extLst>
          </p:cNvPr>
          <p:cNvCxnSpPr/>
          <p:nvPr>
            <p:custDataLst>
              <p:tags r:id="rId1"/>
            </p:custDataLst>
          </p:nvPr>
        </p:nvCxnSpPr>
        <p:spPr bwMode="auto">
          <a:xfrm>
            <a:off x="1228459" y="4599623"/>
            <a:ext cx="5597026" cy="0"/>
          </a:xfrm>
          <a:prstGeom prst="line">
            <a:avLst/>
          </a:prstGeom>
          <a:solidFill>
            <a:srgbClr val="830051"/>
          </a:solidFill>
          <a:ln w="6350" cap="flat" cmpd="sng" algn="ctr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Line 528">
            <a:extLst>
              <a:ext uri="{FF2B5EF4-FFF2-40B4-BE49-F238E27FC236}">
                <a16:creationId xmlns:a16="http://schemas.microsoft.com/office/drawing/2014/main" xmlns="" id="{E8A9A2B5-B019-4142-846F-3B5E0B8BB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1589" y="1909246"/>
            <a:ext cx="0" cy="2691757"/>
          </a:xfrm>
          <a:prstGeom prst="line">
            <a:avLst/>
          </a:prstGeom>
          <a:noFill/>
          <a:ln w="6350">
            <a:solidFill>
              <a:srgbClr val="78909C"/>
            </a:solidFill>
            <a:round/>
            <a:headEnd/>
            <a:tailEnd/>
          </a:ln>
        </p:spPr>
        <p:txBody>
          <a:bodyPr/>
          <a:lstStyle/>
          <a:p>
            <a:pPr defTabSz="914035"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44">
            <a:extLst>
              <a:ext uri="{FF2B5EF4-FFF2-40B4-BE49-F238E27FC236}">
                <a16:creationId xmlns:a16="http://schemas.microsoft.com/office/drawing/2014/main" xmlns="" id="{42907304-2BAD-4C60-B39C-6A1D5256224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0299" y="4513836"/>
            <a:ext cx="73738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2C5A2FD-8DBA-4EED-8CE0-C3CAF1D38DF3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1142515" y="4601005"/>
            <a:ext cx="89075" cy="0"/>
          </a:xfrm>
          <a:prstGeom prst="line">
            <a:avLst/>
          </a:prstGeom>
          <a:solidFill>
            <a:srgbClr val="830051"/>
          </a:solidFill>
          <a:ln w="6350" cap="flat" cmpd="sng" algn="ctr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44">
            <a:extLst>
              <a:ext uri="{FF2B5EF4-FFF2-40B4-BE49-F238E27FC236}">
                <a16:creationId xmlns:a16="http://schemas.microsoft.com/office/drawing/2014/main" xmlns="" id="{4788C734-DC81-4D04-B8B6-5A948A432B9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6565" y="3974902"/>
            <a:ext cx="147476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18" name="Rectangle 144">
            <a:extLst>
              <a:ext uri="{FF2B5EF4-FFF2-40B4-BE49-F238E27FC236}">
                <a16:creationId xmlns:a16="http://schemas.microsoft.com/office/drawing/2014/main" xmlns="" id="{9B68917F-4824-41B8-81D9-2431EFF9309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6565" y="3436326"/>
            <a:ext cx="147476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20" name="Rectangle 144">
            <a:extLst>
              <a:ext uri="{FF2B5EF4-FFF2-40B4-BE49-F238E27FC236}">
                <a16:creationId xmlns:a16="http://schemas.microsoft.com/office/drawing/2014/main" xmlns="" id="{4543FDEE-3139-4190-B0A7-A84B225ADB9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26565" y="2900494"/>
            <a:ext cx="147476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" name="Rectangle 144">
            <a:extLst>
              <a:ext uri="{FF2B5EF4-FFF2-40B4-BE49-F238E27FC236}">
                <a16:creationId xmlns:a16="http://schemas.microsoft.com/office/drawing/2014/main" xmlns="" id="{E570A346-AC7F-43E4-BD6A-02B5E025624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6565" y="2371665"/>
            <a:ext cx="147476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24" name="Rectangle 144">
            <a:extLst>
              <a:ext uri="{FF2B5EF4-FFF2-40B4-BE49-F238E27FC236}">
                <a16:creationId xmlns:a16="http://schemas.microsoft.com/office/drawing/2014/main" xmlns="" id="{0AACBCF3-C672-4804-B948-6D89DEB8E52C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2823" y="1828842"/>
            <a:ext cx="221214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6" name="Rectangle 916">
            <a:extLst>
              <a:ext uri="{FF2B5EF4-FFF2-40B4-BE49-F238E27FC236}">
                <a16:creationId xmlns:a16="http://schemas.microsoft.com/office/drawing/2014/main" xmlns="" id="{601BA1C9-9DD5-43C4-BC95-799DCDDA957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28360" y="3156184"/>
            <a:ext cx="2666141" cy="2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defTabSz="914035">
              <a:defRPr/>
            </a:pPr>
            <a:r>
              <a:rPr lang="ru-RU" sz="1466" dirty="0">
                <a:solidFill>
                  <a:srgbClr val="931D48"/>
                </a:solidFill>
                <a:cs typeface="Arial" panose="020B0604020202020204" pitchFamily="34" charset="0"/>
              </a:rPr>
              <a:t>Вероятность выживания </a:t>
            </a:r>
            <a:r>
              <a:rPr lang="en-US" sz="1466" dirty="0">
                <a:solidFill>
                  <a:srgbClr val="931D48"/>
                </a:solidFill>
                <a:cs typeface="Arial" panose="020B0604020202020204" pitchFamily="34" charset="0"/>
              </a:rPr>
              <a:t>(%)</a:t>
            </a:r>
          </a:p>
        </p:txBody>
      </p:sp>
      <p:sp>
        <p:nvSpPr>
          <p:cNvPr id="27" name="Rectangle 129">
            <a:extLst>
              <a:ext uri="{FF2B5EF4-FFF2-40B4-BE49-F238E27FC236}">
                <a16:creationId xmlns:a16="http://schemas.microsoft.com/office/drawing/2014/main" xmlns="" id="{9246C79D-4A80-4C7D-B965-1A207BE0442E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06013" y="4724195"/>
            <a:ext cx="459097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F679AD1-FF10-4DCF-8FE1-70F4748157C7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230992" y="4599623"/>
            <a:ext cx="0" cy="73552"/>
          </a:xfrm>
          <a:prstGeom prst="line">
            <a:avLst/>
          </a:prstGeom>
          <a:solidFill>
            <a:srgbClr val="830051"/>
          </a:solidFill>
          <a:ln w="6350" cap="flat" cmpd="sng" algn="ctr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916">
            <a:extLst>
              <a:ext uri="{FF2B5EF4-FFF2-40B4-BE49-F238E27FC236}">
                <a16:creationId xmlns:a16="http://schemas.microsoft.com/office/drawing/2014/main" xmlns="" id="{62786E37-CA25-4D8C-9E54-DE1F38A1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754" y="4900106"/>
            <a:ext cx="3228766" cy="2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defTabSz="914035">
              <a:defRPr/>
            </a:pPr>
            <a:r>
              <a:rPr lang="ru-RU" sz="1466" dirty="0">
                <a:solidFill>
                  <a:srgbClr val="931D48"/>
                </a:solidFill>
              </a:rPr>
              <a:t>Время после события </a:t>
            </a:r>
            <a:r>
              <a:rPr lang="en-US" sz="1466" dirty="0">
                <a:solidFill>
                  <a:srgbClr val="931D48"/>
                </a:solidFill>
                <a:cs typeface="Arial" panose="020B0604020202020204" pitchFamily="34" charset="0"/>
              </a:rPr>
              <a:t>(</a:t>
            </a:r>
            <a:r>
              <a:rPr lang="ru-RU" sz="1466" dirty="0">
                <a:solidFill>
                  <a:srgbClr val="931D48"/>
                </a:solidFill>
                <a:cs typeface="Arial" panose="020B0604020202020204" pitchFamily="34" charset="0"/>
              </a:rPr>
              <a:t>годы</a:t>
            </a:r>
            <a:r>
              <a:rPr lang="en-US" sz="1466" dirty="0">
                <a:solidFill>
                  <a:srgbClr val="931D4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Rectangle 129">
            <a:extLst>
              <a:ext uri="{FF2B5EF4-FFF2-40B4-BE49-F238E27FC236}">
                <a16:creationId xmlns:a16="http://schemas.microsoft.com/office/drawing/2014/main" xmlns="" id="{804D177D-28AF-46B3-82AC-0AB7B5783824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08575" y="4724195"/>
            <a:ext cx="459097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B284E3F-8150-4878-BF53-F08B571C49D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2633555" y="4599623"/>
            <a:ext cx="0" cy="73552"/>
          </a:xfrm>
          <a:prstGeom prst="line">
            <a:avLst/>
          </a:prstGeom>
          <a:solidFill>
            <a:srgbClr val="830051"/>
          </a:solidFill>
          <a:ln w="6350" cap="flat" cmpd="sng" algn="ctr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129">
            <a:extLst>
              <a:ext uri="{FF2B5EF4-FFF2-40B4-BE49-F238E27FC236}">
                <a16:creationId xmlns:a16="http://schemas.microsoft.com/office/drawing/2014/main" xmlns="" id="{D2D30674-1E62-4986-AD05-892F360C8D05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00007" y="4724195"/>
            <a:ext cx="459097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C43F7A1-9FE1-4B80-B8F4-CDADB2C9A5B2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4024987" y="4599623"/>
            <a:ext cx="0" cy="73552"/>
          </a:xfrm>
          <a:prstGeom prst="line">
            <a:avLst/>
          </a:prstGeom>
          <a:solidFill>
            <a:srgbClr val="830051"/>
          </a:solidFill>
          <a:ln w="6350" cap="flat" cmpd="sng" algn="ctr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129">
            <a:extLst>
              <a:ext uri="{FF2B5EF4-FFF2-40B4-BE49-F238E27FC236}">
                <a16:creationId xmlns:a16="http://schemas.microsoft.com/office/drawing/2014/main" xmlns="" id="{512B6AEF-4ECF-40C1-8B63-444835E5EE74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98859" y="4724195"/>
            <a:ext cx="459097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E52F735-88E2-4C39-9807-D8A99EC02EA4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5423839" y="4599623"/>
            <a:ext cx="0" cy="73552"/>
          </a:xfrm>
          <a:prstGeom prst="line">
            <a:avLst/>
          </a:prstGeom>
          <a:solidFill>
            <a:srgbClr val="830051"/>
          </a:solidFill>
          <a:ln w="6350" cap="flat" cmpd="sng" algn="ctr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29">
            <a:extLst>
              <a:ext uri="{FF2B5EF4-FFF2-40B4-BE49-F238E27FC236}">
                <a16:creationId xmlns:a16="http://schemas.microsoft.com/office/drawing/2014/main" xmlns="" id="{4892F1D6-C9F9-4E71-8A99-10A75C4EDE80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94002" y="4724195"/>
            <a:ext cx="459097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3" dirty="0">
                <a:solidFill>
                  <a:srgbClr val="2F3B41"/>
                </a:solidFill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326F61F-FD59-48D8-950F-08D41ED276D5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6818982" y="4599623"/>
            <a:ext cx="0" cy="73552"/>
          </a:xfrm>
          <a:prstGeom prst="line">
            <a:avLst/>
          </a:prstGeom>
          <a:solidFill>
            <a:srgbClr val="830051"/>
          </a:solidFill>
          <a:ln w="6350" cap="flat" cmpd="sng" algn="ctr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reeform 5">
            <a:extLst>
              <a:ext uri="{FF2B5EF4-FFF2-40B4-BE49-F238E27FC236}">
                <a16:creationId xmlns:a16="http://schemas.microsoft.com/office/drawing/2014/main" xmlns="" id="{8C43B2C5-2ED4-4AB0-BD7C-41DF6F2BAE5C}"/>
              </a:ext>
            </a:extLst>
          </p:cNvPr>
          <p:cNvSpPr>
            <a:spLocks/>
          </p:cNvSpPr>
          <p:nvPr/>
        </p:nvSpPr>
        <p:spPr bwMode="auto">
          <a:xfrm>
            <a:off x="1230979" y="2009054"/>
            <a:ext cx="4873103" cy="2443475"/>
          </a:xfrm>
          <a:custGeom>
            <a:avLst/>
            <a:gdLst>
              <a:gd name="T0" fmla="*/ 2994 w 3152"/>
              <a:gd name="T1" fmla="*/ 1914 h 1914"/>
              <a:gd name="T2" fmla="*/ 2924 w 3152"/>
              <a:gd name="T3" fmla="*/ 1880 h 1914"/>
              <a:gd name="T4" fmla="*/ 2832 w 3152"/>
              <a:gd name="T5" fmla="*/ 1872 h 1914"/>
              <a:gd name="T6" fmla="*/ 2720 w 3152"/>
              <a:gd name="T7" fmla="*/ 1864 h 1914"/>
              <a:gd name="T8" fmla="*/ 2702 w 3152"/>
              <a:gd name="T9" fmla="*/ 1854 h 1914"/>
              <a:gd name="T10" fmla="*/ 2552 w 3152"/>
              <a:gd name="T11" fmla="*/ 1846 h 1914"/>
              <a:gd name="T12" fmla="*/ 2514 w 3152"/>
              <a:gd name="T13" fmla="*/ 1842 h 1914"/>
              <a:gd name="T14" fmla="*/ 2432 w 3152"/>
              <a:gd name="T15" fmla="*/ 1820 h 1914"/>
              <a:gd name="T16" fmla="*/ 2412 w 3152"/>
              <a:gd name="T17" fmla="*/ 1812 h 1914"/>
              <a:gd name="T18" fmla="*/ 2384 w 3152"/>
              <a:gd name="T19" fmla="*/ 1802 h 1914"/>
              <a:gd name="T20" fmla="*/ 2342 w 3152"/>
              <a:gd name="T21" fmla="*/ 1796 h 1914"/>
              <a:gd name="T22" fmla="*/ 2304 w 3152"/>
              <a:gd name="T23" fmla="*/ 1790 h 1914"/>
              <a:gd name="T24" fmla="*/ 2192 w 3152"/>
              <a:gd name="T25" fmla="*/ 1766 h 1914"/>
              <a:gd name="T26" fmla="*/ 2128 w 3152"/>
              <a:gd name="T27" fmla="*/ 1752 h 1914"/>
              <a:gd name="T28" fmla="*/ 1914 w 3152"/>
              <a:gd name="T29" fmla="*/ 1692 h 1914"/>
              <a:gd name="T30" fmla="*/ 1708 w 3152"/>
              <a:gd name="T31" fmla="*/ 1626 h 1914"/>
              <a:gd name="T32" fmla="*/ 1646 w 3152"/>
              <a:gd name="T33" fmla="*/ 1602 h 1914"/>
              <a:gd name="T34" fmla="*/ 1254 w 3152"/>
              <a:gd name="T35" fmla="*/ 1454 h 1914"/>
              <a:gd name="T36" fmla="*/ 1210 w 3152"/>
              <a:gd name="T37" fmla="*/ 1436 h 1914"/>
              <a:gd name="T38" fmla="*/ 1094 w 3152"/>
              <a:gd name="T39" fmla="*/ 1380 h 1914"/>
              <a:gd name="T40" fmla="*/ 1034 w 3152"/>
              <a:gd name="T41" fmla="*/ 1346 h 1914"/>
              <a:gd name="T42" fmla="*/ 940 w 3152"/>
              <a:gd name="T43" fmla="*/ 1284 h 1914"/>
              <a:gd name="T44" fmla="*/ 792 w 3152"/>
              <a:gd name="T45" fmla="*/ 1182 h 1914"/>
              <a:gd name="T46" fmla="*/ 618 w 3152"/>
              <a:gd name="T47" fmla="*/ 1052 h 1914"/>
              <a:gd name="T48" fmla="*/ 490 w 3152"/>
              <a:gd name="T49" fmla="*/ 944 h 1914"/>
              <a:gd name="T50" fmla="*/ 450 w 3152"/>
              <a:gd name="T51" fmla="*/ 908 h 1914"/>
              <a:gd name="T52" fmla="*/ 336 w 3152"/>
              <a:gd name="T53" fmla="*/ 788 h 1914"/>
              <a:gd name="T54" fmla="*/ 260 w 3152"/>
              <a:gd name="T55" fmla="*/ 698 h 1914"/>
              <a:gd name="T56" fmla="*/ 190 w 3152"/>
              <a:gd name="T57" fmla="*/ 598 h 1914"/>
              <a:gd name="T58" fmla="*/ 124 w 3152"/>
              <a:gd name="T59" fmla="*/ 488 h 1914"/>
              <a:gd name="T60" fmla="*/ 70 w 3152"/>
              <a:gd name="T61" fmla="*/ 366 h 1914"/>
              <a:gd name="T62" fmla="*/ 30 w 3152"/>
              <a:gd name="T63" fmla="*/ 230 h 1914"/>
              <a:gd name="T64" fmla="*/ 16 w 3152"/>
              <a:gd name="T65" fmla="*/ 158 h 1914"/>
              <a:gd name="T66" fmla="*/ 6 w 3152"/>
              <a:gd name="T67" fmla="*/ 80 h 1914"/>
              <a:gd name="T68" fmla="*/ 0 w 3152"/>
              <a:gd name="T69" fmla="*/ 0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52" h="1914">
                <a:moveTo>
                  <a:pt x="3152" y="1914"/>
                </a:moveTo>
                <a:lnTo>
                  <a:pt x="2994" y="1914"/>
                </a:lnTo>
                <a:lnTo>
                  <a:pt x="2984" y="1914"/>
                </a:lnTo>
                <a:lnTo>
                  <a:pt x="2924" y="1880"/>
                </a:lnTo>
                <a:lnTo>
                  <a:pt x="2924" y="1880"/>
                </a:lnTo>
                <a:lnTo>
                  <a:pt x="2832" y="1872"/>
                </a:lnTo>
                <a:lnTo>
                  <a:pt x="2764" y="1866"/>
                </a:lnTo>
                <a:lnTo>
                  <a:pt x="2720" y="1864"/>
                </a:lnTo>
                <a:lnTo>
                  <a:pt x="2702" y="1854"/>
                </a:lnTo>
                <a:lnTo>
                  <a:pt x="2702" y="1854"/>
                </a:lnTo>
                <a:lnTo>
                  <a:pt x="2616" y="1850"/>
                </a:lnTo>
                <a:lnTo>
                  <a:pt x="2552" y="1846"/>
                </a:lnTo>
                <a:lnTo>
                  <a:pt x="2514" y="1842"/>
                </a:lnTo>
                <a:lnTo>
                  <a:pt x="2514" y="1842"/>
                </a:lnTo>
                <a:lnTo>
                  <a:pt x="2460" y="1828"/>
                </a:lnTo>
                <a:lnTo>
                  <a:pt x="2432" y="1820"/>
                </a:lnTo>
                <a:lnTo>
                  <a:pt x="2412" y="1812"/>
                </a:lnTo>
                <a:lnTo>
                  <a:pt x="2412" y="1812"/>
                </a:lnTo>
                <a:lnTo>
                  <a:pt x="2398" y="1806"/>
                </a:lnTo>
                <a:lnTo>
                  <a:pt x="2384" y="1802"/>
                </a:lnTo>
                <a:lnTo>
                  <a:pt x="2366" y="1798"/>
                </a:lnTo>
                <a:lnTo>
                  <a:pt x="2342" y="1796"/>
                </a:lnTo>
                <a:lnTo>
                  <a:pt x="2342" y="1796"/>
                </a:lnTo>
                <a:lnTo>
                  <a:pt x="2304" y="1790"/>
                </a:lnTo>
                <a:lnTo>
                  <a:pt x="2252" y="1780"/>
                </a:lnTo>
                <a:lnTo>
                  <a:pt x="2192" y="1766"/>
                </a:lnTo>
                <a:lnTo>
                  <a:pt x="2128" y="1752"/>
                </a:lnTo>
                <a:lnTo>
                  <a:pt x="2128" y="1752"/>
                </a:lnTo>
                <a:lnTo>
                  <a:pt x="2040" y="1726"/>
                </a:lnTo>
                <a:lnTo>
                  <a:pt x="1914" y="1692"/>
                </a:lnTo>
                <a:lnTo>
                  <a:pt x="1776" y="1648"/>
                </a:lnTo>
                <a:lnTo>
                  <a:pt x="1708" y="1626"/>
                </a:lnTo>
                <a:lnTo>
                  <a:pt x="1646" y="1602"/>
                </a:lnTo>
                <a:lnTo>
                  <a:pt x="1646" y="1602"/>
                </a:lnTo>
                <a:lnTo>
                  <a:pt x="1408" y="1512"/>
                </a:lnTo>
                <a:lnTo>
                  <a:pt x="1254" y="1454"/>
                </a:lnTo>
                <a:lnTo>
                  <a:pt x="1254" y="1454"/>
                </a:lnTo>
                <a:lnTo>
                  <a:pt x="1210" y="1436"/>
                </a:lnTo>
                <a:lnTo>
                  <a:pt x="1154" y="1410"/>
                </a:lnTo>
                <a:lnTo>
                  <a:pt x="1094" y="1380"/>
                </a:lnTo>
                <a:lnTo>
                  <a:pt x="1034" y="1346"/>
                </a:lnTo>
                <a:lnTo>
                  <a:pt x="1034" y="1346"/>
                </a:lnTo>
                <a:lnTo>
                  <a:pt x="994" y="1322"/>
                </a:lnTo>
                <a:lnTo>
                  <a:pt x="940" y="1284"/>
                </a:lnTo>
                <a:lnTo>
                  <a:pt x="870" y="1238"/>
                </a:lnTo>
                <a:lnTo>
                  <a:pt x="792" y="1182"/>
                </a:lnTo>
                <a:lnTo>
                  <a:pt x="706" y="1120"/>
                </a:lnTo>
                <a:lnTo>
                  <a:pt x="618" y="1052"/>
                </a:lnTo>
                <a:lnTo>
                  <a:pt x="532" y="980"/>
                </a:lnTo>
                <a:lnTo>
                  <a:pt x="490" y="944"/>
                </a:lnTo>
                <a:lnTo>
                  <a:pt x="450" y="908"/>
                </a:lnTo>
                <a:lnTo>
                  <a:pt x="450" y="908"/>
                </a:lnTo>
                <a:lnTo>
                  <a:pt x="374" y="830"/>
                </a:lnTo>
                <a:lnTo>
                  <a:pt x="336" y="788"/>
                </a:lnTo>
                <a:lnTo>
                  <a:pt x="298" y="744"/>
                </a:lnTo>
                <a:lnTo>
                  <a:pt x="260" y="698"/>
                </a:lnTo>
                <a:lnTo>
                  <a:pt x="224" y="650"/>
                </a:lnTo>
                <a:lnTo>
                  <a:pt x="190" y="598"/>
                </a:lnTo>
                <a:lnTo>
                  <a:pt x="156" y="544"/>
                </a:lnTo>
                <a:lnTo>
                  <a:pt x="124" y="488"/>
                </a:lnTo>
                <a:lnTo>
                  <a:pt x="96" y="428"/>
                </a:lnTo>
                <a:lnTo>
                  <a:pt x="70" y="366"/>
                </a:lnTo>
                <a:lnTo>
                  <a:pt x="48" y="300"/>
                </a:lnTo>
                <a:lnTo>
                  <a:pt x="30" y="230"/>
                </a:lnTo>
                <a:lnTo>
                  <a:pt x="22" y="194"/>
                </a:lnTo>
                <a:lnTo>
                  <a:pt x="16" y="158"/>
                </a:lnTo>
                <a:lnTo>
                  <a:pt x="10" y="120"/>
                </a:lnTo>
                <a:lnTo>
                  <a:pt x="6" y="80"/>
                </a:lnTo>
                <a:lnTo>
                  <a:pt x="2" y="4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931D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035"/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xmlns="" id="{9CCBB417-98D4-4AED-BCE3-8429FF2CCB6C}"/>
              </a:ext>
            </a:extLst>
          </p:cNvPr>
          <p:cNvSpPr>
            <a:spLocks/>
          </p:cNvSpPr>
          <p:nvPr/>
        </p:nvSpPr>
        <p:spPr bwMode="auto">
          <a:xfrm>
            <a:off x="1227888" y="1919690"/>
            <a:ext cx="4919483" cy="2282877"/>
          </a:xfrm>
          <a:custGeom>
            <a:avLst/>
            <a:gdLst>
              <a:gd name="T0" fmla="*/ 3182 w 3182"/>
              <a:gd name="T1" fmla="*/ 1806 h 1806"/>
              <a:gd name="T2" fmla="*/ 2924 w 3182"/>
              <a:gd name="T3" fmla="*/ 1802 h 1806"/>
              <a:gd name="T4" fmla="*/ 2894 w 3182"/>
              <a:gd name="T5" fmla="*/ 1782 h 1806"/>
              <a:gd name="T6" fmla="*/ 2894 w 3182"/>
              <a:gd name="T7" fmla="*/ 1782 h 1806"/>
              <a:gd name="T8" fmla="*/ 2878 w 3182"/>
              <a:gd name="T9" fmla="*/ 1784 h 1806"/>
              <a:gd name="T10" fmla="*/ 2830 w 3182"/>
              <a:gd name="T11" fmla="*/ 1784 h 1806"/>
              <a:gd name="T12" fmla="*/ 2798 w 3182"/>
              <a:gd name="T13" fmla="*/ 1782 h 1806"/>
              <a:gd name="T14" fmla="*/ 2758 w 3182"/>
              <a:gd name="T15" fmla="*/ 1780 h 1806"/>
              <a:gd name="T16" fmla="*/ 2712 w 3182"/>
              <a:gd name="T17" fmla="*/ 1774 h 1806"/>
              <a:gd name="T18" fmla="*/ 2662 w 3182"/>
              <a:gd name="T19" fmla="*/ 1768 h 1806"/>
              <a:gd name="T20" fmla="*/ 2662 w 3182"/>
              <a:gd name="T21" fmla="*/ 1768 h 1806"/>
              <a:gd name="T22" fmla="*/ 2598 w 3182"/>
              <a:gd name="T23" fmla="*/ 1754 h 1806"/>
              <a:gd name="T24" fmla="*/ 2520 w 3182"/>
              <a:gd name="T25" fmla="*/ 1734 h 1806"/>
              <a:gd name="T26" fmla="*/ 2430 w 3182"/>
              <a:gd name="T27" fmla="*/ 1710 h 1806"/>
              <a:gd name="T28" fmla="*/ 2336 w 3182"/>
              <a:gd name="T29" fmla="*/ 1682 h 1806"/>
              <a:gd name="T30" fmla="*/ 2162 w 3182"/>
              <a:gd name="T31" fmla="*/ 1626 h 1806"/>
              <a:gd name="T32" fmla="*/ 2092 w 3182"/>
              <a:gd name="T33" fmla="*/ 1602 h 1806"/>
              <a:gd name="T34" fmla="*/ 2044 w 3182"/>
              <a:gd name="T35" fmla="*/ 1584 h 1806"/>
              <a:gd name="T36" fmla="*/ 2044 w 3182"/>
              <a:gd name="T37" fmla="*/ 1584 h 1806"/>
              <a:gd name="T38" fmla="*/ 1792 w 3182"/>
              <a:gd name="T39" fmla="*/ 1486 h 1806"/>
              <a:gd name="T40" fmla="*/ 1632 w 3182"/>
              <a:gd name="T41" fmla="*/ 1420 h 1806"/>
              <a:gd name="T42" fmla="*/ 1556 w 3182"/>
              <a:gd name="T43" fmla="*/ 1388 h 1806"/>
              <a:gd name="T44" fmla="*/ 1488 w 3182"/>
              <a:gd name="T45" fmla="*/ 1356 h 1806"/>
              <a:gd name="T46" fmla="*/ 1488 w 3182"/>
              <a:gd name="T47" fmla="*/ 1356 h 1806"/>
              <a:gd name="T48" fmla="*/ 1424 w 3182"/>
              <a:gd name="T49" fmla="*/ 1326 h 1806"/>
              <a:gd name="T50" fmla="*/ 1360 w 3182"/>
              <a:gd name="T51" fmla="*/ 1292 h 1806"/>
              <a:gd name="T52" fmla="*/ 1296 w 3182"/>
              <a:gd name="T53" fmla="*/ 1256 h 1806"/>
              <a:gd name="T54" fmla="*/ 1234 w 3182"/>
              <a:gd name="T55" fmla="*/ 1218 h 1806"/>
              <a:gd name="T56" fmla="*/ 1110 w 3182"/>
              <a:gd name="T57" fmla="*/ 1144 h 1806"/>
              <a:gd name="T58" fmla="*/ 992 w 3182"/>
              <a:gd name="T59" fmla="*/ 1070 h 1806"/>
              <a:gd name="T60" fmla="*/ 992 w 3182"/>
              <a:gd name="T61" fmla="*/ 1070 h 1806"/>
              <a:gd name="T62" fmla="*/ 930 w 3182"/>
              <a:gd name="T63" fmla="*/ 1030 h 1806"/>
              <a:gd name="T64" fmla="*/ 856 w 3182"/>
              <a:gd name="T65" fmla="*/ 980 h 1806"/>
              <a:gd name="T66" fmla="*/ 776 w 3182"/>
              <a:gd name="T67" fmla="*/ 922 h 1806"/>
              <a:gd name="T68" fmla="*/ 690 w 3182"/>
              <a:gd name="T69" fmla="*/ 860 h 1806"/>
              <a:gd name="T70" fmla="*/ 604 w 3182"/>
              <a:gd name="T71" fmla="*/ 794 h 1806"/>
              <a:gd name="T72" fmla="*/ 522 w 3182"/>
              <a:gd name="T73" fmla="*/ 726 h 1806"/>
              <a:gd name="T74" fmla="*/ 444 w 3182"/>
              <a:gd name="T75" fmla="*/ 660 h 1806"/>
              <a:gd name="T76" fmla="*/ 376 w 3182"/>
              <a:gd name="T77" fmla="*/ 598 h 1806"/>
              <a:gd name="T78" fmla="*/ 376 w 3182"/>
              <a:gd name="T79" fmla="*/ 598 h 1806"/>
              <a:gd name="T80" fmla="*/ 346 w 3182"/>
              <a:gd name="T81" fmla="*/ 564 h 1806"/>
              <a:gd name="T82" fmla="*/ 314 w 3182"/>
              <a:gd name="T83" fmla="*/ 530 h 1806"/>
              <a:gd name="T84" fmla="*/ 250 w 3182"/>
              <a:gd name="T85" fmla="*/ 462 h 1806"/>
              <a:gd name="T86" fmla="*/ 184 w 3182"/>
              <a:gd name="T87" fmla="*/ 394 h 1806"/>
              <a:gd name="T88" fmla="*/ 154 w 3182"/>
              <a:gd name="T89" fmla="*/ 358 h 1806"/>
              <a:gd name="T90" fmla="*/ 124 w 3182"/>
              <a:gd name="T91" fmla="*/ 324 h 1806"/>
              <a:gd name="T92" fmla="*/ 96 w 3182"/>
              <a:gd name="T93" fmla="*/ 288 h 1806"/>
              <a:gd name="T94" fmla="*/ 70 w 3182"/>
              <a:gd name="T95" fmla="*/ 250 h 1806"/>
              <a:gd name="T96" fmla="*/ 48 w 3182"/>
              <a:gd name="T97" fmla="*/ 212 h 1806"/>
              <a:gd name="T98" fmla="*/ 30 w 3182"/>
              <a:gd name="T99" fmla="*/ 174 h 1806"/>
              <a:gd name="T100" fmla="*/ 16 w 3182"/>
              <a:gd name="T101" fmla="*/ 132 h 1806"/>
              <a:gd name="T102" fmla="*/ 10 w 3182"/>
              <a:gd name="T103" fmla="*/ 112 h 1806"/>
              <a:gd name="T104" fmla="*/ 6 w 3182"/>
              <a:gd name="T105" fmla="*/ 90 h 1806"/>
              <a:gd name="T106" fmla="*/ 2 w 3182"/>
              <a:gd name="T107" fmla="*/ 68 h 1806"/>
              <a:gd name="T108" fmla="*/ 0 w 3182"/>
              <a:gd name="T109" fmla="*/ 46 h 1806"/>
              <a:gd name="T110" fmla="*/ 0 w 3182"/>
              <a:gd name="T111" fmla="*/ 22 h 1806"/>
              <a:gd name="T112" fmla="*/ 2 w 3182"/>
              <a:gd name="T113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2" h="1806">
                <a:moveTo>
                  <a:pt x="3182" y="1806"/>
                </a:moveTo>
                <a:lnTo>
                  <a:pt x="2924" y="1802"/>
                </a:lnTo>
                <a:lnTo>
                  <a:pt x="2894" y="1782"/>
                </a:lnTo>
                <a:lnTo>
                  <a:pt x="2894" y="1782"/>
                </a:lnTo>
                <a:lnTo>
                  <a:pt x="2878" y="1784"/>
                </a:lnTo>
                <a:lnTo>
                  <a:pt x="2830" y="1784"/>
                </a:lnTo>
                <a:lnTo>
                  <a:pt x="2798" y="1782"/>
                </a:lnTo>
                <a:lnTo>
                  <a:pt x="2758" y="1780"/>
                </a:lnTo>
                <a:lnTo>
                  <a:pt x="2712" y="1774"/>
                </a:lnTo>
                <a:lnTo>
                  <a:pt x="2662" y="1768"/>
                </a:lnTo>
                <a:lnTo>
                  <a:pt x="2662" y="1768"/>
                </a:lnTo>
                <a:lnTo>
                  <a:pt x="2598" y="1754"/>
                </a:lnTo>
                <a:lnTo>
                  <a:pt x="2520" y="1734"/>
                </a:lnTo>
                <a:lnTo>
                  <a:pt x="2430" y="1710"/>
                </a:lnTo>
                <a:lnTo>
                  <a:pt x="2336" y="1682"/>
                </a:lnTo>
                <a:lnTo>
                  <a:pt x="2162" y="1626"/>
                </a:lnTo>
                <a:lnTo>
                  <a:pt x="2092" y="1602"/>
                </a:lnTo>
                <a:lnTo>
                  <a:pt x="2044" y="1584"/>
                </a:lnTo>
                <a:lnTo>
                  <a:pt x="2044" y="1584"/>
                </a:lnTo>
                <a:lnTo>
                  <a:pt x="1792" y="1486"/>
                </a:lnTo>
                <a:lnTo>
                  <a:pt x="1632" y="1420"/>
                </a:lnTo>
                <a:lnTo>
                  <a:pt x="1556" y="1388"/>
                </a:lnTo>
                <a:lnTo>
                  <a:pt x="1488" y="1356"/>
                </a:lnTo>
                <a:lnTo>
                  <a:pt x="1488" y="1356"/>
                </a:lnTo>
                <a:lnTo>
                  <a:pt x="1424" y="1326"/>
                </a:lnTo>
                <a:lnTo>
                  <a:pt x="1360" y="1292"/>
                </a:lnTo>
                <a:lnTo>
                  <a:pt x="1296" y="1256"/>
                </a:lnTo>
                <a:lnTo>
                  <a:pt x="1234" y="1218"/>
                </a:lnTo>
                <a:lnTo>
                  <a:pt x="1110" y="1144"/>
                </a:lnTo>
                <a:lnTo>
                  <a:pt x="992" y="1070"/>
                </a:lnTo>
                <a:lnTo>
                  <a:pt x="992" y="1070"/>
                </a:lnTo>
                <a:lnTo>
                  <a:pt x="930" y="1030"/>
                </a:lnTo>
                <a:lnTo>
                  <a:pt x="856" y="980"/>
                </a:lnTo>
                <a:lnTo>
                  <a:pt x="776" y="922"/>
                </a:lnTo>
                <a:lnTo>
                  <a:pt x="690" y="860"/>
                </a:lnTo>
                <a:lnTo>
                  <a:pt x="604" y="794"/>
                </a:lnTo>
                <a:lnTo>
                  <a:pt x="522" y="726"/>
                </a:lnTo>
                <a:lnTo>
                  <a:pt x="444" y="660"/>
                </a:lnTo>
                <a:lnTo>
                  <a:pt x="376" y="598"/>
                </a:lnTo>
                <a:lnTo>
                  <a:pt x="376" y="598"/>
                </a:lnTo>
                <a:lnTo>
                  <a:pt x="346" y="564"/>
                </a:lnTo>
                <a:lnTo>
                  <a:pt x="314" y="530"/>
                </a:lnTo>
                <a:lnTo>
                  <a:pt x="250" y="462"/>
                </a:lnTo>
                <a:lnTo>
                  <a:pt x="184" y="394"/>
                </a:lnTo>
                <a:lnTo>
                  <a:pt x="154" y="358"/>
                </a:lnTo>
                <a:lnTo>
                  <a:pt x="124" y="324"/>
                </a:lnTo>
                <a:lnTo>
                  <a:pt x="96" y="288"/>
                </a:lnTo>
                <a:lnTo>
                  <a:pt x="70" y="250"/>
                </a:lnTo>
                <a:lnTo>
                  <a:pt x="48" y="212"/>
                </a:lnTo>
                <a:lnTo>
                  <a:pt x="30" y="174"/>
                </a:lnTo>
                <a:lnTo>
                  <a:pt x="16" y="132"/>
                </a:lnTo>
                <a:lnTo>
                  <a:pt x="10" y="112"/>
                </a:lnTo>
                <a:lnTo>
                  <a:pt x="6" y="90"/>
                </a:lnTo>
                <a:lnTo>
                  <a:pt x="2" y="68"/>
                </a:lnTo>
                <a:lnTo>
                  <a:pt x="0" y="46"/>
                </a:lnTo>
                <a:lnTo>
                  <a:pt x="0" y="22"/>
                </a:lnTo>
                <a:lnTo>
                  <a:pt x="2" y="0"/>
                </a:lnTo>
              </a:path>
            </a:pathLst>
          </a:custGeom>
          <a:noFill/>
          <a:ln w="19050" cap="flat" cmpd="sng" algn="ctr">
            <a:solidFill>
              <a:srgbClr val="C397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035"/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xmlns="" id="{49265ACD-2E61-4E7F-AA13-6BD8203A8CE7}"/>
              </a:ext>
            </a:extLst>
          </p:cNvPr>
          <p:cNvSpPr>
            <a:spLocks/>
          </p:cNvSpPr>
          <p:nvPr/>
        </p:nvSpPr>
        <p:spPr bwMode="auto">
          <a:xfrm>
            <a:off x="1237164" y="1914584"/>
            <a:ext cx="4916391" cy="1743405"/>
          </a:xfrm>
          <a:custGeom>
            <a:avLst/>
            <a:gdLst>
              <a:gd name="T0" fmla="*/ 3180 w 3180"/>
              <a:gd name="T1" fmla="*/ 1368 h 1368"/>
              <a:gd name="T2" fmla="*/ 3180 w 3180"/>
              <a:gd name="T3" fmla="*/ 1368 h 1368"/>
              <a:gd name="T4" fmla="*/ 3154 w 3180"/>
              <a:gd name="T5" fmla="*/ 1368 h 1368"/>
              <a:gd name="T6" fmla="*/ 3130 w 3180"/>
              <a:gd name="T7" fmla="*/ 1368 h 1368"/>
              <a:gd name="T8" fmla="*/ 3102 w 3180"/>
              <a:gd name="T9" fmla="*/ 1362 h 1368"/>
              <a:gd name="T10" fmla="*/ 3102 w 3180"/>
              <a:gd name="T11" fmla="*/ 1362 h 1368"/>
              <a:gd name="T12" fmla="*/ 3018 w 3180"/>
              <a:gd name="T13" fmla="*/ 1342 h 1368"/>
              <a:gd name="T14" fmla="*/ 2904 w 3180"/>
              <a:gd name="T15" fmla="*/ 1314 h 1368"/>
              <a:gd name="T16" fmla="*/ 2904 w 3180"/>
              <a:gd name="T17" fmla="*/ 1314 h 1368"/>
              <a:gd name="T18" fmla="*/ 2840 w 3180"/>
              <a:gd name="T19" fmla="*/ 1294 h 1368"/>
              <a:gd name="T20" fmla="*/ 2768 w 3180"/>
              <a:gd name="T21" fmla="*/ 1270 h 1368"/>
              <a:gd name="T22" fmla="*/ 2660 w 3180"/>
              <a:gd name="T23" fmla="*/ 1234 h 1368"/>
              <a:gd name="T24" fmla="*/ 2660 w 3180"/>
              <a:gd name="T25" fmla="*/ 1234 h 1368"/>
              <a:gd name="T26" fmla="*/ 2442 w 3180"/>
              <a:gd name="T27" fmla="*/ 1168 h 1368"/>
              <a:gd name="T28" fmla="*/ 2442 w 3180"/>
              <a:gd name="T29" fmla="*/ 1168 h 1368"/>
              <a:gd name="T30" fmla="*/ 2284 w 3180"/>
              <a:gd name="T31" fmla="*/ 1118 h 1368"/>
              <a:gd name="T32" fmla="*/ 2118 w 3180"/>
              <a:gd name="T33" fmla="*/ 1060 h 1368"/>
              <a:gd name="T34" fmla="*/ 2118 w 3180"/>
              <a:gd name="T35" fmla="*/ 1060 h 1368"/>
              <a:gd name="T36" fmla="*/ 2038 w 3180"/>
              <a:gd name="T37" fmla="*/ 1030 h 1368"/>
              <a:gd name="T38" fmla="*/ 1942 w 3180"/>
              <a:gd name="T39" fmla="*/ 992 h 1368"/>
              <a:gd name="T40" fmla="*/ 1846 w 3180"/>
              <a:gd name="T41" fmla="*/ 956 h 1368"/>
              <a:gd name="T42" fmla="*/ 1776 w 3180"/>
              <a:gd name="T43" fmla="*/ 930 h 1368"/>
              <a:gd name="T44" fmla="*/ 1776 w 3180"/>
              <a:gd name="T45" fmla="*/ 930 h 1368"/>
              <a:gd name="T46" fmla="*/ 1698 w 3180"/>
              <a:gd name="T47" fmla="*/ 898 h 1368"/>
              <a:gd name="T48" fmla="*/ 1588 w 3180"/>
              <a:gd name="T49" fmla="*/ 852 h 1368"/>
              <a:gd name="T50" fmla="*/ 1386 w 3180"/>
              <a:gd name="T51" fmla="*/ 768 h 1368"/>
              <a:gd name="T52" fmla="*/ 1386 w 3180"/>
              <a:gd name="T53" fmla="*/ 768 h 1368"/>
              <a:gd name="T54" fmla="*/ 1298 w 3180"/>
              <a:gd name="T55" fmla="*/ 730 h 1368"/>
              <a:gd name="T56" fmla="*/ 1180 w 3180"/>
              <a:gd name="T57" fmla="*/ 676 h 1368"/>
              <a:gd name="T58" fmla="*/ 1060 w 3180"/>
              <a:gd name="T59" fmla="*/ 618 h 1368"/>
              <a:gd name="T60" fmla="*/ 964 w 3180"/>
              <a:gd name="T61" fmla="*/ 570 h 1368"/>
              <a:gd name="T62" fmla="*/ 964 w 3180"/>
              <a:gd name="T63" fmla="*/ 570 h 1368"/>
              <a:gd name="T64" fmla="*/ 734 w 3180"/>
              <a:gd name="T65" fmla="*/ 450 h 1368"/>
              <a:gd name="T66" fmla="*/ 514 w 3180"/>
              <a:gd name="T67" fmla="*/ 328 h 1368"/>
              <a:gd name="T68" fmla="*/ 514 w 3180"/>
              <a:gd name="T69" fmla="*/ 328 h 1368"/>
              <a:gd name="T70" fmla="*/ 410 w 3180"/>
              <a:gd name="T71" fmla="*/ 270 h 1368"/>
              <a:gd name="T72" fmla="*/ 268 w 3180"/>
              <a:gd name="T73" fmla="*/ 186 h 1368"/>
              <a:gd name="T74" fmla="*/ 194 w 3180"/>
              <a:gd name="T75" fmla="*/ 140 h 1368"/>
              <a:gd name="T76" fmla="*/ 126 w 3180"/>
              <a:gd name="T77" fmla="*/ 96 h 1368"/>
              <a:gd name="T78" fmla="*/ 68 w 3180"/>
              <a:gd name="T79" fmla="*/ 56 h 1368"/>
              <a:gd name="T80" fmla="*/ 24 w 3180"/>
              <a:gd name="T81" fmla="*/ 24 h 1368"/>
              <a:gd name="T82" fmla="*/ 0 w 3180"/>
              <a:gd name="T83" fmla="*/ 0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80" h="1368">
                <a:moveTo>
                  <a:pt x="3180" y="1368"/>
                </a:moveTo>
                <a:lnTo>
                  <a:pt x="3180" y="1368"/>
                </a:lnTo>
                <a:lnTo>
                  <a:pt x="3154" y="1368"/>
                </a:lnTo>
                <a:lnTo>
                  <a:pt x="3130" y="1368"/>
                </a:lnTo>
                <a:lnTo>
                  <a:pt x="3102" y="1362"/>
                </a:lnTo>
                <a:lnTo>
                  <a:pt x="3102" y="1362"/>
                </a:lnTo>
                <a:lnTo>
                  <a:pt x="3018" y="1342"/>
                </a:lnTo>
                <a:lnTo>
                  <a:pt x="2904" y="1314"/>
                </a:lnTo>
                <a:lnTo>
                  <a:pt x="2904" y="1314"/>
                </a:lnTo>
                <a:lnTo>
                  <a:pt x="2840" y="1294"/>
                </a:lnTo>
                <a:lnTo>
                  <a:pt x="2768" y="1270"/>
                </a:lnTo>
                <a:lnTo>
                  <a:pt x="2660" y="1234"/>
                </a:lnTo>
                <a:lnTo>
                  <a:pt x="2660" y="1234"/>
                </a:lnTo>
                <a:lnTo>
                  <a:pt x="2442" y="1168"/>
                </a:lnTo>
                <a:lnTo>
                  <a:pt x="2442" y="1168"/>
                </a:lnTo>
                <a:lnTo>
                  <a:pt x="2284" y="1118"/>
                </a:lnTo>
                <a:lnTo>
                  <a:pt x="2118" y="1060"/>
                </a:lnTo>
                <a:lnTo>
                  <a:pt x="2118" y="1060"/>
                </a:lnTo>
                <a:lnTo>
                  <a:pt x="2038" y="1030"/>
                </a:lnTo>
                <a:lnTo>
                  <a:pt x="1942" y="992"/>
                </a:lnTo>
                <a:lnTo>
                  <a:pt x="1846" y="956"/>
                </a:lnTo>
                <a:lnTo>
                  <a:pt x="1776" y="930"/>
                </a:lnTo>
                <a:lnTo>
                  <a:pt x="1776" y="930"/>
                </a:lnTo>
                <a:lnTo>
                  <a:pt x="1698" y="898"/>
                </a:lnTo>
                <a:lnTo>
                  <a:pt x="1588" y="852"/>
                </a:lnTo>
                <a:lnTo>
                  <a:pt x="1386" y="768"/>
                </a:lnTo>
                <a:lnTo>
                  <a:pt x="1386" y="768"/>
                </a:lnTo>
                <a:lnTo>
                  <a:pt x="1298" y="730"/>
                </a:lnTo>
                <a:lnTo>
                  <a:pt x="1180" y="676"/>
                </a:lnTo>
                <a:lnTo>
                  <a:pt x="1060" y="618"/>
                </a:lnTo>
                <a:lnTo>
                  <a:pt x="964" y="570"/>
                </a:lnTo>
                <a:lnTo>
                  <a:pt x="964" y="570"/>
                </a:lnTo>
                <a:lnTo>
                  <a:pt x="734" y="450"/>
                </a:lnTo>
                <a:lnTo>
                  <a:pt x="514" y="328"/>
                </a:lnTo>
                <a:lnTo>
                  <a:pt x="514" y="328"/>
                </a:lnTo>
                <a:lnTo>
                  <a:pt x="410" y="270"/>
                </a:lnTo>
                <a:lnTo>
                  <a:pt x="268" y="186"/>
                </a:lnTo>
                <a:lnTo>
                  <a:pt x="194" y="140"/>
                </a:lnTo>
                <a:lnTo>
                  <a:pt x="126" y="96"/>
                </a:lnTo>
                <a:lnTo>
                  <a:pt x="68" y="56"/>
                </a:lnTo>
                <a:lnTo>
                  <a:pt x="24" y="24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035"/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0134F56-865E-4BC4-89BE-C5E3A43B46B3}"/>
              </a:ext>
            </a:extLst>
          </p:cNvPr>
          <p:cNvSpPr txBox="1"/>
          <p:nvPr/>
        </p:nvSpPr>
        <p:spPr>
          <a:xfrm>
            <a:off x="6962388" y="4089779"/>
            <a:ext cx="2006447" cy="2255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914035">
              <a:defRPr/>
            </a:pPr>
            <a:r>
              <a:rPr lang="ru-RU" sz="1466" dirty="0">
                <a:solidFill>
                  <a:srgbClr val="C39741"/>
                </a:solidFill>
                <a:cs typeface="Arial" panose="020B0604020202020204" pitchFamily="34" charset="0"/>
              </a:rPr>
              <a:t>СН</a:t>
            </a:r>
            <a:r>
              <a:rPr lang="en-US" sz="1466" dirty="0">
                <a:solidFill>
                  <a:srgbClr val="C39741"/>
                </a:solidFill>
                <a:cs typeface="Arial" panose="020B0604020202020204" pitchFamily="34" charset="0"/>
              </a:rPr>
              <a:t>, </a:t>
            </a:r>
            <a:r>
              <a:rPr lang="ru-RU" sz="1466" dirty="0">
                <a:solidFill>
                  <a:srgbClr val="C39741"/>
                </a:solidFill>
                <a:cs typeface="Arial" panose="020B0604020202020204" pitchFamily="34" charset="0"/>
              </a:rPr>
              <a:t>не госпитализирован</a:t>
            </a:r>
            <a:endParaRPr lang="en-US" sz="1466" dirty="0">
              <a:solidFill>
                <a:srgbClr val="C3974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17B4667-0A1B-4645-AE3A-55C68996DFDB}"/>
              </a:ext>
            </a:extLst>
          </p:cNvPr>
          <p:cNvSpPr txBox="1"/>
          <p:nvPr/>
        </p:nvSpPr>
        <p:spPr>
          <a:xfrm>
            <a:off x="6957894" y="4316693"/>
            <a:ext cx="1769202" cy="2255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914035">
              <a:defRPr/>
            </a:pPr>
            <a:r>
              <a:rPr lang="ru-RU" sz="1466" dirty="0">
                <a:solidFill>
                  <a:srgbClr val="931D48"/>
                </a:solidFill>
                <a:cs typeface="Arial" panose="020B0604020202020204" pitchFamily="34" charset="0"/>
              </a:rPr>
              <a:t>СН, госпитализирован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32EFD5A-9673-4F76-90EF-2E498D736A7F}"/>
              </a:ext>
            </a:extLst>
          </p:cNvPr>
          <p:cNvSpPr txBox="1"/>
          <p:nvPr/>
        </p:nvSpPr>
        <p:spPr>
          <a:xfrm>
            <a:off x="6965368" y="3550286"/>
            <a:ext cx="542713" cy="2255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914035">
              <a:defRPr/>
            </a:pPr>
            <a:r>
              <a:rPr lang="ru-RU" sz="1466" dirty="0">
                <a:solidFill>
                  <a:srgbClr val="2F3B41"/>
                </a:solidFill>
                <a:cs typeface="Arial" panose="020B0604020202020204" pitchFamily="34" charset="0"/>
              </a:rPr>
              <a:t>Нет СН</a:t>
            </a:r>
            <a:endParaRPr lang="en-US" sz="1466" dirty="0">
              <a:solidFill>
                <a:srgbClr val="2F3B4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31EA566B-A974-40C8-BAEF-C3F4B06031AB}"/>
              </a:ext>
            </a:extLst>
          </p:cNvPr>
          <p:cNvGraphicFramePr>
            <a:graphicFrameLocks noGrp="1"/>
          </p:cNvGraphicFramePr>
          <p:nvPr/>
        </p:nvGraphicFramePr>
        <p:xfrm>
          <a:off x="9640904" y="2507854"/>
          <a:ext cx="1875820" cy="10263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5820">
                  <a:extLst>
                    <a:ext uri="{9D8B030D-6E8A-4147-A177-3AD203B41FA5}">
                      <a16:colId xmlns:a16="http://schemas.microsoft.com/office/drawing/2014/main" xmlns="" val="3675333882"/>
                    </a:ext>
                  </a:extLst>
                </a:gridCol>
              </a:tblGrid>
              <a:tr h="517951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>
                          <a:solidFill>
                            <a:srgbClr val="931D48"/>
                          </a:solidFill>
                        </a:rPr>
                        <a:t>Медиана выживаемости</a:t>
                      </a:r>
                      <a:endParaRPr lang="en-US" sz="1500" b="0" dirty="0">
                        <a:solidFill>
                          <a:srgbClr val="931D48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9501767"/>
                  </a:ext>
                </a:extLst>
              </a:tr>
              <a:tr h="25421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C39741"/>
                          </a:solidFill>
                        </a:rPr>
                        <a:t>5.3 </a:t>
                      </a:r>
                      <a:r>
                        <a:rPr lang="ru-RU" sz="1600" b="0" dirty="0">
                          <a:solidFill>
                            <a:srgbClr val="C39741"/>
                          </a:solidFill>
                        </a:rPr>
                        <a:t>лет</a:t>
                      </a:r>
                      <a:endParaRPr lang="en-US" sz="1600" b="0" dirty="0">
                        <a:solidFill>
                          <a:srgbClr val="C3974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326063"/>
                  </a:ext>
                </a:extLst>
              </a:tr>
              <a:tr h="25421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931D48"/>
                          </a:solidFill>
                        </a:rPr>
                        <a:t>2.9 </a:t>
                      </a:r>
                      <a:r>
                        <a:rPr lang="ru-RU" sz="1600" b="0" dirty="0">
                          <a:solidFill>
                            <a:srgbClr val="931D48"/>
                          </a:solidFill>
                        </a:rPr>
                        <a:t>лет</a:t>
                      </a:r>
                      <a:endParaRPr lang="en-US" sz="1600" b="0" dirty="0">
                        <a:solidFill>
                          <a:srgbClr val="931D48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7880096"/>
                  </a:ext>
                </a:extLst>
              </a:tr>
            </a:tbl>
          </a:graphicData>
        </a:graphic>
      </p:graphicFrame>
      <p:sp>
        <p:nvSpPr>
          <p:cNvPr id="45" name="Right Brace 44">
            <a:extLst>
              <a:ext uri="{FF2B5EF4-FFF2-40B4-BE49-F238E27FC236}">
                <a16:creationId xmlns:a16="http://schemas.microsoft.com/office/drawing/2014/main" xmlns="" id="{9A850927-F500-4BFD-82A2-E228B6FEF16A}"/>
              </a:ext>
            </a:extLst>
          </p:cNvPr>
          <p:cNvSpPr/>
          <p:nvPr/>
        </p:nvSpPr>
        <p:spPr>
          <a:xfrm>
            <a:off x="10380368" y="2997350"/>
            <a:ext cx="91412" cy="611105"/>
          </a:xfrm>
          <a:prstGeom prst="rightBrace">
            <a:avLst>
              <a:gd name="adj1" fmla="val 143750"/>
              <a:gd name="adj2" fmla="val 50000"/>
            </a:avLst>
          </a:prstGeom>
          <a:ln w="12700">
            <a:solidFill>
              <a:srgbClr val="C39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058"/>
            <a:endParaRPr lang="en-US" sz="1200" b="1" dirty="0">
              <a:ln>
                <a:solidFill>
                  <a:srgbClr val="931D48"/>
                </a:solidFill>
              </a:ln>
              <a:solidFill>
                <a:srgbClr val="C3974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FB1D1E4-4848-462B-9BF4-D632C514B02A}"/>
              </a:ext>
            </a:extLst>
          </p:cNvPr>
          <p:cNvSpPr txBox="1"/>
          <p:nvPr/>
        </p:nvSpPr>
        <p:spPr>
          <a:xfrm>
            <a:off x="10526730" y="3136312"/>
            <a:ext cx="926829" cy="3384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058"/>
            <a:r>
              <a:rPr lang="en-US" sz="1599" i="1" dirty="0">
                <a:solidFill>
                  <a:srgbClr val="2F3B41"/>
                </a:solidFill>
              </a:rPr>
              <a:t>P</a:t>
            </a:r>
            <a:r>
              <a:rPr lang="en-US" sz="1599" dirty="0">
                <a:solidFill>
                  <a:srgbClr val="2F3B41"/>
                </a:solidFill>
              </a:rPr>
              <a:t>&lt;0.001</a:t>
            </a:r>
          </a:p>
        </p:txBody>
      </p:sp>
      <p:sp>
        <p:nvSpPr>
          <p:cNvPr id="47" name="Прямоугольник 47"/>
          <p:cNvSpPr/>
          <p:nvPr/>
        </p:nvSpPr>
        <p:spPr>
          <a:xfrm>
            <a:off x="9380234" y="2392431"/>
            <a:ext cx="2091680" cy="1257235"/>
          </a:xfrm>
          <a:prstGeom prst="rect">
            <a:avLst/>
          </a:prstGeom>
          <a:noFill/>
          <a:ln w="6350">
            <a:solidFill>
              <a:srgbClr val="931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48" name="object 16"/>
          <p:cNvSpPr/>
          <p:nvPr/>
        </p:nvSpPr>
        <p:spPr>
          <a:xfrm flipV="1">
            <a:off x="856175" y="1903467"/>
            <a:ext cx="5958608" cy="169166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49" name="object 16"/>
          <p:cNvSpPr/>
          <p:nvPr/>
        </p:nvSpPr>
        <p:spPr>
          <a:xfrm flipV="1">
            <a:off x="856175" y="2437823"/>
            <a:ext cx="5958608" cy="169166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50" name="object 16"/>
          <p:cNvSpPr/>
          <p:nvPr/>
        </p:nvSpPr>
        <p:spPr>
          <a:xfrm flipV="1">
            <a:off x="856137" y="2943013"/>
            <a:ext cx="5960747" cy="169166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51" name="object 16"/>
          <p:cNvSpPr/>
          <p:nvPr/>
        </p:nvSpPr>
        <p:spPr>
          <a:xfrm>
            <a:off x="856097" y="3657988"/>
            <a:ext cx="5962886" cy="169166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 baseline="-25000"/>
          </a:p>
        </p:txBody>
      </p:sp>
      <p:sp>
        <p:nvSpPr>
          <p:cNvPr id="52" name="object 16"/>
          <p:cNvSpPr/>
          <p:nvPr/>
        </p:nvSpPr>
        <p:spPr>
          <a:xfrm flipV="1">
            <a:off x="853556" y="4056121"/>
            <a:ext cx="5962886" cy="169166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500" y="0"/>
                </a:lnTo>
              </a:path>
            </a:pathLst>
          </a:custGeom>
          <a:ln w="3810">
            <a:solidFill>
              <a:srgbClr val="788F9B"/>
            </a:solidFill>
          </a:ln>
        </p:spPr>
        <p:txBody>
          <a:bodyPr wrap="square" lIns="0" tIns="0" rIns="0" bIns="0" rtlCol="0"/>
          <a:lstStyle/>
          <a:p>
            <a:endParaRPr sz="2399" baseline="-25000"/>
          </a:p>
        </p:txBody>
      </p:sp>
    </p:spTree>
    <p:extLst>
      <p:ext uri="{BB962C8B-B14F-4D97-AF65-F5344CB8AC3E}">
        <p14:creationId xmlns:p14="http://schemas.microsoft.com/office/powerpoint/2010/main" val="36607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05035" y="6168549"/>
            <a:ext cx="9653712" cy="159866"/>
          </a:xfrm>
          <a:prstGeom prst="rect">
            <a:avLst/>
          </a:prstGeom>
        </p:spPr>
        <p:txBody>
          <a:bodyPr vert="horz" wrap="square" lIns="0" tIns="21160" rIns="0" bIns="0" rtlCol="0">
            <a:spAutoFit/>
          </a:bodyPr>
          <a:lstStyle/>
          <a:p>
            <a:r>
              <a:rPr lang="en-U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Am </a:t>
            </a:r>
            <a:r>
              <a:rPr lang="en-US" sz="900" dirty="0" err="1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</a:t>
            </a:r>
            <a:r>
              <a:rPr lang="en-U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en-U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2013 Oct 15;62(16):e147-239</a:t>
            </a:r>
            <a:endParaRPr lang="ru-RU" sz="900" dirty="0">
              <a:solidFill>
                <a:srgbClr val="2F3B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526832" y="5890036"/>
            <a:ext cx="9750591" cy="198721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512543" y="358970"/>
            <a:ext cx="6754346" cy="345325"/>
          </a:xfrm>
          <a:prstGeom prst="rect">
            <a:avLst/>
          </a:prstGeom>
        </p:spPr>
        <p:txBody>
          <a:bodyPr vert="horz" wrap="square" lIns="0" tIns="16928" rIns="0" bIns="0" rtlCol="0" anchor="ctr">
            <a:spAutoFit/>
          </a:bodyPr>
          <a:lstStyle/>
          <a:p>
            <a:pPr marL="16928">
              <a:lnSpc>
                <a:spcPct val="100000"/>
              </a:lnSpc>
              <a:spcBef>
                <a:spcPts val="133"/>
              </a:spcBef>
            </a:pPr>
            <a:r>
              <a:rPr lang="ru-RU" sz="2133" b="1" dirty="0">
                <a:solidFill>
                  <a:schemeClr val="tx2">
                    <a:lumMod val="75000"/>
                  </a:schemeClr>
                </a:solidFill>
              </a:rPr>
              <a:t>ПОЧЕМУ ЭТО ТАК ВАЖНО ДЛЯ ПАЦИЕНТОВ?</a:t>
            </a:r>
            <a:endParaRPr lang="ru-RU" sz="2133" b="1" spc="-2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object 8"/>
          <p:cNvSpPr/>
          <p:nvPr/>
        </p:nvSpPr>
        <p:spPr>
          <a:xfrm flipV="1">
            <a:off x="526651" y="686646"/>
            <a:ext cx="6295251" cy="123830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1" name="object 3"/>
          <p:cNvSpPr txBox="1"/>
          <p:nvPr/>
        </p:nvSpPr>
        <p:spPr>
          <a:xfrm>
            <a:off x="7551129" y="61172"/>
            <a:ext cx="4507901" cy="1494421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6928" rIns="0" bIns="0" rtlCol="0">
            <a:spAutoFit/>
          </a:bodyPr>
          <a:lstStyle/>
          <a:p>
            <a:pPr algn="ctr"/>
            <a:r>
              <a:rPr lang="ru-RU" sz="2400" b="1" dirty="0">
                <a:ln w="28575">
                  <a:noFill/>
                </a:ln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Каждый второй пациент с ХСН умирает </a:t>
            </a:r>
            <a:br>
              <a:rPr lang="ru-RU" sz="2400" b="1" dirty="0">
                <a:ln w="28575">
                  <a:noFill/>
                </a:ln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2400" b="1" dirty="0">
                <a:ln w="28575">
                  <a:noFill/>
                </a:ln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течение 5 лет после установления диагноза</a:t>
            </a:r>
            <a:endParaRPr lang="en-US" sz="2400" b="1" dirty="0">
              <a:ln w="28575">
                <a:noFill/>
              </a:ln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DDA3E-B45D-4FA2-9476-5F7E46013603}"/>
              </a:ext>
            </a:extLst>
          </p:cNvPr>
          <p:cNvSpPr/>
          <p:nvPr/>
        </p:nvSpPr>
        <p:spPr>
          <a:xfrm>
            <a:off x="1693719" y="3200539"/>
            <a:ext cx="6295252" cy="33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99" dirty="0">
                <a:solidFill>
                  <a:srgbClr val="2F3B41"/>
                </a:solidFill>
                <a:cs typeface="Arial" panose="020B0604020202020204" pitchFamily="34" charset="0"/>
              </a:rPr>
              <a:t>ПОСЛЕ ПЕРВОЙ ГОСПИТАЛИЗАЦИИ ПО ПОВОДУ СН ПОГИБАЕТ </a:t>
            </a:r>
          </a:p>
        </p:txBody>
      </p:sp>
      <p:grpSp>
        <p:nvGrpSpPr>
          <p:cNvPr id="13" name="Группа 9"/>
          <p:cNvGrpSpPr/>
          <p:nvPr/>
        </p:nvGrpSpPr>
        <p:grpSpPr>
          <a:xfrm>
            <a:off x="678128" y="3792281"/>
            <a:ext cx="8583583" cy="1847872"/>
            <a:chOff x="791183" y="4142955"/>
            <a:chExt cx="9604098" cy="2067567"/>
          </a:xfrm>
        </p:grpSpPr>
        <p:grpSp>
          <p:nvGrpSpPr>
            <p:cNvPr id="14" name="Группа 5"/>
            <p:cNvGrpSpPr/>
            <p:nvPr/>
          </p:nvGrpSpPr>
          <p:grpSpPr>
            <a:xfrm>
              <a:off x="791183" y="4142955"/>
              <a:ext cx="2774455" cy="2067567"/>
              <a:chOff x="791183" y="4142955"/>
              <a:chExt cx="2774455" cy="2067567"/>
            </a:xfrm>
          </p:grpSpPr>
          <p:graphicFrame>
            <p:nvGraphicFramePr>
              <p:cNvPr id="24" name="Chart 98">
                <a:extLst>
                  <a:ext uri="{FF2B5EF4-FFF2-40B4-BE49-F238E27FC236}">
                    <a16:creationId xmlns:a16="http://schemas.microsoft.com/office/drawing/2014/main" xmlns="" id="{8633DB78-77FB-4E44-B8EA-FBC41FA07475}"/>
                  </a:ext>
                </a:extLst>
              </p:cNvPr>
              <p:cNvGraphicFramePr/>
              <p:nvPr/>
            </p:nvGraphicFramePr>
            <p:xfrm>
              <a:off x="791183" y="4142955"/>
              <a:ext cx="2774455" cy="17003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2613500-F708-4158-93EC-D3AFEA2DB03A}"/>
                  </a:ext>
                </a:extLst>
              </p:cNvPr>
              <p:cNvSpPr txBox="1"/>
              <p:nvPr/>
            </p:nvSpPr>
            <p:spPr>
              <a:xfrm>
                <a:off x="1524374" y="4515741"/>
                <a:ext cx="1272107" cy="929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99" dirty="0">
                    <a:solidFill>
                      <a:srgbClr val="2F3B41"/>
                    </a:solidFill>
                    <a:cs typeface="Arial" panose="020B0604020202020204" pitchFamily="34" charset="0"/>
                  </a:rPr>
                  <a:t>Каждый</a:t>
                </a:r>
                <a:r>
                  <a:rPr lang="ru-RU" sz="1599" dirty="0">
                    <a:solidFill>
                      <a:srgbClr val="78909C"/>
                    </a:solidFill>
                    <a:cs typeface="Arial" panose="020B0604020202020204" pitchFamily="34" charset="0"/>
                  </a:rPr>
                  <a:t> </a:t>
                </a:r>
                <a:br>
                  <a:rPr lang="ru-RU" sz="1599" dirty="0">
                    <a:solidFill>
                      <a:srgbClr val="78909C"/>
                    </a:solidFill>
                    <a:cs typeface="Arial" panose="020B0604020202020204" pitchFamily="34" charset="0"/>
                  </a:rPr>
                </a:br>
                <a:r>
                  <a:rPr lang="ru-RU" sz="1599" b="1" dirty="0">
                    <a:solidFill>
                      <a:srgbClr val="931D48"/>
                    </a:solidFill>
                    <a:cs typeface="Arial" panose="020B0604020202020204" pitchFamily="34" charset="0"/>
                  </a:rPr>
                  <a:t>10</a:t>
                </a:r>
                <a:r>
                  <a:rPr lang="ru-RU" sz="1599" dirty="0">
                    <a:solidFill>
                      <a:srgbClr val="78909C"/>
                    </a:solidFill>
                    <a:cs typeface="Arial" panose="020B0604020202020204" pitchFamily="34" charset="0"/>
                  </a:rPr>
                  <a:t> </a:t>
                </a:r>
                <a:br>
                  <a:rPr lang="ru-RU" sz="1599" dirty="0">
                    <a:solidFill>
                      <a:srgbClr val="78909C"/>
                    </a:solidFill>
                    <a:cs typeface="Arial" panose="020B0604020202020204" pitchFamily="34" charset="0"/>
                  </a:rPr>
                </a:br>
                <a:r>
                  <a:rPr lang="ru-RU" sz="1599" dirty="0">
                    <a:solidFill>
                      <a:srgbClr val="2F3B41"/>
                    </a:solidFill>
                    <a:cs typeface="Arial" panose="020B0604020202020204" pitchFamily="34" charset="0"/>
                  </a:rPr>
                  <a:t>пациент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12331B8-8D61-4F2D-8BC1-322D8C5E2E3E}"/>
                  </a:ext>
                </a:extLst>
              </p:cNvPr>
              <p:cNvSpPr txBox="1"/>
              <p:nvPr/>
            </p:nvSpPr>
            <p:spPr>
              <a:xfrm>
                <a:off x="1001913" y="5831860"/>
                <a:ext cx="2352997" cy="37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99" dirty="0">
                    <a:solidFill>
                      <a:srgbClr val="931D48"/>
                    </a:solidFill>
                    <a:cs typeface="Arial" panose="020B0604020202020204" pitchFamily="34" charset="0"/>
                  </a:rPr>
                  <a:t>в течение 30 дней</a:t>
                </a:r>
              </a:p>
            </p:txBody>
          </p:sp>
        </p:grpSp>
        <p:grpSp>
          <p:nvGrpSpPr>
            <p:cNvPr id="15" name="Группа 6"/>
            <p:cNvGrpSpPr/>
            <p:nvPr/>
          </p:nvGrpSpPr>
          <p:grpSpPr>
            <a:xfrm>
              <a:off x="4206004" y="4146690"/>
              <a:ext cx="2774455" cy="2063831"/>
              <a:chOff x="4605586" y="4146690"/>
              <a:chExt cx="2774455" cy="2063831"/>
            </a:xfrm>
          </p:grpSpPr>
          <p:graphicFrame>
            <p:nvGraphicFramePr>
              <p:cNvPr id="21" name="Chart 98">
                <a:extLst>
                  <a:ext uri="{FF2B5EF4-FFF2-40B4-BE49-F238E27FC236}">
                    <a16:creationId xmlns:a16="http://schemas.microsoft.com/office/drawing/2014/main" xmlns="" id="{05F12669-7B19-49D8-B3A0-923F92E010BF}"/>
                  </a:ext>
                </a:extLst>
              </p:cNvPr>
              <p:cNvGraphicFramePr/>
              <p:nvPr/>
            </p:nvGraphicFramePr>
            <p:xfrm>
              <a:off x="4605586" y="4146690"/>
              <a:ext cx="2774455" cy="17003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62B4531-0D6A-43A9-90B6-3B190472BEC1}"/>
                  </a:ext>
                </a:extLst>
              </p:cNvPr>
              <p:cNvSpPr txBox="1"/>
              <p:nvPr/>
            </p:nvSpPr>
            <p:spPr>
              <a:xfrm>
                <a:off x="4891670" y="5831859"/>
                <a:ext cx="2202287" cy="37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99" dirty="0">
                    <a:solidFill>
                      <a:srgbClr val="931D48"/>
                    </a:solidFill>
                    <a:cs typeface="Arial" panose="020B0604020202020204" pitchFamily="34" charset="0"/>
                  </a:rPr>
                  <a:t>в течение 1 года</a:t>
                </a:r>
              </a:p>
            </p:txBody>
          </p:sp>
        </p:grpSp>
        <p:grpSp>
          <p:nvGrpSpPr>
            <p:cNvPr id="16" name="Группа 8"/>
            <p:cNvGrpSpPr/>
            <p:nvPr/>
          </p:nvGrpSpPr>
          <p:grpSpPr>
            <a:xfrm>
              <a:off x="7620826" y="4143455"/>
              <a:ext cx="2774455" cy="2067066"/>
              <a:chOff x="7620826" y="4143455"/>
              <a:chExt cx="2774455" cy="2067066"/>
            </a:xfrm>
          </p:grpSpPr>
          <p:graphicFrame>
            <p:nvGraphicFramePr>
              <p:cNvPr id="17" name="Chart 98">
                <a:extLst>
                  <a:ext uri="{FF2B5EF4-FFF2-40B4-BE49-F238E27FC236}">
                    <a16:creationId xmlns:a16="http://schemas.microsoft.com/office/drawing/2014/main" xmlns="" id="{A144AC42-8C06-4FC5-BFF0-53EE611F7238}"/>
                  </a:ext>
                </a:extLst>
              </p:cNvPr>
              <p:cNvGraphicFramePr/>
              <p:nvPr/>
            </p:nvGraphicFramePr>
            <p:xfrm>
              <a:off x="7620826" y="4143455"/>
              <a:ext cx="2774455" cy="17003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548C88B0-3347-4EAB-A057-177636D98334}"/>
                  </a:ext>
                </a:extLst>
              </p:cNvPr>
              <p:cNvSpPr txBox="1"/>
              <p:nvPr/>
            </p:nvSpPr>
            <p:spPr>
              <a:xfrm>
                <a:off x="7906910" y="5831859"/>
                <a:ext cx="2202287" cy="37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99" dirty="0">
                    <a:solidFill>
                      <a:srgbClr val="931D48"/>
                    </a:solidFill>
                    <a:cs typeface="Arial" panose="020B0604020202020204" pitchFamily="34" charset="0"/>
                  </a:rPr>
                  <a:t>в течение 5 лет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873785" y="1285193"/>
            <a:ext cx="5754902" cy="1643032"/>
            <a:chOff x="1196837" y="964193"/>
            <a:chExt cx="4317509" cy="123265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2288815" y="1152598"/>
              <a:ext cx="2061820" cy="1034636"/>
              <a:chOff x="1898650" y="1387476"/>
              <a:chExt cx="3074988" cy="1543050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3403600" y="1387476"/>
                <a:ext cx="1063625" cy="919163"/>
              </a:xfrm>
              <a:custGeom>
                <a:avLst/>
                <a:gdLst>
                  <a:gd name="T0" fmla="*/ 0 w 216"/>
                  <a:gd name="T1" fmla="*/ 149 h 186"/>
                  <a:gd name="T2" fmla="*/ 7 w 216"/>
                  <a:gd name="T3" fmla="*/ 149 h 186"/>
                  <a:gd name="T4" fmla="*/ 111 w 216"/>
                  <a:gd name="T5" fmla="*/ 186 h 186"/>
                  <a:gd name="T6" fmla="*/ 216 w 216"/>
                  <a:gd name="T7" fmla="*/ 81 h 186"/>
                  <a:gd name="T8" fmla="*/ 7 w 216"/>
                  <a:gd name="T9" fmla="*/ 0 h 186"/>
                  <a:gd name="T10" fmla="*/ 0 w 216"/>
                  <a:gd name="T11" fmla="*/ 0 h 186"/>
                  <a:gd name="T12" fmla="*/ 0 w 216"/>
                  <a:gd name="T13" fmla="*/ 14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186">
                    <a:moveTo>
                      <a:pt x="0" y="149"/>
                    </a:moveTo>
                    <a:cubicBezTo>
                      <a:pt x="3" y="149"/>
                      <a:pt x="5" y="149"/>
                      <a:pt x="7" y="149"/>
                    </a:cubicBezTo>
                    <a:cubicBezTo>
                      <a:pt x="46" y="149"/>
                      <a:pt x="83" y="163"/>
                      <a:pt x="111" y="186"/>
                    </a:cubicBezTo>
                    <a:cubicBezTo>
                      <a:pt x="216" y="81"/>
                      <a:pt x="216" y="81"/>
                      <a:pt x="216" y="81"/>
                    </a:cubicBezTo>
                    <a:cubicBezTo>
                      <a:pt x="161" y="30"/>
                      <a:pt x="87" y="0"/>
                      <a:pt x="7" y="0"/>
                    </a:cubicBezTo>
                    <a:cubicBezTo>
                      <a:pt x="5" y="0"/>
                      <a:pt x="3" y="0"/>
                      <a:pt x="0" y="0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931D48">
                  <a:alpha val="70000"/>
                </a:srgbClr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2351088" y="1387476"/>
                <a:ext cx="1008063" cy="974725"/>
              </a:xfrm>
              <a:custGeom>
                <a:avLst/>
                <a:gdLst>
                  <a:gd name="T0" fmla="*/ 0 w 205"/>
                  <a:gd name="T1" fmla="*/ 91 h 197"/>
                  <a:gd name="T2" fmla="*/ 105 w 205"/>
                  <a:gd name="T3" fmla="*/ 197 h 197"/>
                  <a:gd name="T4" fmla="*/ 205 w 205"/>
                  <a:gd name="T5" fmla="*/ 150 h 197"/>
                  <a:gd name="T6" fmla="*/ 205 w 205"/>
                  <a:gd name="T7" fmla="*/ 0 h 197"/>
                  <a:gd name="T8" fmla="*/ 0 w 205"/>
                  <a:gd name="T9" fmla="*/ 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97">
                    <a:moveTo>
                      <a:pt x="0" y="91"/>
                    </a:moveTo>
                    <a:cubicBezTo>
                      <a:pt x="105" y="197"/>
                      <a:pt x="105" y="197"/>
                      <a:pt x="105" y="197"/>
                    </a:cubicBezTo>
                    <a:cubicBezTo>
                      <a:pt x="132" y="171"/>
                      <a:pt x="167" y="153"/>
                      <a:pt x="205" y="15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25" y="4"/>
                      <a:pt x="53" y="38"/>
                      <a:pt x="0" y="91"/>
                    </a:cubicBezTo>
                    <a:close/>
                  </a:path>
                </a:pathLst>
              </a:custGeom>
              <a:solidFill>
                <a:srgbClr val="931D48">
                  <a:alpha val="40000"/>
                </a:srgbClr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3979863" y="1817688"/>
                <a:ext cx="993775" cy="1112838"/>
              </a:xfrm>
              <a:custGeom>
                <a:avLst/>
                <a:gdLst>
                  <a:gd name="T0" fmla="*/ 106 w 202"/>
                  <a:gd name="T1" fmla="*/ 0 h 225"/>
                  <a:gd name="T2" fmla="*/ 0 w 202"/>
                  <a:gd name="T3" fmla="*/ 105 h 225"/>
                  <a:gd name="T4" fmla="*/ 53 w 202"/>
                  <a:gd name="T5" fmla="*/ 225 h 225"/>
                  <a:gd name="T6" fmla="*/ 202 w 202"/>
                  <a:gd name="T7" fmla="*/ 225 h 225"/>
                  <a:gd name="T8" fmla="*/ 106 w 202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25">
                    <a:moveTo>
                      <a:pt x="106" y="0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33" y="135"/>
                      <a:pt x="53" y="178"/>
                      <a:pt x="53" y="225"/>
                    </a:cubicBezTo>
                    <a:cubicBezTo>
                      <a:pt x="202" y="225"/>
                      <a:pt x="202" y="225"/>
                      <a:pt x="202" y="225"/>
                    </a:cubicBezTo>
                    <a:cubicBezTo>
                      <a:pt x="202" y="137"/>
                      <a:pt x="165" y="57"/>
                      <a:pt x="106" y="0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1898650" y="1871663"/>
                <a:ext cx="939800" cy="1058863"/>
              </a:xfrm>
              <a:custGeom>
                <a:avLst/>
                <a:gdLst>
                  <a:gd name="T0" fmla="*/ 86 w 191"/>
                  <a:gd name="T1" fmla="*/ 0 h 214"/>
                  <a:gd name="T2" fmla="*/ 0 w 191"/>
                  <a:gd name="T3" fmla="*/ 214 h 214"/>
                  <a:gd name="T4" fmla="*/ 150 w 191"/>
                  <a:gd name="T5" fmla="*/ 214 h 214"/>
                  <a:gd name="T6" fmla="*/ 191 w 191"/>
                  <a:gd name="T7" fmla="*/ 105 h 214"/>
                  <a:gd name="T8" fmla="*/ 86 w 191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214">
                    <a:moveTo>
                      <a:pt x="86" y="0"/>
                    </a:moveTo>
                    <a:cubicBezTo>
                      <a:pt x="33" y="56"/>
                      <a:pt x="0" y="131"/>
                      <a:pt x="0" y="214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50" y="172"/>
                      <a:pt x="165" y="134"/>
                      <a:pt x="191" y="10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63FFC14E-6071-42A9-9E66-6CA83EE48B09}"/>
                </a:ext>
              </a:extLst>
            </p:cNvPr>
            <p:cNvGrpSpPr/>
            <p:nvPr/>
          </p:nvGrpSpPr>
          <p:grpSpPr>
            <a:xfrm>
              <a:off x="3221274" y="1467638"/>
              <a:ext cx="169091" cy="729209"/>
              <a:chOff x="6724899" y="2413712"/>
              <a:chExt cx="467364" cy="2015522"/>
            </a:xfrm>
            <a:effectLst/>
          </p:grpSpPr>
          <p:sp>
            <p:nvSpPr>
              <p:cNvPr id="33" name="Trapezoid 32">
                <a:extLst>
                  <a:ext uri="{FF2B5EF4-FFF2-40B4-BE49-F238E27FC236}">
                    <a16:creationId xmlns:a16="http://schemas.microsoft.com/office/drawing/2014/main" xmlns="" id="{D06AE318-D6B3-43D8-BA7E-BBBCD2867332}"/>
                  </a:ext>
                </a:extLst>
              </p:cNvPr>
              <p:cNvSpPr/>
              <p:nvPr/>
            </p:nvSpPr>
            <p:spPr>
              <a:xfrm>
                <a:off x="6822582" y="2413712"/>
                <a:ext cx="272003" cy="1575850"/>
              </a:xfrm>
              <a:prstGeom prst="trapezoi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4CC7888A-61A0-4874-BC9C-D4B34D52BF40}"/>
                  </a:ext>
                </a:extLst>
              </p:cNvPr>
              <p:cNvSpPr/>
              <p:nvPr/>
            </p:nvSpPr>
            <p:spPr>
              <a:xfrm rot="8759123">
                <a:off x="6724899" y="3961870"/>
                <a:ext cx="467364" cy="46736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/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E9AC7E6-9832-453F-B473-05F1E573174D}"/>
                </a:ext>
              </a:extLst>
            </p:cNvPr>
            <p:cNvSpPr/>
            <p:nvPr/>
          </p:nvSpPr>
          <p:spPr>
            <a:xfrm>
              <a:off x="3097324" y="1017286"/>
              <a:ext cx="410354" cy="410355"/>
            </a:xfrm>
            <a:prstGeom prst="ellipse">
              <a:avLst/>
            </a:prstGeom>
            <a:solidFill>
              <a:srgbClr val="C39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99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Arial" panose="020B0604020202020204" pitchFamily="34" charset="0"/>
                </a:rPr>
                <a:t>50%</a:t>
              </a:r>
              <a:endParaRPr lang="en-US" sz="1599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36" name="Группа 28"/>
            <p:cNvGrpSpPr/>
            <p:nvPr/>
          </p:nvGrpSpPr>
          <p:grpSpPr>
            <a:xfrm>
              <a:off x="1196837" y="964193"/>
              <a:ext cx="801522" cy="1223041"/>
              <a:chOff x="4978401" y="1123950"/>
              <a:chExt cx="1195387" cy="1824038"/>
            </a:xfrm>
            <a:solidFill>
              <a:srgbClr val="CD99B9"/>
            </a:solidFill>
          </p:grpSpPr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4978401" y="1503363"/>
                <a:ext cx="1195387" cy="755650"/>
              </a:xfrm>
              <a:custGeom>
                <a:avLst/>
                <a:gdLst>
                  <a:gd name="T0" fmla="*/ 356 w 461"/>
                  <a:gd name="T1" fmla="*/ 122 h 292"/>
                  <a:gd name="T2" fmla="*/ 387 w 461"/>
                  <a:gd name="T3" fmla="*/ 258 h 292"/>
                  <a:gd name="T4" fmla="*/ 79 w 461"/>
                  <a:gd name="T5" fmla="*/ 258 h 292"/>
                  <a:gd name="T6" fmla="*/ 105 w 461"/>
                  <a:gd name="T7" fmla="*/ 123 h 292"/>
                  <a:gd name="T8" fmla="*/ 68 w 461"/>
                  <a:gd name="T9" fmla="*/ 217 h 292"/>
                  <a:gd name="T10" fmla="*/ 64 w 461"/>
                  <a:gd name="T11" fmla="*/ 259 h 292"/>
                  <a:gd name="T12" fmla="*/ 32 w 461"/>
                  <a:gd name="T13" fmla="*/ 291 h 292"/>
                  <a:gd name="T14" fmla="*/ 1 w 461"/>
                  <a:gd name="T15" fmla="*/ 258 h 292"/>
                  <a:gd name="T16" fmla="*/ 255 w 461"/>
                  <a:gd name="T17" fmla="*/ 17 h 292"/>
                  <a:gd name="T18" fmla="*/ 444 w 461"/>
                  <a:gd name="T19" fmla="*/ 173 h 292"/>
                  <a:gd name="T20" fmla="*/ 459 w 461"/>
                  <a:gd name="T21" fmla="*/ 257 h 292"/>
                  <a:gd name="T22" fmla="*/ 429 w 461"/>
                  <a:gd name="T23" fmla="*/ 291 h 292"/>
                  <a:gd name="T24" fmla="*/ 397 w 461"/>
                  <a:gd name="T25" fmla="*/ 258 h 292"/>
                  <a:gd name="T26" fmla="*/ 366 w 461"/>
                  <a:gd name="T27" fmla="*/ 138 h 292"/>
                  <a:gd name="T28" fmla="*/ 356 w 461"/>
                  <a:gd name="T29" fmla="*/ 12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1" h="292">
                    <a:moveTo>
                      <a:pt x="356" y="122"/>
                    </a:moveTo>
                    <a:cubicBezTo>
                      <a:pt x="366" y="167"/>
                      <a:pt x="376" y="211"/>
                      <a:pt x="387" y="258"/>
                    </a:cubicBezTo>
                    <a:cubicBezTo>
                      <a:pt x="281" y="258"/>
                      <a:pt x="181" y="258"/>
                      <a:pt x="79" y="258"/>
                    </a:cubicBezTo>
                    <a:cubicBezTo>
                      <a:pt x="79" y="211"/>
                      <a:pt x="92" y="167"/>
                      <a:pt x="105" y="123"/>
                    </a:cubicBezTo>
                    <a:cubicBezTo>
                      <a:pt x="84" y="151"/>
                      <a:pt x="73" y="183"/>
                      <a:pt x="68" y="217"/>
                    </a:cubicBezTo>
                    <a:cubicBezTo>
                      <a:pt x="65" y="231"/>
                      <a:pt x="65" y="245"/>
                      <a:pt x="64" y="259"/>
                    </a:cubicBezTo>
                    <a:cubicBezTo>
                      <a:pt x="63" y="279"/>
                      <a:pt x="50" y="292"/>
                      <a:pt x="32" y="291"/>
                    </a:cubicBezTo>
                    <a:cubicBezTo>
                      <a:pt x="13" y="291"/>
                      <a:pt x="1" y="278"/>
                      <a:pt x="1" y="258"/>
                    </a:cubicBezTo>
                    <a:cubicBezTo>
                      <a:pt x="0" y="127"/>
                      <a:pt x="107" y="0"/>
                      <a:pt x="255" y="17"/>
                    </a:cubicBezTo>
                    <a:cubicBezTo>
                      <a:pt x="349" y="28"/>
                      <a:pt x="411" y="85"/>
                      <a:pt x="444" y="173"/>
                    </a:cubicBezTo>
                    <a:cubicBezTo>
                      <a:pt x="454" y="199"/>
                      <a:pt x="456" y="229"/>
                      <a:pt x="459" y="257"/>
                    </a:cubicBezTo>
                    <a:cubicBezTo>
                      <a:pt x="461" y="277"/>
                      <a:pt x="447" y="291"/>
                      <a:pt x="429" y="291"/>
                    </a:cubicBezTo>
                    <a:cubicBezTo>
                      <a:pt x="410" y="292"/>
                      <a:pt x="397" y="279"/>
                      <a:pt x="397" y="258"/>
                    </a:cubicBezTo>
                    <a:cubicBezTo>
                      <a:pt x="396" y="215"/>
                      <a:pt x="386" y="175"/>
                      <a:pt x="366" y="138"/>
                    </a:cubicBezTo>
                    <a:cubicBezTo>
                      <a:pt x="363" y="132"/>
                      <a:pt x="360" y="127"/>
                      <a:pt x="356" y="122"/>
                    </a:cubicBezTo>
                    <a:close/>
                  </a:path>
                </a:pathLst>
              </a:custGeom>
              <a:solidFill>
                <a:srgbClr val="C39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  <p:sp>
            <p:nvSpPr>
              <p:cNvPr id="38" name="Freeform 13"/>
              <p:cNvSpPr>
                <a:spLocks/>
              </p:cNvSpPr>
              <p:nvPr/>
            </p:nvSpPr>
            <p:spPr bwMode="auto">
              <a:xfrm>
                <a:off x="5172075" y="2206625"/>
                <a:ext cx="804862" cy="741363"/>
              </a:xfrm>
              <a:custGeom>
                <a:avLst/>
                <a:gdLst>
                  <a:gd name="T0" fmla="*/ 235 w 310"/>
                  <a:gd name="T1" fmla="*/ 259 h 286"/>
                  <a:gd name="T2" fmla="*/ 260 w 310"/>
                  <a:gd name="T3" fmla="*/ 286 h 286"/>
                  <a:gd name="T4" fmla="*/ 160 w 310"/>
                  <a:gd name="T5" fmla="*/ 286 h 286"/>
                  <a:gd name="T6" fmla="*/ 160 w 310"/>
                  <a:gd name="T7" fmla="*/ 128 h 286"/>
                  <a:gd name="T8" fmla="*/ 152 w 310"/>
                  <a:gd name="T9" fmla="*/ 128 h 286"/>
                  <a:gd name="T10" fmla="*/ 152 w 310"/>
                  <a:gd name="T11" fmla="*/ 286 h 286"/>
                  <a:gd name="T12" fmla="*/ 51 w 310"/>
                  <a:gd name="T13" fmla="*/ 286 h 286"/>
                  <a:gd name="T14" fmla="*/ 75 w 310"/>
                  <a:gd name="T15" fmla="*/ 259 h 286"/>
                  <a:gd name="T16" fmla="*/ 10 w 310"/>
                  <a:gd name="T17" fmla="*/ 110 h 286"/>
                  <a:gd name="T18" fmla="*/ 1 w 310"/>
                  <a:gd name="T19" fmla="*/ 15 h 286"/>
                  <a:gd name="T20" fmla="*/ 16 w 310"/>
                  <a:gd name="T21" fmla="*/ 0 h 286"/>
                  <a:gd name="T22" fmla="*/ 294 w 310"/>
                  <a:gd name="T23" fmla="*/ 0 h 286"/>
                  <a:gd name="T24" fmla="*/ 310 w 310"/>
                  <a:gd name="T25" fmla="*/ 16 h 286"/>
                  <a:gd name="T26" fmla="*/ 235 w 310"/>
                  <a:gd name="T27" fmla="*/ 25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0" h="286">
                    <a:moveTo>
                      <a:pt x="235" y="259"/>
                    </a:moveTo>
                    <a:cubicBezTo>
                      <a:pt x="243" y="268"/>
                      <a:pt x="250" y="275"/>
                      <a:pt x="260" y="286"/>
                    </a:cubicBezTo>
                    <a:cubicBezTo>
                      <a:pt x="225" y="286"/>
                      <a:pt x="194" y="286"/>
                      <a:pt x="160" y="286"/>
                    </a:cubicBezTo>
                    <a:cubicBezTo>
                      <a:pt x="160" y="233"/>
                      <a:pt x="160" y="180"/>
                      <a:pt x="160" y="128"/>
                    </a:cubicBezTo>
                    <a:cubicBezTo>
                      <a:pt x="157" y="128"/>
                      <a:pt x="155" y="128"/>
                      <a:pt x="152" y="128"/>
                    </a:cubicBezTo>
                    <a:cubicBezTo>
                      <a:pt x="152" y="180"/>
                      <a:pt x="152" y="233"/>
                      <a:pt x="152" y="286"/>
                    </a:cubicBezTo>
                    <a:cubicBezTo>
                      <a:pt x="117" y="286"/>
                      <a:pt x="86" y="286"/>
                      <a:pt x="51" y="286"/>
                    </a:cubicBezTo>
                    <a:cubicBezTo>
                      <a:pt x="61" y="276"/>
                      <a:pt x="68" y="268"/>
                      <a:pt x="75" y="259"/>
                    </a:cubicBezTo>
                    <a:cubicBezTo>
                      <a:pt x="39" y="216"/>
                      <a:pt x="19" y="165"/>
                      <a:pt x="10" y="110"/>
                    </a:cubicBezTo>
                    <a:cubicBezTo>
                      <a:pt x="5" y="79"/>
                      <a:pt x="4" y="47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109" y="0"/>
                      <a:pt x="201" y="0"/>
                      <a:pt x="294" y="0"/>
                    </a:cubicBezTo>
                    <a:cubicBezTo>
                      <a:pt x="307" y="0"/>
                      <a:pt x="310" y="5"/>
                      <a:pt x="310" y="16"/>
                    </a:cubicBezTo>
                    <a:cubicBezTo>
                      <a:pt x="308" y="105"/>
                      <a:pt x="293" y="188"/>
                      <a:pt x="235" y="259"/>
                    </a:cubicBezTo>
                    <a:close/>
                  </a:path>
                </a:pathLst>
              </a:custGeom>
              <a:solidFill>
                <a:srgbClr val="C39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5383213" y="1123950"/>
                <a:ext cx="385762" cy="385763"/>
              </a:xfrm>
              <a:custGeom>
                <a:avLst/>
                <a:gdLst>
                  <a:gd name="T0" fmla="*/ 73 w 149"/>
                  <a:gd name="T1" fmla="*/ 148 h 149"/>
                  <a:gd name="T2" fmla="*/ 0 w 149"/>
                  <a:gd name="T3" fmla="*/ 74 h 149"/>
                  <a:gd name="T4" fmla="*/ 75 w 149"/>
                  <a:gd name="T5" fmla="*/ 0 h 149"/>
                  <a:gd name="T6" fmla="*/ 148 w 149"/>
                  <a:gd name="T7" fmla="*/ 76 h 149"/>
                  <a:gd name="T8" fmla="*/ 73 w 149"/>
                  <a:gd name="T9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73" y="148"/>
                    </a:moveTo>
                    <a:cubicBezTo>
                      <a:pt x="32" y="148"/>
                      <a:pt x="0" y="115"/>
                      <a:pt x="0" y="74"/>
                    </a:cubicBezTo>
                    <a:cubicBezTo>
                      <a:pt x="1" y="33"/>
                      <a:pt x="35" y="0"/>
                      <a:pt x="75" y="0"/>
                    </a:cubicBezTo>
                    <a:cubicBezTo>
                      <a:pt x="116" y="1"/>
                      <a:pt x="149" y="35"/>
                      <a:pt x="148" y="76"/>
                    </a:cubicBezTo>
                    <a:cubicBezTo>
                      <a:pt x="148" y="117"/>
                      <a:pt x="115" y="149"/>
                      <a:pt x="73" y="148"/>
                    </a:cubicBezTo>
                    <a:close/>
                  </a:path>
                </a:pathLst>
              </a:custGeom>
              <a:solidFill>
                <a:srgbClr val="C39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</p:grpSp>
        <p:grpSp>
          <p:nvGrpSpPr>
            <p:cNvPr id="40" name="Группа 53"/>
            <p:cNvGrpSpPr/>
            <p:nvPr/>
          </p:nvGrpSpPr>
          <p:grpSpPr>
            <a:xfrm>
              <a:off x="4712824" y="972517"/>
              <a:ext cx="801522" cy="1223041"/>
              <a:chOff x="4978401" y="1123950"/>
              <a:chExt cx="1195387" cy="1824038"/>
            </a:xfrm>
            <a:solidFill>
              <a:srgbClr val="830051"/>
            </a:solidFill>
          </p:grpSpPr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4978401" y="1503363"/>
                <a:ext cx="1195387" cy="755650"/>
              </a:xfrm>
              <a:custGeom>
                <a:avLst/>
                <a:gdLst>
                  <a:gd name="T0" fmla="*/ 356 w 461"/>
                  <a:gd name="T1" fmla="*/ 122 h 292"/>
                  <a:gd name="T2" fmla="*/ 387 w 461"/>
                  <a:gd name="T3" fmla="*/ 258 h 292"/>
                  <a:gd name="T4" fmla="*/ 79 w 461"/>
                  <a:gd name="T5" fmla="*/ 258 h 292"/>
                  <a:gd name="T6" fmla="*/ 105 w 461"/>
                  <a:gd name="T7" fmla="*/ 123 h 292"/>
                  <a:gd name="T8" fmla="*/ 68 w 461"/>
                  <a:gd name="T9" fmla="*/ 217 h 292"/>
                  <a:gd name="T10" fmla="*/ 64 w 461"/>
                  <a:gd name="T11" fmla="*/ 259 h 292"/>
                  <a:gd name="T12" fmla="*/ 32 w 461"/>
                  <a:gd name="T13" fmla="*/ 291 h 292"/>
                  <a:gd name="T14" fmla="*/ 1 w 461"/>
                  <a:gd name="T15" fmla="*/ 258 h 292"/>
                  <a:gd name="T16" fmla="*/ 255 w 461"/>
                  <a:gd name="T17" fmla="*/ 17 h 292"/>
                  <a:gd name="T18" fmla="*/ 444 w 461"/>
                  <a:gd name="T19" fmla="*/ 173 h 292"/>
                  <a:gd name="T20" fmla="*/ 459 w 461"/>
                  <a:gd name="T21" fmla="*/ 257 h 292"/>
                  <a:gd name="T22" fmla="*/ 429 w 461"/>
                  <a:gd name="T23" fmla="*/ 291 h 292"/>
                  <a:gd name="T24" fmla="*/ 397 w 461"/>
                  <a:gd name="T25" fmla="*/ 258 h 292"/>
                  <a:gd name="T26" fmla="*/ 366 w 461"/>
                  <a:gd name="T27" fmla="*/ 138 h 292"/>
                  <a:gd name="T28" fmla="*/ 356 w 461"/>
                  <a:gd name="T29" fmla="*/ 12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1" h="292">
                    <a:moveTo>
                      <a:pt x="356" y="122"/>
                    </a:moveTo>
                    <a:cubicBezTo>
                      <a:pt x="366" y="167"/>
                      <a:pt x="376" y="211"/>
                      <a:pt x="387" y="258"/>
                    </a:cubicBezTo>
                    <a:cubicBezTo>
                      <a:pt x="281" y="258"/>
                      <a:pt x="181" y="258"/>
                      <a:pt x="79" y="258"/>
                    </a:cubicBezTo>
                    <a:cubicBezTo>
                      <a:pt x="79" y="211"/>
                      <a:pt x="92" y="167"/>
                      <a:pt x="105" y="123"/>
                    </a:cubicBezTo>
                    <a:cubicBezTo>
                      <a:pt x="84" y="151"/>
                      <a:pt x="73" y="183"/>
                      <a:pt x="68" y="217"/>
                    </a:cubicBezTo>
                    <a:cubicBezTo>
                      <a:pt x="65" y="231"/>
                      <a:pt x="65" y="245"/>
                      <a:pt x="64" y="259"/>
                    </a:cubicBezTo>
                    <a:cubicBezTo>
                      <a:pt x="63" y="279"/>
                      <a:pt x="50" y="292"/>
                      <a:pt x="32" y="291"/>
                    </a:cubicBezTo>
                    <a:cubicBezTo>
                      <a:pt x="13" y="291"/>
                      <a:pt x="1" y="278"/>
                      <a:pt x="1" y="258"/>
                    </a:cubicBezTo>
                    <a:cubicBezTo>
                      <a:pt x="0" y="127"/>
                      <a:pt x="107" y="0"/>
                      <a:pt x="255" y="17"/>
                    </a:cubicBezTo>
                    <a:cubicBezTo>
                      <a:pt x="349" y="28"/>
                      <a:pt x="411" y="85"/>
                      <a:pt x="444" y="173"/>
                    </a:cubicBezTo>
                    <a:cubicBezTo>
                      <a:pt x="454" y="199"/>
                      <a:pt x="456" y="229"/>
                      <a:pt x="459" y="257"/>
                    </a:cubicBezTo>
                    <a:cubicBezTo>
                      <a:pt x="461" y="277"/>
                      <a:pt x="447" y="291"/>
                      <a:pt x="429" y="291"/>
                    </a:cubicBezTo>
                    <a:cubicBezTo>
                      <a:pt x="410" y="292"/>
                      <a:pt x="397" y="279"/>
                      <a:pt x="397" y="258"/>
                    </a:cubicBezTo>
                    <a:cubicBezTo>
                      <a:pt x="396" y="215"/>
                      <a:pt x="386" y="175"/>
                      <a:pt x="366" y="138"/>
                    </a:cubicBezTo>
                    <a:cubicBezTo>
                      <a:pt x="363" y="132"/>
                      <a:pt x="360" y="127"/>
                      <a:pt x="356" y="122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5172075" y="2206625"/>
                <a:ext cx="804862" cy="741363"/>
              </a:xfrm>
              <a:custGeom>
                <a:avLst/>
                <a:gdLst>
                  <a:gd name="T0" fmla="*/ 235 w 310"/>
                  <a:gd name="T1" fmla="*/ 259 h 286"/>
                  <a:gd name="T2" fmla="*/ 260 w 310"/>
                  <a:gd name="T3" fmla="*/ 286 h 286"/>
                  <a:gd name="T4" fmla="*/ 160 w 310"/>
                  <a:gd name="T5" fmla="*/ 286 h 286"/>
                  <a:gd name="T6" fmla="*/ 160 w 310"/>
                  <a:gd name="T7" fmla="*/ 128 h 286"/>
                  <a:gd name="T8" fmla="*/ 152 w 310"/>
                  <a:gd name="T9" fmla="*/ 128 h 286"/>
                  <a:gd name="T10" fmla="*/ 152 w 310"/>
                  <a:gd name="T11" fmla="*/ 286 h 286"/>
                  <a:gd name="T12" fmla="*/ 51 w 310"/>
                  <a:gd name="T13" fmla="*/ 286 h 286"/>
                  <a:gd name="T14" fmla="*/ 75 w 310"/>
                  <a:gd name="T15" fmla="*/ 259 h 286"/>
                  <a:gd name="T16" fmla="*/ 10 w 310"/>
                  <a:gd name="T17" fmla="*/ 110 h 286"/>
                  <a:gd name="T18" fmla="*/ 1 w 310"/>
                  <a:gd name="T19" fmla="*/ 15 h 286"/>
                  <a:gd name="T20" fmla="*/ 16 w 310"/>
                  <a:gd name="T21" fmla="*/ 0 h 286"/>
                  <a:gd name="T22" fmla="*/ 294 w 310"/>
                  <a:gd name="T23" fmla="*/ 0 h 286"/>
                  <a:gd name="T24" fmla="*/ 310 w 310"/>
                  <a:gd name="T25" fmla="*/ 16 h 286"/>
                  <a:gd name="T26" fmla="*/ 235 w 310"/>
                  <a:gd name="T27" fmla="*/ 25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0" h="286">
                    <a:moveTo>
                      <a:pt x="235" y="259"/>
                    </a:moveTo>
                    <a:cubicBezTo>
                      <a:pt x="243" y="268"/>
                      <a:pt x="250" y="275"/>
                      <a:pt x="260" y="286"/>
                    </a:cubicBezTo>
                    <a:cubicBezTo>
                      <a:pt x="225" y="286"/>
                      <a:pt x="194" y="286"/>
                      <a:pt x="160" y="286"/>
                    </a:cubicBezTo>
                    <a:cubicBezTo>
                      <a:pt x="160" y="233"/>
                      <a:pt x="160" y="180"/>
                      <a:pt x="160" y="128"/>
                    </a:cubicBezTo>
                    <a:cubicBezTo>
                      <a:pt x="157" y="128"/>
                      <a:pt x="155" y="128"/>
                      <a:pt x="152" y="128"/>
                    </a:cubicBezTo>
                    <a:cubicBezTo>
                      <a:pt x="152" y="180"/>
                      <a:pt x="152" y="233"/>
                      <a:pt x="152" y="286"/>
                    </a:cubicBezTo>
                    <a:cubicBezTo>
                      <a:pt x="117" y="286"/>
                      <a:pt x="86" y="286"/>
                      <a:pt x="51" y="286"/>
                    </a:cubicBezTo>
                    <a:cubicBezTo>
                      <a:pt x="61" y="276"/>
                      <a:pt x="68" y="268"/>
                      <a:pt x="75" y="259"/>
                    </a:cubicBezTo>
                    <a:cubicBezTo>
                      <a:pt x="39" y="216"/>
                      <a:pt x="19" y="165"/>
                      <a:pt x="10" y="110"/>
                    </a:cubicBezTo>
                    <a:cubicBezTo>
                      <a:pt x="5" y="79"/>
                      <a:pt x="4" y="47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109" y="0"/>
                      <a:pt x="201" y="0"/>
                      <a:pt x="294" y="0"/>
                    </a:cubicBezTo>
                    <a:cubicBezTo>
                      <a:pt x="307" y="0"/>
                      <a:pt x="310" y="5"/>
                      <a:pt x="310" y="16"/>
                    </a:cubicBezTo>
                    <a:cubicBezTo>
                      <a:pt x="308" y="105"/>
                      <a:pt x="293" y="188"/>
                      <a:pt x="235" y="259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5383213" y="1123950"/>
                <a:ext cx="385762" cy="385763"/>
              </a:xfrm>
              <a:custGeom>
                <a:avLst/>
                <a:gdLst>
                  <a:gd name="T0" fmla="*/ 73 w 149"/>
                  <a:gd name="T1" fmla="*/ 148 h 149"/>
                  <a:gd name="T2" fmla="*/ 0 w 149"/>
                  <a:gd name="T3" fmla="*/ 74 h 149"/>
                  <a:gd name="T4" fmla="*/ 75 w 149"/>
                  <a:gd name="T5" fmla="*/ 0 h 149"/>
                  <a:gd name="T6" fmla="*/ 148 w 149"/>
                  <a:gd name="T7" fmla="*/ 76 h 149"/>
                  <a:gd name="T8" fmla="*/ 73 w 149"/>
                  <a:gd name="T9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73" y="148"/>
                    </a:moveTo>
                    <a:cubicBezTo>
                      <a:pt x="32" y="148"/>
                      <a:pt x="0" y="115"/>
                      <a:pt x="0" y="74"/>
                    </a:cubicBezTo>
                    <a:cubicBezTo>
                      <a:pt x="1" y="33"/>
                      <a:pt x="35" y="0"/>
                      <a:pt x="75" y="0"/>
                    </a:cubicBezTo>
                    <a:cubicBezTo>
                      <a:pt x="116" y="1"/>
                      <a:pt x="149" y="35"/>
                      <a:pt x="148" y="76"/>
                    </a:cubicBezTo>
                    <a:cubicBezTo>
                      <a:pt x="148" y="117"/>
                      <a:pt x="115" y="149"/>
                      <a:pt x="73" y="148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123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3AB7F-6EDB-4D47-86B5-D467CC55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71" y="256770"/>
            <a:ext cx="10972320" cy="36933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сердечная недостаточность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48A3A0-49EE-420C-BA27-EEA74AD3A3D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84571" y="1123018"/>
            <a:ext cx="5093295" cy="311128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комплексной программы по наблюдению за пациентами с ХСН в Новосибирской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стационаров и поликлиник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взаимодействие на базе МИАЦ • Технологии дистанционного наблюдения, СППР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03AADA-9061-4993-A17E-FF606663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26" y="1123018"/>
            <a:ext cx="5591175" cy="2504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78619F-E8BC-4B3E-86D7-96E1FFD6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46" y="3544672"/>
            <a:ext cx="6153150" cy="6896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16E37E-3749-4AE5-AD16-4025C24FE403}"/>
              </a:ext>
            </a:extLst>
          </p:cNvPr>
          <p:cNvSpPr/>
          <p:nvPr/>
        </p:nvSpPr>
        <p:spPr>
          <a:xfrm>
            <a:off x="568271" y="4442339"/>
            <a:ext cx="112576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городского центра лечения ХСН (III-IV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– Нижний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Новгород: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реализации специализированной программы наблюдения и реабилитации в течение года – летальность в течение 12 мес.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4,13% против 14,83%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обычном порядке наблюдения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ХСН позволит сохранить более 10 жизней на 100 пролеченных пациентов с ХСН III-IV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ф.к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B4B3EB-187D-4035-AA5D-671F5E465BCD}"/>
              </a:ext>
            </a:extLst>
          </p:cNvPr>
          <p:cNvSpPr txBox="1"/>
          <p:nvPr/>
        </p:nvSpPr>
        <p:spPr>
          <a:xfrm>
            <a:off x="358683" y="6445598"/>
            <a:ext cx="26035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Виноградова Н.Г. Кардиология. 2019;59(2S):31-39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65327-CEBF-4EB5-993C-BB35B66C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31" y="0"/>
            <a:ext cx="10972320" cy="1142280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ХСН: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C5C090-571E-4637-B638-9ED203232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40" y="1406138"/>
            <a:ext cx="10972320" cy="452484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системного подхода к помощи при ХСН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Новосибирской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качественного мониторинга больных (регистра)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преемственности ведения пациентов высокого риска, особенно с учетом дефицита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Неразвитый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патронаж на дому маломобильных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охват и неэффективность диспансеризации больных ХСН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эффективной системы реабилитации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приверженность пациентов лечению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связь между стационарным и амбулаторным звеньями</a:t>
            </a:r>
          </a:p>
          <a:p>
            <a:pPr marL="36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C927499D-EB9C-4FA4-81B1-F0E3200B4261}"/>
              </a:ext>
            </a:extLst>
          </p:cNvPr>
          <p:cNvSpPr/>
          <p:nvPr/>
        </p:nvSpPr>
        <p:spPr>
          <a:xfrm>
            <a:off x="976395" y="1416960"/>
            <a:ext cx="10120392" cy="731108"/>
          </a:xfrm>
          <a:prstGeom prst="roundRect">
            <a:avLst>
              <a:gd name="adj" fmla="val 6243"/>
            </a:avLst>
          </a:prstGeom>
          <a:noFill/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1389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b="1" dirty="0">
              <a:solidFill>
                <a:srgbClr val="C39741"/>
              </a:solidFill>
              <a:latin typeface="Calibri" panose="020F0502020204030204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xmlns="" id="{E9A1A185-DF42-41F8-9374-6A27AAD7F5D2}"/>
              </a:ext>
            </a:extLst>
          </p:cNvPr>
          <p:cNvSpPr/>
          <p:nvPr/>
        </p:nvSpPr>
        <p:spPr>
          <a:xfrm>
            <a:off x="976395" y="5239562"/>
            <a:ext cx="6462792" cy="402956"/>
          </a:xfrm>
          <a:prstGeom prst="roundRect">
            <a:avLst>
              <a:gd name="adj" fmla="val 6243"/>
            </a:avLst>
          </a:prstGeom>
          <a:noFill/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1389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b="1" dirty="0">
              <a:solidFill>
                <a:srgbClr val="C39741"/>
              </a:solidFill>
              <a:latin typeface="Calibri" panose="020F0502020204030204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xmlns="" id="{0BBB0C52-4D48-47AD-A6BD-A3E9AE062934}"/>
              </a:ext>
            </a:extLst>
          </p:cNvPr>
          <p:cNvSpPr/>
          <p:nvPr/>
        </p:nvSpPr>
        <p:spPr>
          <a:xfrm flipV="1">
            <a:off x="609600" y="799784"/>
            <a:ext cx="10652760" cy="116415"/>
          </a:xfrm>
          <a:custGeom>
            <a:avLst/>
            <a:gdLst/>
            <a:ahLst/>
            <a:cxnLst/>
            <a:rect l="l" t="t" r="r" b="b"/>
            <a:pathLst>
              <a:path w="4533900">
                <a:moveTo>
                  <a:pt x="0" y="0"/>
                </a:moveTo>
                <a:lnTo>
                  <a:pt x="45339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xmlns="" id="{8E16C312-0779-4108-BA65-9511DF0711F9}"/>
              </a:ext>
            </a:extLst>
          </p:cNvPr>
          <p:cNvSpPr/>
          <p:nvPr/>
        </p:nvSpPr>
        <p:spPr>
          <a:xfrm>
            <a:off x="609600" y="6194837"/>
            <a:ext cx="10652760" cy="190724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</p:spTree>
    <p:extLst>
      <p:ext uri="{BB962C8B-B14F-4D97-AF65-F5344CB8AC3E}">
        <p14:creationId xmlns:p14="http://schemas.microsoft.com/office/powerpoint/2010/main" val="203539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 txBox="1"/>
          <p:nvPr/>
        </p:nvSpPr>
        <p:spPr>
          <a:xfrm>
            <a:off x="505035" y="6168549"/>
            <a:ext cx="9653712" cy="159866"/>
          </a:xfrm>
          <a:prstGeom prst="rect">
            <a:avLst/>
          </a:prstGeom>
        </p:spPr>
        <p:txBody>
          <a:bodyPr vert="horz" wrap="square" lIns="0" tIns="21160" rIns="0" bIns="0" rtlCol="0">
            <a:spAutoFit/>
          </a:bodyPr>
          <a:lstStyle/>
          <a:p>
            <a:r>
              <a:rPr lang="es-E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Acta </a:t>
            </a:r>
            <a:r>
              <a:rPr lang="es-ES" sz="900" dirty="0" err="1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es-ES" sz="900" dirty="0">
                <a:solidFill>
                  <a:srgbClr val="2F3B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Sin. 2016 Nov;32(6):698-707.</a:t>
            </a:r>
            <a:endParaRPr lang="ru-RU" sz="900" dirty="0">
              <a:solidFill>
                <a:srgbClr val="2F3B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526832" y="5890036"/>
            <a:ext cx="9750591" cy="198721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398830" y="330177"/>
            <a:ext cx="11394339" cy="324870"/>
          </a:xfrm>
          <a:prstGeom prst="rect">
            <a:avLst/>
          </a:prstGeom>
        </p:spPr>
        <p:txBody>
          <a:bodyPr vert="horz" wrap="square" lIns="0" tIns="16928" rIns="0" bIns="0" rtlCol="0" anchor="ctr">
            <a:spAutoFit/>
          </a:bodyPr>
          <a:lstStyle/>
          <a:p>
            <a:pPr marL="16928">
              <a:lnSpc>
                <a:spcPct val="100000"/>
              </a:lnSpc>
              <a:spcBef>
                <a:spcPts val="133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ИСХОДЫ У ПАЦИЕНТОВ С ХСН И ГОСПИТАЛИЗАЦИЕЙ В АНАМНЕЗЕ</a:t>
            </a:r>
            <a:endParaRPr lang="ru-RU" sz="2000" b="1" spc="-2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8"/>
          <p:cNvSpPr/>
          <p:nvPr/>
        </p:nvSpPr>
        <p:spPr>
          <a:xfrm flipV="1">
            <a:off x="526652" y="686643"/>
            <a:ext cx="7397583" cy="166235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78939090-94CD-46F0-A0E2-8B84D80A2F72}"/>
              </a:ext>
            </a:extLst>
          </p:cNvPr>
          <p:cNvSpPr txBox="1"/>
          <p:nvPr/>
        </p:nvSpPr>
        <p:spPr>
          <a:xfrm>
            <a:off x="489545" y="2705088"/>
            <a:ext cx="3315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F3B41"/>
                </a:solidFill>
                <a:cs typeface="Arial" panose="020B0604020202020204" pitchFamily="34" charset="0"/>
              </a:rPr>
              <a:t>ГОСПИТАЛИЗАЦИЯ В СТАЦИОНАР ПАЦИЕНТА С ВПЕРВЫЕ ВЫЯВЛЕННОЙ </a:t>
            </a:r>
            <a:r>
              <a:rPr lang="ru-RU" sz="1400" b="1" dirty="0">
                <a:solidFill>
                  <a:srgbClr val="931D48"/>
                </a:solidFill>
                <a:cs typeface="Arial" panose="020B0604020202020204" pitchFamily="34" charset="0"/>
              </a:rPr>
              <a:t>ХСН С ФВ</a:t>
            </a:r>
            <a:r>
              <a:rPr lang="ro-RO" sz="1400" b="1" dirty="0">
                <a:solidFill>
                  <a:srgbClr val="931D48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931D48"/>
                </a:solidFill>
                <a:cs typeface="Arial" panose="020B0604020202020204" pitchFamily="34" charset="0"/>
              </a:rPr>
              <a:t>&lt;</a:t>
            </a:r>
            <a:r>
              <a:rPr lang="ro-RO" sz="1400" b="1" dirty="0">
                <a:solidFill>
                  <a:srgbClr val="931D48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931D48"/>
                </a:solidFill>
                <a:cs typeface="Arial" panose="020B0604020202020204" pitchFamily="34" charset="0"/>
              </a:rPr>
              <a:t>40</a:t>
            </a:r>
            <a:r>
              <a:rPr lang="ro-RO" sz="1400" b="1" dirty="0">
                <a:solidFill>
                  <a:srgbClr val="931D48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931D48"/>
                </a:solidFill>
                <a:cs typeface="Arial" panose="020B0604020202020204" pitchFamily="34" charset="0"/>
              </a:rPr>
              <a:t>%</a:t>
            </a:r>
            <a:endParaRPr lang="ru-RU" sz="1400" b="1" dirty="0">
              <a:solidFill>
                <a:srgbClr val="931D48"/>
              </a:solidFill>
              <a:cs typeface="Arial" panose="020B0604020202020204" pitchFamily="34" charset="0"/>
            </a:endParaRPr>
          </a:p>
        </p:txBody>
      </p:sp>
      <p:sp>
        <p:nvSpPr>
          <p:cNvPr id="197" name="Rounded Rectangle 40">
            <a:extLst>
              <a:ext uri="{FF2B5EF4-FFF2-40B4-BE49-F238E27FC236}">
                <a16:creationId xmlns:a16="http://schemas.microsoft.com/office/drawing/2014/main" xmlns="" id="{01335907-4A5E-4136-B596-33792765F7B4}"/>
              </a:ext>
            </a:extLst>
          </p:cNvPr>
          <p:cNvSpPr/>
          <p:nvPr/>
        </p:nvSpPr>
        <p:spPr>
          <a:xfrm>
            <a:off x="4199042" y="1229618"/>
            <a:ext cx="478627" cy="340955"/>
          </a:xfrm>
          <a:prstGeom prst="roundRect">
            <a:avLst>
              <a:gd name="adj" fmla="val 1272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0">
              <a:defRPr/>
            </a:pPr>
            <a:endParaRPr lang="en-US" sz="3199" kern="0" dirty="0">
              <a:solidFill>
                <a:prstClr val="white"/>
              </a:solidFill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A684DB58-D6AD-4E9E-8783-D4BA9023815D}"/>
              </a:ext>
            </a:extLst>
          </p:cNvPr>
          <p:cNvSpPr txBox="1"/>
          <p:nvPr/>
        </p:nvSpPr>
        <p:spPr>
          <a:xfrm>
            <a:off x="4203499" y="1211723"/>
            <a:ext cx="455458" cy="36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8560"/>
            <a:r>
              <a:rPr lang="en-US" sz="1799" b="1" dirty="0">
                <a:solidFill>
                  <a:prstClr val="white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99" name="Rounded Rectangle 41">
            <a:extLst>
              <a:ext uri="{FF2B5EF4-FFF2-40B4-BE49-F238E27FC236}">
                <a16:creationId xmlns:a16="http://schemas.microsoft.com/office/drawing/2014/main" xmlns="" id="{BCD1E11E-56D8-4755-B299-C5E6638EE236}"/>
              </a:ext>
            </a:extLst>
          </p:cNvPr>
          <p:cNvSpPr/>
          <p:nvPr/>
        </p:nvSpPr>
        <p:spPr>
          <a:xfrm>
            <a:off x="4199042" y="2364133"/>
            <a:ext cx="478627" cy="340955"/>
          </a:xfrm>
          <a:prstGeom prst="roundRect">
            <a:avLst>
              <a:gd name="adj" fmla="val 12725"/>
            </a:avLst>
          </a:prstGeom>
          <a:solidFill>
            <a:srgbClr val="C3974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0">
              <a:defRPr/>
            </a:pPr>
            <a:endParaRPr lang="en-US" sz="3199" kern="0" dirty="0">
              <a:solidFill>
                <a:prstClr val="white"/>
              </a:solidFill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90B516AF-C29C-412D-97B0-98F8AF17314B}"/>
              </a:ext>
            </a:extLst>
          </p:cNvPr>
          <p:cNvSpPr txBox="1"/>
          <p:nvPr/>
        </p:nvSpPr>
        <p:spPr>
          <a:xfrm>
            <a:off x="4211696" y="2356427"/>
            <a:ext cx="455458" cy="36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8560"/>
            <a:r>
              <a:rPr lang="en-US" sz="1799" b="1" dirty="0">
                <a:solidFill>
                  <a:prstClr val="white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01" name="Rounded Rectangle 42">
            <a:extLst>
              <a:ext uri="{FF2B5EF4-FFF2-40B4-BE49-F238E27FC236}">
                <a16:creationId xmlns:a16="http://schemas.microsoft.com/office/drawing/2014/main" xmlns="" id="{844B452E-6EEB-40EF-BED2-03106744BBD3}"/>
              </a:ext>
            </a:extLst>
          </p:cNvPr>
          <p:cNvSpPr/>
          <p:nvPr/>
        </p:nvSpPr>
        <p:spPr>
          <a:xfrm>
            <a:off x="4199042" y="2938362"/>
            <a:ext cx="478627" cy="340953"/>
          </a:xfrm>
          <a:prstGeom prst="roundRect">
            <a:avLst>
              <a:gd name="adj" fmla="val 12725"/>
            </a:avLst>
          </a:prstGeom>
          <a:solidFill>
            <a:srgbClr val="78909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0">
              <a:defRPr/>
            </a:pPr>
            <a:endParaRPr lang="en-US" sz="3199" kern="0" dirty="0">
              <a:solidFill>
                <a:prstClr val="white"/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50E2A77E-7806-48DF-BA1A-C830AB019F84}"/>
              </a:ext>
            </a:extLst>
          </p:cNvPr>
          <p:cNvSpPr txBox="1"/>
          <p:nvPr/>
        </p:nvSpPr>
        <p:spPr>
          <a:xfrm>
            <a:off x="4222211" y="2922771"/>
            <a:ext cx="455458" cy="36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8560"/>
            <a:r>
              <a:rPr lang="en-US" sz="1799" b="1" dirty="0">
                <a:solidFill>
                  <a:prstClr val="white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03" name="Rounded Rectangle 40">
            <a:extLst>
              <a:ext uri="{FF2B5EF4-FFF2-40B4-BE49-F238E27FC236}">
                <a16:creationId xmlns:a16="http://schemas.microsoft.com/office/drawing/2014/main" xmlns="" id="{93FB5AF4-36E3-499A-B7E1-C215BF4D70B4}"/>
              </a:ext>
            </a:extLst>
          </p:cNvPr>
          <p:cNvSpPr/>
          <p:nvPr/>
        </p:nvSpPr>
        <p:spPr>
          <a:xfrm>
            <a:off x="4199042" y="1792647"/>
            <a:ext cx="478627" cy="340955"/>
          </a:xfrm>
          <a:prstGeom prst="roundRect">
            <a:avLst>
              <a:gd name="adj" fmla="val 12725"/>
            </a:avLst>
          </a:prstGeom>
          <a:solidFill>
            <a:srgbClr val="931D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0">
              <a:defRPr/>
            </a:pPr>
            <a:endParaRPr lang="en-US" sz="3199" kern="0" dirty="0">
              <a:solidFill>
                <a:prstClr val="white"/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766D4CF-5D04-4CEE-8224-016953940242}"/>
              </a:ext>
            </a:extLst>
          </p:cNvPr>
          <p:cNvSpPr txBox="1"/>
          <p:nvPr/>
        </p:nvSpPr>
        <p:spPr>
          <a:xfrm>
            <a:off x="4213170" y="1766189"/>
            <a:ext cx="455455" cy="36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8560"/>
            <a:r>
              <a:rPr lang="en-US" sz="1799" b="1" dirty="0">
                <a:solidFill>
                  <a:prstClr val="white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05" name="Rounded Rectangle 49">
            <a:extLst>
              <a:ext uri="{FF2B5EF4-FFF2-40B4-BE49-F238E27FC236}">
                <a16:creationId xmlns:a16="http://schemas.microsoft.com/office/drawing/2014/main" xmlns="" id="{B08EF1CE-7029-49E2-AA84-9ADA3DC47D34}"/>
              </a:ext>
            </a:extLst>
          </p:cNvPr>
          <p:cNvSpPr/>
          <p:nvPr/>
        </p:nvSpPr>
        <p:spPr>
          <a:xfrm>
            <a:off x="4986543" y="1271600"/>
            <a:ext cx="207676" cy="272112"/>
          </a:xfrm>
          <a:prstGeom prst="roundRect">
            <a:avLst>
              <a:gd name="adj" fmla="val 1272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0">
              <a:defRPr/>
            </a:pPr>
            <a:endParaRPr lang="en-US" sz="3199" kern="0" dirty="0">
              <a:solidFill>
                <a:prstClr val="white"/>
              </a:solidFill>
            </a:endParaRPr>
          </a:p>
        </p:txBody>
      </p:sp>
      <p:sp>
        <p:nvSpPr>
          <p:cNvPr id="206" name="Rounded Rectangle 53">
            <a:extLst>
              <a:ext uri="{FF2B5EF4-FFF2-40B4-BE49-F238E27FC236}">
                <a16:creationId xmlns:a16="http://schemas.microsoft.com/office/drawing/2014/main" xmlns="" id="{05308CC7-985B-45A7-A94F-36035EAB7CCC}"/>
              </a:ext>
            </a:extLst>
          </p:cNvPr>
          <p:cNvSpPr/>
          <p:nvPr/>
        </p:nvSpPr>
        <p:spPr>
          <a:xfrm>
            <a:off x="4959313" y="2396773"/>
            <a:ext cx="615270" cy="272111"/>
          </a:xfrm>
          <a:prstGeom prst="roundRect">
            <a:avLst>
              <a:gd name="adj" fmla="val 12725"/>
            </a:avLst>
          </a:prstGeom>
          <a:solidFill>
            <a:srgbClr val="C3974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0">
              <a:defRPr/>
            </a:pPr>
            <a:endParaRPr lang="en-US" sz="3199" kern="0" dirty="0">
              <a:solidFill>
                <a:prstClr val="white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580F206F-4ADE-4A18-9B15-EA522BDCA8DC}"/>
              </a:ext>
            </a:extLst>
          </p:cNvPr>
          <p:cNvSpPr txBox="1"/>
          <p:nvPr/>
        </p:nvSpPr>
        <p:spPr>
          <a:xfrm>
            <a:off x="6147429" y="1302321"/>
            <a:ext cx="856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560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3,9%</a:t>
            </a:r>
          </a:p>
        </p:txBody>
      </p:sp>
      <p:sp>
        <p:nvSpPr>
          <p:cNvPr id="208" name="Rounded Rectangle 57">
            <a:extLst>
              <a:ext uri="{FF2B5EF4-FFF2-40B4-BE49-F238E27FC236}">
                <a16:creationId xmlns:a16="http://schemas.microsoft.com/office/drawing/2014/main" xmlns="" id="{2F8619C6-ED46-4D96-9519-3F1B06CD35D7}"/>
              </a:ext>
            </a:extLst>
          </p:cNvPr>
          <p:cNvSpPr/>
          <p:nvPr/>
        </p:nvSpPr>
        <p:spPr>
          <a:xfrm>
            <a:off x="4982659" y="2974519"/>
            <a:ext cx="1290960" cy="272111"/>
          </a:xfrm>
          <a:prstGeom prst="roundRect">
            <a:avLst>
              <a:gd name="adj" fmla="val 12725"/>
            </a:avLst>
          </a:prstGeom>
          <a:solidFill>
            <a:srgbClr val="78909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0">
              <a:defRPr/>
            </a:pPr>
            <a:endParaRPr lang="en-US" sz="3199" kern="0" dirty="0">
              <a:solidFill>
                <a:prstClr val="white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63C77BA3-0B33-4829-B620-3472230C4C2C}"/>
              </a:ext>
            </a:extLst>
          </p:cNvPr>
          <p:cNvSpPr txBox="1"/>
          <p:nvPr/>
        </p:nvSpPr>
        <p:spPr>
          <a:xfrm>
            <a:off x="6158697" y="2352426"/>
            <a:ext cx="856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560"/>
            <a:r>
              <a:rPr lang="ru-RU" sz="1400" b="1" dirty="0">
                <a:solidFill>
                  <a:srgbClr val="C39741"/>
                </a:solidFill>
                <a:cs typeface="Arial" panose="020B0604020202020204" pitchFamily="34" charset="0"/>
              </a:rPr>
              <a:t>1</a:t>
            </a:r>
            <a:r>
              <a:rPr lang="en-US" sz="1400" b="1" dirty="0">
                <a:solidFill>
                  <a:srgbClr val="C39741"/>
                </a:solidFill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C39741"/>
                </a:solidFill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C39741"/>
                </a:solidFill>
                <a:cs typeface="Arial" panose="020B0604020202020204" pitchFamily="34" charset="0"/>
              </a:rPr>
              <a:t>9</a:t>
            </a:r>
            <a:r>
              <a:rPr lang="ru-RU" sz="1400" b="1" dirty="0">
                <a:solidFill>
                  <a:srgbClr val="C39741"/>
                </a:solidFill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rgbClr val="C39741"/>
              </a:solidFill>
              <a:cs typeface="Arial" panose="020B0604020202020204" pitchFamily="34" charset="0"/>
            </a:endParaRPr>
          </a:p>
        </p:txBody>
      </p:sp>
      <p:sp>
        <p:nvSpPr>
          <p:cNvPr id="210" name="Rounded Rectangle 49">
            <a:extLst>
              <a:ext uri="{FF2B5EF4-FFF2-40B4-BE49-F238E27FC236}">
                <a16:creationId xmlns:a16="http://schemas.microsoft.com/office/drawing/2014/main" xmlns="" id="{42C6870D-62EA-4D0B-AA25-62E27B5AEFCE}"/>
              </a:ext>
            </a:extLst>
          </p:cNvPr>
          <p:cNvSpPr/>
          <p:nvPr/>
        </p:nvSpPr>
        <p:spPr>
          <a:xfrm>
            <a:off x="4986542" y="1834629"/>
            <a:ext cx="826669" cy="272112"/>
          </a:xfrm>
          <a:prstGeom prst="roundRect">
            <a:avLst>
              <a:gd name="adj" fmla="val 12725"/>
            </a:avLst>
          </a:prstGeom>
          <a:solidFill>
            <a:srgbClr val="931D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0">
              <a:defRPr/>
            </a:pPr>
            <a:endParaRPr lang="en-US" sz="3199" kern="0" dirty="0">
              <a:solidFill>
                <a:prstClr val="white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88DD260C-D80F-41AF-B1D7-1E6422E720B0}"/>
              </a:ext>
            </a:extLst>
          </p:cNvPr>
          <p:cNvSpPr txBox="1"/>
          <p:nvPr/>
        </p:nvSpPr>
        <p:spPr>
          <a:xfrm>
            <a:off x="6158697" y="2938148"/>
            <a:ext cx="856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560"/>
            <a:r>
              <a:rPr lang="en-US" sz="1400" b="1" dirty="0">
                <a:solidFill>
                  <a:srgbClr val="78909C"/>
                </a:solidFill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78909C"/>
                </a:solidFill>
                <a:cs typeface="Arial" panose="020B0604020202020204" pitchFamily="34" charset="0"/>
              </a:rPr>
              <a:t>7</a:t>
            </a:r>
            <a:r>
              <a:rPr lang="en-US" sz="1400" b="1" dirty="0">
                <a:solidFill>
                  <a:srgbClr val="78909C"/>
                </a:solidFill>
                <a:cs typeface="Arial" panose="020B0604020202020204" pitchFamily="34" charset="0"/>
              </a:rPr>
              <a:t>%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65CCF4C6-5CBF-435D-9403-8015F76A82A8}"/>
              </a:ext>
            </a:extLst>
          </p:cNvPr>
          <p:cNvSpPr txBox="1"/>
          <p:nvPr/>
        </p:nvSpPr>
        <p:spPr>
          <a:xfrm>
            <a:off x="7114760" y="1679051"/>
            <a:ext cx="3797964" cy="5434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66" b="1" dirty="0">
                <a:solidFill>
                  <a:srgbClr val="2F3B41"/>
                </a:solidFill>
                <a:cs typeface="Arial" panose="020B0604020202020204" pitchFamily="34" charset="0"/>
              </a:rPr>
              <a:t>Смерть в течение 6-ти месяцев после выписки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0D7D8A76-EBDE-4FC8-A3F1-3EE4176343CD}"/>
              </a:ext>
            </a:extLst>
          </p:cNvPr>
          <p:cNvSpPr txBox="1"/>
          <p:nvPr/>
        </p:nvSpPr>
        <p:spPr>
          <a:xfrm>
            <a:off x="6192078" y="1804794"/>
            <a:ext cx="82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560"/>
            <a:r>
              <a:rPr lang="en-US" sz="1400" b="1" dirty="0">
                <a:solidFill>
                  <a:srgbClr val="931D48"/>
                </a:solidFill>
                <a:cs typeface="Arial" panose="020B0604020202020204" pitchFamily="34" charset="0"/>
              </a:rPr>
              <a:t>15,2%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5A7F9913-9872-4A34-B79C-80F738A60A85}"/>
              </a:ext>
            </a:extLst>
          </p:cNvPr>
          <p:cNvSpPr txBox="1"/>
          <p:nvPr/>
        </p:nvSpPr>
        <p:spPr>
          <a:xfrm>
            <a:off x="7114760" y="2249911"/>
            <a:ext cx="4161241" cy="5434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66" b="1" dirty="0">
                <a:solidFill>
                  <a:srgbClr val="2F3B41"/>
                </a:solidFill>
                <a:cs typeface="Arial" panose="020B0604020202020204" pitchFamily="34" charset="0"/>
              </a:rPr>
              <a:t>Повторная</a:t>
            </a:r>
            <a:r>
              <a:rPr lang="en-US" sz="1466" b="1" dirty="0">
                <a:solidFill>
                  <a:srgbClr val="2F3B41"/>
                </a:solidFill>
                <a:cs typeface="Arial" panose="020B0604020202020204" pitchFamily="34" charset="0"/>
              </a:rPr>
              <a:t> </a:t>
            </a:r>
            <a:r>
              <a:rPr lang="ru-RU" sz="1466" b="1" dirty="0">
                <a:solidFill>
                  <a:srgbClr val="2F3B41"/>
                </a:solidFill>
                <a:cs typeface="Arial" panose="020B0604020202020204" pitchFamily="34" charset="0"/>
              </a:rPr>
              <a:t>госпитализация </a:t>
            </a:r>
            <a:r>
              <a:rPr lang="en-US" sz="1466" b="1" dirty="0">
                <a:solidFill>
                  <a:srgbClr val="2F3B41"/>
                </a:solidFill>
                <a:cs typeface="Arial" panose="020B0604020202020204" pitchFamily="34" charset="0"/>
              </a:rPr>
              <a:t/>
            </a:r>
            <a:br>
              <a:rPr lang="en-US" sz="1466" b="1" dirty="0">
                <a:solidFill>
                  <a:srgbClr val="2F3B41"/>
                </a:solidFill>
                <a:cs typeface="Arial" panose="020B0604020202020204" pitchFamily="34" charset="0"/>
              </a:rPr>
            </a:br>
            <a:r>
              <a:rPr lang="ru-RU" sz="1466" b="1" dirty="0">
                <a:solidFill>
                  <a:srgbClr val="2F3B41"/>
                </a:solidFill>
                <a:cs typeface="Arial" panose="020B0604020202020204" pitchFamily="34" charset="0"/>
              </a:rPr>
              <a:t>в течение 30-ти дней 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C19360D6-430C-4382-B082-1A41F59C95D5}"/>
              </a:ext>
            </a:extLst>
          </p:cNvPr>
          <p:cNvSpPr txBox="1"/>
          <p:nvPr/>
        </p:nvSpPr>
        <p:spPr>
          <a:xfrm>
            <a:off x="7114760" y="2855669"/>
            <a:ext cx="3983981" cy="5434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66" b="1" dirty="0">
                <a:solidFill>
                  <a:srgbClr val="2F3B41"/>
                </a:solidFill>
                <a:cs typeface="Arial" panose="020B0604020202020204" pitchFamily="34" charset="0"/>
              </a:rPr>
              <a:t>Повторная</a:t>
            </a:r>
            <a:r>
              <a:rPr lang="en-US" sz="1466" b="1" dirty="0">
                <a:solidFill>
                  <a:srgbClr val="2F3B41"/>
                </a:solidFill>
                <a:cs typeface="Arial" panose="020B0604020202020204" pitchFamily="34" charset="0"/>
              </a:rPr>
              <a:t> </a:t>
            </a:r>
            <a:r>
              <a:rPr lang="ru-RU" sz="1466" b="1" dirty="0">
                <a:solidFill>
                  <a:srgbClr val="2F3B41"/>
                </a:solidFill>
                <a:cs typeface="Arial" panose="020B0604020202020204" pitchFamily="34" charset="0"/>
              </a:rPr>
              <a:t>госпитализация в течение 6-ти месяцев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xmlns="" id="{272B44F8-07F1-4140-BA82-4145E81762E2}"/>
              </a:ext>
            </a:extLst>
          </p:cNvPr>
          <p:cNvSpPr/>
          <p:nvPr/>
        </p:nvSpPr>
        <p:spPr>
          <a:xfrm>
            <a:off x="7872860" y="3855280"/>
            <a:ext cx="2832752" cy="1773681"/>
          </a:xfrm>
          <a:prstGeom prst="rect">
            <a:avLst/>
          </a:prstGeom>
          <a:solidFill>
            <a:srgbClr val="931D48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Показатель смертности достоверно выше в группе пациентов с повторной госпитализацией по поводу ХСН в течение 6 месяцев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27,66% </a:t>
            </a:r>
            <a:r>
              <a:rPr lang="en-US" sz="1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vs</a:t>
            </a:r>
            <a:r>
              <a:rPr lang="ru-RU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10,36%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p&lt;0,001</a:t>
            </a:r>
            <a:r>
              <a:rPr lang="ru-RU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14B061EA-4E87-4EB5-B3B5-EA4DBFF771BF}"/>
              </a:ext>
            </a:extLst>
          </p:cNvPr>
          <p:cNvSpPr/>
          <p:nvPr/>
        </p:nvSpPr>
        <p:spPr>
          <a:xfrm>
            <a:off x="3804754" y="4991552"/>
            <a:ext cx="3982439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99"/>
              </a:lnSpc>
            </a:pPr>
            <a:r>
              <a:rPr lang="ru-RU" sz="1599" b="1" dirty="0">
                <a:solidFill>
                  <a:srgbClr val="931D4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Погибнет каждый третий пациент с ХСН </a:t>
            </a:r>
            <a:r>
              <a:rPr lang="en-US" sz="1599" b="1" dirty="0">
                <a:solidFill>
                  <a:srgbClr val="931D48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599" b="1" dirty="0">
                <a:solidFill>
                  <a:srgbClr val="931D48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599" b="1" dirty="0">
                <a:solidFill>
                  <a:srgbClr val="2F3B4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случае повторной госпитализации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xmlns="" id="{086EFD00-BC2F-4E71-B50C-FBD52B9F2315}"/>
              </a:ext>
            </a:extLst>
          </p:cNvPr>
          <p:cNvSpPr/>
          <p:nvPr/>
        </p:nvSpPr>
        <p:spPr>
          <a:xfrm>
            <a:off x="3804755" y="4016957"/>
            <a:ext cx="3986304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99"/>
              </a:lnSpc>
            </a:pPr>
            <a:r>
              <a:rPr lang="ru-RU" sz="1599" b="1" dirty="0">
                <a:solidFill>
                  <a:srgbClr val="931D4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Погибнет каждый десятый пациент с ХСН, </a:t>
            </a:r>
            <a:r>
              <a:rPr lang="ru-RU" sz="1599" b="1" dirty="0">
                <a:solidFill>
                  <a:srgbClr val="2F3B4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если повторной госпитализации не было</a:t>
            </a:r>
            <a:endParaRPr lang="ru-RU" sz="1599" b="1" dirty="0">
              <a:solidFill>
                <a:srgbClr val="2F3B41"/>
              </a:solidFill>
            </a:endParaRPr>
          </a:p>
        </p:txBody>
      </p:sp>
      <p:grpSp>
        <p:nvGrpSpPr>
          <p:cNvPr id="219" name="Группа 3"/>
          <p:cNvGrpSpPr/>
          <p:nvPr/>
        </p:nvGrpSpPr>
        <p:grpSpPr>
          <a:xfrm>
            <a:off x="530839" y="3937945"/>
            <a:ext cx="3097201" cy="1681213"/>
            <a:chOff x="422494" y="3934002"/>
            <a:chExt cx="3969933" cy="215494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xmlns="" id="{50BB5FF1-1EAE-4795-9D39-DAEE45C62AB3}"/>
                </a:ext>
              </a:extLst>
            </p:cNvPr>
            <p:cNvGrpSpPr/>
            <p:nvPr/>
          </p:nvGrpSpPr>
          <p:grpSpPr>
            <a:xfrm flipH="1">
              <a:off x="4058332" y="3934002"/>
              <a:ext cx="334095" cy="864219"/>
              <a:chOff x="-1212850" y="2143125"/>
              <a:chExt cx="695325" cy="1798638"/>
            </a:xfrm>
            <a:solidFill>
              <a:srgbClr val="D0006F"/>
            </a:solidFill>
          </p:grpSpPr>
          <p:sp>
            <p:nvSpPr>
              <p:cNvPr id="278" name="Freeform 36">
                <a:extLst>
                  <a:ext uri="{FF2B5EF4-FFF2-40B4-BE49-F238E27FC236}">
                    <a16:creationId xmlns:a16="http://schemas.microsoft.com/office/drawing/2014/main" xmlns="" id="{02271DBE-5C22-4A73-8235-831A9430E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A80000"/>
                  </a:solidFill>
                </a:endParaRPr>
              </a:p>
            </p:txBody>
          </p:sp>
          <p:sp>
            <p:nvSpPr>
              <p:cNvPr id="279" name="Freeform 37">
                <a:extLst>
                  <a:ext uri="{FF2B5EF4-FFF2-40B4-BE49-F238E27FC236}">
                    <a16:creationId xmlns:a16="http://schemas.microsoft.com/office/drawing/2014/main" xmlns="" id="{336FE4B7-7BB4-4078-A0EA-ACF51B94A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A80000"/>
                  </a:solidFill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xmlns="" id="{B834E3A6-0422-4968-84A4-5EDBE134FEB1}"/>
                </a:ext>
              </a:extLst>
            </p:cNvPr>
            <p:cNvGrpSpPr/>
            <p:nvPr/>
          </p:nvGrpSpPr>
          <p:grpSpPr>
            <a:xfrm flipH="1">
              <a:off x="3657129" y="3934002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76" name="Freeform 36">
                <a:extLst>
                  <a:ext uri="{FF2B5EF4-FFF2-40B4-BE49-F238E27FC236}">
                    <a16:creationId xmlns:a16="http://schemas.microsoft.com/office/drawing/2014/main" xmlns="" id="{B69B6A9A-F03D-498B-9510-0F2C01562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77" name="Freeform 37">
                <a:extLst>
                  <a:ext uri="{FF2B5EF4-FFF2-40B4-BE49-F238E27FC236}">
                    <a16:creationId xmlns:a16="http://schemas.microsoft.com/office/drawing/2014/main" xmlns="" id="{933A7D0D-17F3-4235-83E3-4FBA8002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xmlns="" id="{D461C853-A4EC-43E8-811E-3EDFA7017281}"/>
                </a:ext>
              </a:extLst>
            </p:cNvPr>
            <p:cNvGrpSpPr/>
            <p:nvPr/>
          </p:nvGrpSpPr>
          <p:grpSpPr>
            <a:xfrm flipH="1">
              <a:off x="3255928" y="3934002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74" name="Freeform 36">
                <a:extLst>
                  <a:ext uri="{FF2B5EF4-FFF2-40B4-BE49-F238E27FC236}">
                    <a16:creationId xmlns:a16="http://schemas.microsoft.com/office/drawing/2014/main" xmlns="" id="{035F9C42-03EC-4F31-B188-2711B27A9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75" name="Freeform 37">
                <a:extLst>
                  <a:ext uri="{FF2B5EF4-FFF2-40B4-BE49-F238E27FC236}">
                    <a16:creationId xmlns:a16="http://schemas.microsoft.com/office/drawing/2014/main" xmlns="" id="{E2390183-366F-4D08-8248-A9137C1E9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xmlns="" id="{55E473EE-0FF9-4513-939C-6E0E2E16C0AB}"/>
                </a:ext>
              </a:extLst>
            </p:cNvPr>
            <p:cNvGrpSpPr/>
            <p:nvPr/>
          </p:nvGrpSpPr>
          <p:grpSpPr>
            <a:xfrm flipH="1">
              <a:off x="2854727" y="3934002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72" name="Freeform 36">
                <a:extLst>
                  <a:ext uri="{FF2B5EF4-FFF2-40B4-BE49-F238E27FC236}">
                    <a16:creationId xmlns:a16="http://schemas.microsoft.com/office/drawing/2014/main" xmlns="" id="{610031DF-6631-4CF7-8B41-41B0E5589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73" name="Freeform 37">
                <a:extLst>
                  <a:ext uri="{FF2B5EF4-FFF2-40B4-BE49-F238E27FC236}">
                    <a16:creationId xmlns:a16="http://schemas.microsoft.com/office/drawing/2014/main" xmlns="" id="{AFCF9ECC-8EFA-4DDA-A62E-D28F97258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3E5F430B-02E9-4010-8239-3236FC96B635}"/>
                </a:ext>
              </a:extLst>
            </p:cNvPr>
            <p:cNvGrpSpPr/>
            <p:nvPr/>
          </p:nvGrpSpPr>
          <p:grpSpPr>
            <a:xfrm flipH="1">
              <a:off x="2453525" y="3934002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70" name="Freeform 36">
                <a:extLst>
                  <a:ext uri="{FF2B5EF4-FFF2-40B4-BE49-F238E27FC236}">
                    <a16:creationId xmlns:a16="http://schemas.microsoft.com/office/drawing/2014/main" xmlns="" id="{9CC585D2-EC36-4A4A-93FE-A12438779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71" name="Freeform 37">
                <a:extLst>
                  <a:ext uri="{FF2B5EF4-FFF2-40B4-BE49-F238E27FC236}">
                    <a16:creationId xmlns:a16="http://schemas.microsoft.com/office/drawing/2014/main" xmlns="" id="{E60B12D8-353D-4B09-B753-3F3DD0915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xmlns="" id="{E379CD7B-5E39-4AF5-8056-D2084A2302B8}"/>
                </a:ext>
              </a:extLst>
            </p:cNvPr>
            <p:cNvGrpSpPr/>
            <p:nvPr/>
          </p:nvGrpSpPr>
          <p:grpSpPr>
            <a:xfrm flipH="1">
              <a:off x="2052325" y="3934002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68" name="Freeform 36">
                <a:extLst>
                  <a:ext uri="{FF2B5EF4-FFF2-40B4-BE49-F238E27FC236}">
                    <a16:creationId xmlns:a16="http://schemas.microsoft.com/office/drawing/2014/main" xmlns="" id="{72D4E000-0537-4855-BB4C-5C6BD0B80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69" name="Freeform 37">
                <a:extLst>
                  <a:ext uri="{FF2B5EF4-FFF2-40B4-BE49-F238E27FC236}">
                    <a16:creationId xmlns:a16="http://schemas.microsoft.com/office/drawing/2014/main" xmlns="" id="{A26AF143-A029-4E63-A1B7-E6AF372FD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xmlns="" id="{C65E0596-3141-44C7-8286-AB096E6DD365}"/>
                </a:ext>
              </a:extLst>
            </p:cNvPr>
            <p:cNvGrpSpPr/>
            <p:nvPr/>
          </p:nvGrpSpPr>
          <p:grpSpPr>
            <a:xfrm flipH="1">
              <a:off x="4058332" y="5214717"/>
              <a:ext cx="334095" cy="864219"/>
              <a:chOff x="-1212850" y="2143125"/>
              <a:chExt cx="695325" cy="1798638"/>
            </a:xfrm>
            <a:solidFill>
              <a:srgbClr val="D0006F"/>
            </a:solidFill>
          </p:grpSpPr>
          <p:sp>
            <p:nvSpPr>
              <p:cNvPr id="266" name="Freeform 36">
                <a:extLst>
                  <a:ext uri="{FF2B5EF4-FFF2-40B4-BE49-F238E27FC236}">
                    <a16:creationId xmlns:a16="http://schemas.microsoft.com/office/drawing/2014/main" xmlns="" id="{2421DEE3-5B7C-4EE2-831D-40A06B680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67" name="Freeform 37">
                <a:extLst>
                  <a:ext uri="{FF2B5EF4-FFF2-40B4-BE49-F238E27FC236}">
                    <a16:creationId xmlns:a16="http://schemas.microsoft.com/office/drawing/2014/main" xmlns="" id="{2AFF2635-CEFA-4DEC-9FBB-909758C08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xmlns="" id="{A5E371CB-A2CE-4664-821C-51A0962B4E9F}"/>
                </a:ext>
              </a:extLst>
            </p:cNvPr>
            <p:cNvGrpSpPr/>
            <p:nvPr/>
          </p:nvGrpSpPr>
          <p:grpSpPr>
            <a:xfrm flipH="1">
              <a:off x="3657129" y="5214717"/>
              <a:ext cx="334095" cy="864219"/>
              <a:chOff x="-1212850" y="2143125"/>
              <a:chExt cx="695325" cy="1798638"/>
            </a:xfrm>
            <a:solidFill>
              <a:srgbClr val="D0006F"/>
            </a:solidFill>
          </p:grpSpPr>
          <p:sp>
            <p:nvSpPr>
              <p:cNvPr id="264" name="Freeform 36">
                <a:extLst>
                  <a:ext uri="{FF2B5EF4-FFF2-40B4-BE49-F238E27FC236}">
                    <a16:creationId xmlns:a16="http://schemas.microsoft.com/office/drawing/2014/main" xmlns="" id="{14256D36-FA22-47A8-981D-14A1E5D36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65" name="Freeform 37">
                <a:extLst>
                  <a:ext uri="{FF2B5EF4-FFF2-40B4-BE49-F238E27FC236}">
                    <a16:creationId xmlns:a16="http://schemas.microsoft.com/office/drawing/2014/main" xmlns="" id="{CC11160F-AAFA-4FB1-8012-C51B4F86A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xmlns="" id="{BB00165E-E63F-4F35-A4C9-8A6AFA9FE8DB}"/>
                </a:ext>
              </a:extLst>
            </p:cNvPr>
            <p:cNvGrpSpPr/>
            <p:nvPr/>
          </p:nvGrpSpPr>
          <p:grpSpPr>
            <a:xfrm flipH="1">
              <a:off x="3255929" y="5214717"/>
              <a:ext cx="334095" cy="864219"/>
              <a:chOff x="-1212850" y="2143125"/>
              <a:chExt cx="695325" cy="1798638"/>
            </a:xfrm>
            <a:solidFill>
              <a:srgbClr val="D0006F"/>
            </a:solidFill>
          </p:grpSpPr>
          <p:sp>
            <p:nvSpPr>
              <p:cNvPr id="262" name="Freeform 36">
                <a:extLst>
                  <a:ext uri="{FF2B5EF4-FFF2-40B4-BE49-F238E27FC236}">
                    <a16:creationId xmlns:a16="http://schemas.microsoft.com/office/drawing/2014/main" xmlns="" id="{C4ABAC79-F0E6-4EAB-84C4-0050E60C7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63" name="Freeform 37">
                <a:extLst>
                  <a:ext uri="{FF2B5EF4-FFF2-40B4-BE49-F238E27FC236}">
                    <a16:creationId xmlns:a16="http://schemas.microsoft.com/office/drawing/2014/main" xmlns="" id="{FE808933-B279-4E1B-8D35-E22134FA8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931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xmlns="" id="{1C88C41F-9A7A-469E-B349-5C85BAA54AE7}"/>
                </a:ext>
              </a:extLst>
            </p:cNvPr>
            <p:cNvGrpSpPr/>
            <p:nvPr/>
          </p:nvGrpSpPr>
          <p:grpSpPr>
            <a:xfrm flipH="1">
              <a:off x="2854726" y="5214717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60" name="Freeform 36">
                <a:extLst>
                  <a:ext uri="{FF2B5EF4-FFF2-40B4-BE49-F238E27FC236}">
                    <a16:creationId xmlns:a16="http://schemas.microsoft.com/office/drawing/2014/main" xmlns="" id="{6A91A5E5-96F1-4DAE-BB3E-03198A50D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61" name="Freeform 37">
                <a:extLst>
                  <a:ext uri="{FF2B5EF4-FFF2-40B4-BE49-F238E27FC236}">
                    <a16:creationId xmlns:a16="http://schemas.microsoft.com/office/drawing/2014/main" xmlns="" id="{5E7D493D-8B0C-459E-BE41-0696F0391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xmlns="" id="{C4B4E71E-8088-4C8B-9472-41114D4E6078}"/>
                </a:ext>
              </a:extLst>
            </p:cNvPr>
            <p:cNvGrpSpPr/>
            <p:nvPr/>
          </p:nvGrpSpPr>
          <p:grpSpPr>
            <a:xfrm flipH="1">
              <a:off x="2453525" y="5214717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58" name="Freeform 36">
                <a:extLst>
                  <a:ext uri="{FF2B5EF4-FFF2-40B4-BE49-F238E27FC236}">
                    <a16:creationId xmlns:a16="http://schemas.microsoft.com/office/drawing/2014/main" xmlns="" id="{014B8ED5-850C-49CA-84D9-BB2D65A6D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59" name="Freeform 37">
                <a:extLst>
                  <a:ext uri="{FF2B5EF4-FFF2-40B4-BE49-F238E27FC236}">
                    <a16:creationId xmlns:a16="http://schemas.microsoft.com/office/drawing/2014/main" xmlns="" id="{5AE15990-6526-408A-9D03-73D637495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xmlns="" id="{B0CF00CD-4169-42B1-83E2-B3C5675AE4CF}"/>
                </a:ext>
              </a:extLst>
            </p:cNvPr>
            <p:cNvGrpSpPr/>
            <p:nvPr/>
          </p:nvGrpSpPr>
          <p:grpSpPr>
            <a:xfrm flipH="1">
              <a:off x="2052325" y="5214717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56" name="Freeform 36">
                <a:extLst>
                  <a:ext uri="{FF2B5EF4-FFF2-40B4-BE49-F238E27FC236}">
                    <a16:creationId xmlns:a16="http://schemas.microsoft.com/office/drawing/2014/main" xmlns="" id="{FFC09DAF-FF8F-4532-AA59-F4BB494F7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57" name="Freeform 37">
                <a:extLst>
                  <a:ext uri="{FF2B5EF4-FFF2-40B4-BE49-F238E27FC236}">
                    <a16:creationId xmlns:a16="http://schemas.microsoft.com/office/drawing/2014/main" xmlns="" id="{B2B2F1D5-34C6-47E1-B5FB-18B565777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xmlns="" id="{381EF2A3-C335-48BC-960A-AB7A744BD5F3}"/>
                </a:ext>
              </a:extLst>
            </p:cNvPr>
            <p:cNvGrpSpPr/>
            <p:nvPr/>
          </p:nvGrpSpPr>
          <p:grpSpPr>
            <a:xfrm flipH="1">
              <a:off x="1261766" y="5211653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54" name="Freeform 36">
                <a:extLst>
                  <a:ext uri="{FF2B5EF4-FFF2-40B4-BE49-F238E27FC236}">
                    <a16:creationId xmlns:a16="http://schemas.microsoft.com/office/drawing/2014/main" xmlns="" id="{62A772FC-076D-409E-931A-DECD8E8EF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55" name="Freeform 37">
                <a:extLst>
                  <a:ext uri="{FF2B5EF4-FFF2-40B4-BE49-F238E27FC236}">
                    <a16:creationId xmlns:a16="http://schemas.microsoft.com/office/drawing/2014/main" xmlns="" id="{A90A5E8D-CFC1-425E-83AE-24514FBF2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xmlns="" id="{B7058A96-E91C-4581-B295-9A3B7EC8D2F7}"/>
                </a:ext>
              </a:extLst>
            </p:cNvPr>
            <p:cNvGrpSpPr/>
            <p:nvPr/>
          </p:nvGrpSpPr>
          <p:grpSpPr>
            <a:xfrm flipH="1">
              <a:off x="1663257" y="5214717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52" name="Freeform 36">
                <a:extLst>
                  <a:ext uri="{FF2B5EF4-FFF2-40B4-BE49-F238E27FC236}">
                    <a16:creationId xmlns:a16="http://schemas.microsoft.com/office/drawing/2014/main" xmlns="" id="{6243D39D-E7A8-4876-ADFD-21594197C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53" name="Freeform 37">
                <a:extLst>
                  <a:ext uri="{FF2B5EF4-FFF2-40B4-BE49-F238E27FC236}">
                    <a16:creationId xmlns:a16="http://schemas.microsoft.com/office/drawing/2014/main" xmlns="" id="{D1D0A720-256F-40C6-AD55-202118307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xmlns="" id="{9D2D4282-DB0D-4341-ADF2-EB89F7032B01}"/>
                </a:ext>
              </a:extLst>
            </p:cNvPr>
            <p:cNvGrpSpPr/>
            <p:nvPr/>
          </p:nvGrpSpPr>
          <p:grpSpPr>
            <a:xfrm flipH="1">
              <a:off x="1647299" y="3934002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50" name="Freeform 36">
                <a:extLst>
                  <a:ext uri="{FF2B5EF4-FFF2-40B4-BE49-F238E27FC236}">
                    <a16:creationId xmlns:a16="http://schemas.microsoft.com/office/drawing/2014/main" xmlns="" id="{211810C5-B19A-4094-A984-511B76F98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51" name="Freeform 37">
                <a:extLst>
                  <a:ext uri="{FF2B5EF4-FFF2-40B4-BE49-F238E27FC236}">
                    <a16:creationId xmlns:a16="http://schemas.microsoft.com/office/drawing/2014/main" xmlns="" id="{64278590-9FAB-4016-80FF-443DCBA9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xmlns="" id="{077FB4CE-F656-441D-8FB7-39CB75DC4356}"/>
                </a:ext>
              </a:extLst>
            </p:cNvPr>
            <p:cNvGrpSpPr/>
            <p:nvPr/>
          </p:nvGrpSpPr>
          <p:grpSpPr>
            <a:xfrm flipH="1">
              <a:off x="1253787" y="3936656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48" name="Freeform 36">
                <a:extLst>
                  <a:ext uri="{FF2B5EF4-FFF2-40B4-BE49-F238E27FC236}">
                    <a16:creationId xmlns:a16="http://schemas.microsoft.com/office/drawing/2014/main" xmlns="" id="{8C5C7CA6-5D36-4BB0-BD33-3D6854804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49" name="Freeform 37">
                <a:extLst>
                  <a:ext uri="{FF2B5EF4-FFF2-40B4-BE49-F238E27FC236}">
                    <a16:creationId xmlns:a16="http://schemas.microsoft.com/office/drawing/2014/main" xmlns="" id="{828B7DF2-92E4-4DD4-A0B5-CD14ADCEF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xmlns="" id="{08F0F565-FDF7-4A7E-9484-E9D07012ABEB}"/>
                </a:ext>
              </a:extLst>
            </p:cNvPr>
            <p:cNvGrpSpPr/>
            <p:nvPr/>
          </p:nvGrpSpPr>
          <p:grpSpPr>
            <a:xfrm flipH="1">
              <a:off x="435428" y="3934002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46" name="Freeform 36">
                <a:extLst>
                  <a:ext uri="{FF2B5EF4-FFF2-40B4-BE49-F238E27FC236}">
                    <a16:creationId xmlns:a16="http://schemas.microsoft.com/office/drawing/2014/main" xmlns="" id="{FB7CBE8E-0443-45FC-B806-CE2240B52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47" name="Freeform 37">
                <a:extLst>
                  <a:ext uri="{FF2B5EF4-FFF2-40B4-BE49-F238E27FC236}">
                    <a16:creationId xmlns:a16="http://schemas.microsoft.com/office/drawing/2014/main" xmlns="" id="{E7D1F3A7-70F4-478A-A3DD-FCFF518F0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xmlns="" id="{B411A0EC-0971-4356-93BA-7CE69D423E1F}"/>
                </a:ext>
              </a:extLst>
            </p:cNvPr>
            <p:cNvGrpSpPr/>
            <p:nvPr/>
          </p:nvGrpSpPr>
          <p:grpSpPr>
            <a:xfrm flipH="1">
              <a:off x="828940" y="3934002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44" name="Freeform 36">
                <a:extLst>
                  <a:ext uri="{FF2B5EF4-FFF2-40B4-BE49-F238E27FC236}">
                    <a16:creationId xmlns:a16="http://schemas.microsoft.com/office/drawing/2014/main" xmlns="" id="{B0BEB6F9-D71A-43E3-86BD-52FFF6322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45" name="Freeform 37">
                <a:extLst>
                  <a:ext uri="{FF2B5EF4-FFF2-40B4-BE49-F238E27FC236}">
                    <a16:creationId xmlns:a16="http://schemas.microsoft.com/office/drawing/2014/main" xmlns="" id="{14761765-B6DE-4DF2-A4C8-7DD446130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xmlns="" id="{3546B451-C32C-4CDA-9087-12B0FD2C5119}"/>
                </a:ext>
              </a:extLst>
            </p:cNvPr>
            <p:cNvGrpSpPr/>
            <p:nvPr/>
          </p:nvGrpSpPr>
          <p:grpSpPr>
            <a:xfrm flipH="1">
              <a:off x="853953" y="5224730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42" name="Freeform 36">
                <a:extLst>
                  <a:ext uri="{FF2B5EF4-FFF2-40B4-BE49-F238E27FC236}">
                    <a16:creationId xmlns:a16="http://schemas.microsoft.com/office/drawing/2014/main" xmlns="" id="{7B4A7B4B-56A2-4949-A4D5-3EC9050C8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43" name="Freeform 37">
                <a:extLst>
                  <a:ext uri="{FF2B5EF4-FFF2-40B4-BE49-F238E27FC236}">
                    <a16:creationId xmlns:a16="http://schemas.microsoft.com/office/drawing/2014/main" xmlns="" id="{ED1BA2BF-C593-4F73-B122-93B91E717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xmlns="" id="{15F74938-0FF3-484C-B4E7-D2E7CC1663F6}"/>
                </a:ext>
              </a:extLst>
            </p:cNvPr>
            <p:cNvGrpSpPr/>
            <p:nvPr/>
          </p:nvGrpSpPr>
          <p:grpSpPr>
            <a:xfrm flipH="1">
              <a:off x="422494" y="5211653"/>
              <a:ext cx="334095" cy="864219"/>
              <a:chOff x="-1212850" y="2143125"/>
              <a:chExt cx="695325" cy="1798638"/>
            </a:xfrm>
            <a:solidFill>
              <a:srgbClr val="00ADD0"/>
            </a:solidFill>
          </p:grpSpPr>
          <p:sp>
            <p:nvSpPr>
              <p:cNvPr id="240" name="Freeform 36">
                <a:extLst>
                  <a:ext uri="{FF2B5EF4-FFF2-40B4-BE49-F238E27FC236}">
                    <a16:creationId xmlns:a16="http://schemas.microsoft.com/office/drawing/2014/main" xmlns="" id="{9E43B1F1-F67D-4E42-B546-5FFF124DD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2850" y="2471738"/>
                <a:ext cx="695325" cy="1470025"/>
              </a:xfrm>
              <a:custGeom>
                <a:avLst/>
                <a:gdLst>
                  <a:gd name="T0" fmla="*/ 51 w 217"/>
                  <a:gd name="T1" fmla="*/ 75 h 455"/>
                  <a:gd name="T2" fmla="*/ 41 w 217"/>
                  <a:gd name="T3" fmla="*/ 85 h 455"/>
                  <a:gd name="T4" fmla="*/ 41 w 217"/>
                  <a:gd name="T5" fmla="*/ 202 h 455"/>
                  <a:gd name="T6" fmla="*/ 21 w 217"/>
                  <a:gd name="T7" fmla="*/ 223 h 455"/>
                  <a:gd name="T8" fmla="*/ 1 w 217"/>
                  <a:gd name="T9" fmla="*/ 204 h 455"/>
                  <a:gd name="T10" fmla="*/ 1 w 217"/>
                  <a:gd name="T11" fmla="*/ 54 h 455"/>
                  <a:gd name="T12" fmla="*/ 50 w 217"/>
                  <a:gd name="T13" fmla="*/ 2 h 455"/>
                  <a:gd name="T14" fmla="*/ 169 w 217"/>
                  <a:gd name="T15" fmla="*/ 2 h 455"/>
                  <a:gd name="T16" fmla="*/ 217 w 217"/>
                  <a:gd name="T17" fmla="*/ 59 h 455"/>
                  <a:gd name="T18" fmla="*/ 217 w 217"/>
                  <a:gd name="T19" fmla="*/ 202 h 455"/>
                  <a:gd name="T20" fmla="*/ 197 w 217"/>
                  <a:gd name="T21" fmla="*/ 223 h 455"/>
                  <a:gd name="T22" fmla="*/ 177 w 217"/>
                  <a:gd name="T23" fmla="*/ 202 h 455"/>
                  <a:gd name="T24" fmla="*/ 177 w 217"/>
                  <a:gd name="T25" fmla="*/ 88 h 455"/>
                  <a:gd name="T26" fmla="*/ 177 w 217"/>
                  <a:gd name="T27" fmla="*/ 79 h 455"/>
                  <a:gd name="T28" fmla="*/ 173 w 217"/>
                  <a:gd name="T29" fmla="*/ 74 h 455"/>
                  <a:gd name="T30" fmla="*/ 168 w 217"/>
                  <a:gd name="T31" fmla="*/ 79 h 455"/>
                  <a:gd name="T32" fmla="*/ 168 w 217"/>
                  <a:gd name="T33" fmla="*/ 89 h 455"/>
                  <a:gd name="T34" fmla="*/ 168 w 217"/>
                  <a:gd name="T35" fmla="*/ 423 h 455"/>
                  <a:gd name="T36" fmla="*/ 142 w 217"/>
                  <a:gd name="T37" fmla="*/ 455 h 455"/>
                  <a:gd name="T38" fmla="*/ 113 w 217"/>
                  <a:gd name="T39" fmla="*/ 424 h 455"/>
                  <a:gd name="T40" fmla="*/ 113 w 217"/>
                  <a:gd name="T41" fmla="*/ 240 h 455"/>
                  <a:gd name="T42" fmla="*/ 113 w 217"/>
                  <a:gd name="T43" fmla="*/ 232 h 455"/>
                  <a:gd name="T44" fmla="*/ 109 w 217"/>
                  <a:gd name="T45" fmla="*/ 222 h 455"/>
                  <a:gd name="T46" fmla="*/ 105 w 217"/>
                  <a:gd name="T47" fmla="*/ 232 h 455"/>
                  <a:gd name="T48" fmla="*/ 105 w 217"/>
                  <a:gd name="T49" fmla="*/ 424 h 455"/>
                  <a:gd name="T50" fmla="*/ 77 w 217"/>
                  <a:gd name="T51" fmla="*/ 455 h 455"/>
                  <a:gd name="T52" fmla="*/ 51 w 217"/>
                  <a:gd name="T53" fmla="*/ 429 h 455"/>
                  <a:gd name="T54" fmla="*/ 51 w 217"/>
                  <a:gd name="T55" fmla="*/ 419 h 455"/>
                  <a:gd name="T56" fmla="*/ 51 w 217"/>
                  <a:gd name="T57" fmla="*/ 90 h 455"/>
                  <a:gd name="T58" fmla="*/ 51 w 217"/>
                  <a:gd name="T59" fmla="*/ 7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7" h="455">
                    <a:moveTo>
                      <a:pt x="51" y="75"/>
                    </a:moveTo>
                    <a:cubicBezTo>
                      <a:pt x="39" y="72"/>
                      <a:pt x="41" y="79"/>
                      <a:pt x="41" y="85"/>
                    </a:cubicBezTo>
                    <a:cubicBezTo>
                      <a:pt x="41" y="124"/>
                      <a:pt x="41" y="163"/>
                      <a:pt x="41" y="202"/>
                    </a:cubicBezTo>
                    <a:cubicBezTo>
                      <a:pt x="41" y="215"/>
                      <a:pt x="34" y="223"/>
                      <a:pt x="21" y="223"/>
                    </a:cubicBezTo>
                    <a:cubicBezTo>
                      <a:pt x="10" y="223"/>
                      <a:pt x="1" y="216"/>
                      <a:pt x="1" y="204"/>
                    </a:cubicBezTo>
                    <a:cubicBezTo>
                      <a:pt x="1" y="154"/>
                      <a:pt x="0" y="104"/>
                      <a:pt x="1" y="54"/>
                    </a:cubicBezTo>
                    <a:cubicBezTo>
                      <a:pt x="2" y="28"/>
                      <a:pt x="24" y="4"/>
                      <a:pt x="50" y="2"/>
                    </a:cubicBezTo>
                    <a:cubicBezTo>
                      <a:pt x="89" y="0"/>
                      <a:pt x="129" y="0"/>
                      <a:pt x="169" y="2"/>
                    </a:cubicBezTo>
                    <a:cubicBezTo>
                      <a:pt x="195" y="4"/>
                      <a:pt x="217" y="31"/>
                      <a:pt x="217" y="59"/>
                    </a:cubicBezTo>
                    <a:cubicBezTo>
                      <a:pt x="217" y="107"/>
                      <a:pt x="217" y="154"/>
                      <a:pt x="217" y="202"/>
                    </a:cubicBezTo>
                    <a:cubicBezTo>
                      <a:pt x="217" y="216"/>
                      <a:pt x="209" y="223"/>
                      <a:pt x="197" y="223"/>
                    </a:cubicBezTo>
                    <a:cubicBezTo>
                      <a:pt x="184" y="223"/>
                      <a:pt x="177" y="216"/>
                      <a:pt x="177" y="202"/>
                    </a:cubicBezTo>
                    <a:cubicBezTo>
                      <a:pt x="177" y="164"/>
                      <a:pt x="177" y="126"/>
                      <a:pt x="177" y="88"/>
                    </a:cubicBezTo>
                    <a:cubicBezTo>
                      <a:pt x="177" y="85"/>
                      <a:pt x="177" y="82"/>
                      <a:pt x="177" y="79"/>
                    </a:cubicBezTo>
                    <a:cubicBezTo>
                      <a:pt x="176" y="77"/>
                      <a:pt x="174" y="75"/>
                      <a:pt x="173" y="74"/>
                    </a:cubicBezTo>
                    <a:cubicBezTo>
                      <a:pt x="171" y="76"/>
                      <a:pt x="169" y="77"/>
                      <a:pt x="168" y="79"/>
                    </a:cubicBezTo>
                    <a:cubicBezTo>
                      <a:pt x="167" y="83"/>
                      <a:pt x="168" y="86"/>
                      <a:pt x="168" y="89"/>
                    </a:cubicBezTo>
                    <a:cubicBezTo>
                      <a:pt x="168" y="201"/>
                      <a:pt x="168" y="312"/>
                      <a:pt x="168" y="423"/>
                    </a:cubicBezTo>
                    <a:cubicBezTo>
                      <a:pt x="168" y="444"/>
                      <a:pt x="159" y="454"/>
                      <a:pt x="142" y="455"/>
                    </a:cubicBezTo>
                    <a:cubicBezTo>
                      <a:pt x="124" y="455"/>
                      <a:pt x="113" y="444"/>
                      <a:pt x="113" y="424"/>
                    </a:cubicBezTo>
                    <a:cubicBezTo>
                      <a:pt x="113" y="363"/>
                      <a:pt x="113" y="302"/>
                      <a:pt x="113" y="240"/>
                    </a:cubicBezTo>
                    <a:cubicBezTo>
                      <a:pt x="113" y="237"/>
                      <a:pt x="114" y="234"/>
                      <a:pt x="113" y="232"/>
                    </a:cubicBezTo>
                    <a:cubicBezTo>
                      <a:pt x="112" y="228"/>
                      <a:pt x="111" y="225"/>
                      <a:pt x="109" y="222"/>
                    </a:cubicBezTo>
                    <a:cubicBezTo>
                      <a:pt x="108" y="226"/>
                      <a:pt x="105" y="229"/>
                      <a:pt x="105" y="232"/>
                    </a:cubicBezTo>
                    <a:cubicBezTo>
                      <a:pt x="105" y="296"/>
                      <a:pt x="105" y="360"/>
                      <a:pt x="105" y="424"/>
                    </a:cubicBezTo>
                    <a:cubicBezTo>
                      <a:pt x="105" y="444"/>
                      <a:pt x="95" y="455"/>
                      <a:pt x="77" y="455"/>
                    </a:cubicBezTo>
                    <a:cubicBezTo>
                      <a:pt x="61" y="454"/>
                      <a:pt x="51" y="445"/>
                      <a:pt x="51" y="429"/>
                    </a:cubicBezTo>
                    <a:cubicBezTo>
                      <a:pt x="50" y="426"/>
                      <a:pt x="51" y="423"/>
                      <a:pt x="51" y="419"/>
                    </a:cubicBezTo>
                    <a:cubicBezTo>
                      <a:pt x="51" y="309"/>
                      <a:pt x="51" y="200"/>
                      <a:pt x="51" y="90"/>
                    </a:cubicBezTo>
                    <a:cubicBezTo>
                      <a:pt x="51" y="85"/>
                      <a:pt x="51" y="80"/>
                      <a:pt x="51" y="75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  <p:sp>
            <p:nvSpPr>
              <p:cNvPr id="241" name="Freeform 37">
                <a:extLst>
                  <a:ext uri="{FF2B5EF4-FFF2-40B4-BE49-F238E27FC236}">
                    <a16:creationId xmlns:a16="http://schemas.microsoft.com/office/drawing/2014/main" xmlns="" id="{9E40B8E0-4E61-4F5F-8CAD-3E3031B67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1238" y="2143125"/>
                <a:ext cx="298450" cy="303212"/>
              </a:xfrm>
              <a:custGeom>
                <a:avLst/>
                <a:gdLst>
                  <a:gd name="T0" fmla="*/ 0 w 93"/>
                  <a:gd name="T1" fmla="*/ 47 h 94"/>
                  <a:gd name="T2" fmla="*/ 46 w 93"/>
                  <a:gd name="T3" fmla="*/ 0 h 94"/>
                  <a:gd name="T4" fmla="*/ 92 w 93"/>
                  <a:gd name="T5" fmla="*/ 46 h 94"/>
                  <a:gd name="T6" fmla="*/ 47 w 93"/>
                  <a:gd name="T7" fmla="*/ 94 h 94"/>
                  <a:gd name="T8" fmla="*/ 0 w 9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0" y="47"/>
                    </a:moveTo>
                    <a:cubicBezTo>
                      <a:pt x="0" y="21"/>
                      <a:pt x="20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3" y="72"/>
                      <a:pt x="72" y="93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/>
              </a:p>
            </p:txBody>
          </p:sp>
        </p:grpSp>
      </p:grpSp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B9770381-F88B-45F3-A3B6-7B7AAE97D1F0}"/>
              </a:ext>
            </a:extLst>
          </p:cNvPr>
          <p:cNvSpPr txBox="1"/>
          <p:nvPr/>
        </p:nvSpPr>
        <p:spPr>
          <a:xfrm>
            <a:off x="7114759" y="1229618"/>
            <a:ext cx="3867193" cy="4813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466" b="1" dirty="0">
                <a:solidFill>
                  <a:srgbClr val="2F3B41"/>
                </a:solidFill>
                <a:cs typeface="Arial" panose="020B0604020202020204" pitchFamily="34" charset="0"/>
              </a:rPr>
              <a:t>Смерть в стационаре</a:t>
            </a:r>
          </a:p>
        </p:txBody>
      </p:sp>
      <p:sp>
        <p:nvSpPr>
          <p:cNvPr id="281" name="object 8"/>
          <p:cNvSpPr/>
          <p:nvPr/>
        </p:nvSpPr>
        <p:spPr>
          <a:xfrm flipV="1">
            <a:off x="522330" y="3327431"/>
            <a:ext cx="9755093" cy="304706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82" name="object 11"/>
          <p:cNvSpPr/>
          <p:nvPr/>
        </p:nvSpPr>
        <p:spPr>
          <a:xfrm>
            <a:off x="1111725" y="1033013"/>
            <a:ext cx="305045" cy="269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9"/>
          </a:p>
        </p:txBody>
      </p:sp>
      <p:grpSp>
        <p:nvGrpSpPr>
          <p:cNvPr id="283" name="object 12"/>
          <p:cNvGrpSpPr/>
          <p:nvPr/>
        </p:nvGrpSpPr>
        <p:grpSpPr>
          <a:xfrm>
            <a:off x="577111" y="1202966"/>
            <a:ext cx="2368990" cy="1405699"/>
            <a:chOff x="3715496" y="1885067"/>
            <a:chExt cx="1713864" cy="1017905"/>
          </a:xfrm>
        </p:grpSpPr>
        <p:sp>
          <p:nvSpPr>
            <p:cNvPr id="284" name="object 13"/>
            <p:cNvSpPr/>
            <p:nvPr/>
          </p:nvSpPr>
          <p:spPr>
            <a:xfrm>
              <a:off x="3821064" y="1885067"/>
              <a:ext cx="223177" cy="2231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285" name="object 14"/>
            <p:cNvSpPr/>
            <p:nvPr/>
          </p:nvSpPr>
          <p:spPr>
            <a:xfrm>
              <a:off x="3914805" y="2555598"/>
              <a:ext cx="1446530" cy="347345"/>
            </a:xfrm>
            <a:custGeom>
              <a:avLst/>
              <a:gdLst/>
              <a:ahLst/>
              <a:cxnLst/>
              <a:rect l="l" t="t" r="r" b="b"/>
              <a:pathLst>
                <a:path w="1446529" h="347344">
                  <a:moveTo>
                    <a:pt x="334302" y="0"/>
                  </a:moveTo>
                  <a:lnTo>
                    <a:pt x="2006" y="0"/>
                  </a:lnTo>
                  <a:lnTo>
                    <a:pt x="0" y="2006"/>
                  </a:lnTo>
                  <a:lnTo>
                    <a:pt x="0" y="166636"/>
                  </a:lnTo>
                  <a:lnTo>
                    <a:pt x="2006" y="168643"/>
                  </a:lnTo>
                  <a:lnTo>
                    <a:pt x="553491" y="168643"/>
                  </a:lnTo>
                  <a:lnTo>
                    <a:pt x="553491" y="208813"/>
                  </a:lnTo>
                  <a:lnTo>
                    <a:pt x="198628" y="208813"/>
                  </a:lnTo>
                  <a:lnTo>
                    <a:pt x="183858" y="211793"/>
                  </a:lnTo>
                  <a:lnTo>
                    <a:pt x="171796" y="219922"/>
                  </a:lnTo>
                  <a:lnTo>
                    <a:pt x="163662" y="231980"/>
                  </a:lnTo>
                  <a:lnTo>
                    <a:pt x="160680" y="246748"/>
                  </a:lnTo>
                  <a:lnTo>
                    <a:pt x="163662" y="261516"/>
                  </a:lnTo>
                  <a:lnTo>
                    <a:pt x="171796" y="273573"/>
                  </a:lnTo>
                  <a:lnTo>
                    <a:pt x="183858" y="281702"/>
                  </a:lnTo>
                  <a:lnTo>
                    <a:pt x="198628" y="284683"/>
                  </a:lnTo>
                  <a:lnTo>
                    <a:pt x="229031" y="284683"/>
                  </a:lnTo>
                  <a:lnTo>
                    <a:pt x="228180" y="288353"/>
                  </a:lnTo>
                  <a:lnTo>
                    <a:pt x="227698" y="292163"/>
                  </a:lnTo>
                  <a:lnTo>
                    <a:pt x="227698" y="296100"/>
                  </a:lnTo>
                  <a:lnTo>
                    <a:pt x="231713" y="315986"/>
                  </a:lnTo>
                  <a:lnTo>
                    <a:pt x="242662" y="332222"/>
                  </a:lnTo>
                  <a:lnTo>
                    <a:pt x="258902" y="343167"/>
                  </a:lnTo>
                  <a:lnTo>
                    <a:pt x="278790" y="347179"/>
                  </a:lnTo>
                  <a:lnTo>
                    <a:pt x="298665" y="343167"/>
                  </a:lnTo>
                  <a:lnTo>
                    <a:pt x="314902" y="332222"/>
                  </a:lnTo>
                  <a:lnTo>
                    <a:pt x="325853" y="315986"/>
                  </a:lnTo>
                  <a:lnTo>
                    <a:pt x="329869" y="296100"/>
                  </a:lnTo>
                  <a:lnTo>
                    <a:pt x="329869" y="292163"/>
                  </a:lnTo>
                  <a:lnTo>
                    <a:pt x="329374" y="288353"/>
                  </a:lnTo>
                  <a:lnTo>
                    <a:pt x="328549" y="284683"/>
                  </a:lnTo>
                  <a:lnTo>
                    <a:pt x="1117663" y="284683"/>
                  </a:lnTo>
                  <a:lnTo>
                    <a:pt x="1116825" y="288353"/>
                  </a:lnTo>
                  <a:lnTo>
                    <a:pt x="1116342" y="292163"/>
                  </a:lnTo>
                  <a:lnTo>
                    <a:pt x="1116342" y="296100"/>
                  </a:lnTo>
                  <a:lnTo>
                    <a:pt x="1120357" y="315986"/>
                  </a:lnTo>
                  <a:lnTo>
                    <a:pt x="1131304" y="332222"/>
                  </a:lnTo>
                  <a:lnTo>
                    <a:pt x="1147541" y="343167"/>
                  </a:lnTo>
                  <a:lnTo>
                    <a:pt x="1167422" y="347179"/>
                  </a:lnTo>
                  <a:lnTo>
                    <a:pt x="1187310" y="343167"/>
                  </a:lnTo>
                  <a:lnTo>
                    <a:pt x="1203550" y="332222"/>
                  </a:lnTo>
                  <a:lnTo>
                    <a:pt x="1214499" y="315986"/>
                  </a:lnTo>
                  <a:lnTo>
                    <a:pt x="1218514" y="296100"/>
                  </a:lnTo>
                  <a:lnTo>
                    <a:pt x="1218514" y="292163"/>
                  </a:lnTo>
                  <a:lnTo>
                    <a:pt x="1218031" y="288353"/>
                  </a:lnTo>
                  <a:lnTo>
                    <a:pt x="1217180" y="284683"/>
                  </a:lnTo>
                  <a:lnTo>
                    <a:pt x="1247584" y="284683"/>
                  </a:lnTo>
                  <a:lnTo>
                    <a:pt x="1262352" y="281702"/>
                  </a:lnTo>
                  <a:lnTo>
                    <a:pt x="1274410" y="273573"/>
                  </a:lnTo>
                  <a:lnTo>
                    <a:pt x="1282538" y="261516"/>
                  </a:lnTo>
                  <a:lnTo>
                    <a:pt x="1285519" y="246748"/>
                  </a:lnTo>
                  <a:lnTo>
                    <a:pt x="1282538" y="231980"/>
                  </a:lnTo>
                  <a:lnTo>
                    <a:pt x="1274410" y="219922"/>
                  </a:lnTo>
                  <a:lnTo>
                    <a:pt x="1262352" y="211793"/>
                  </a:lnTo>
                  <a:lnTo>
                    <a:pt x="1247584" y="208813"/>
                  </a:lnTo>
                  <a:lnTo>
                    <a:pt x="892733" y="208813"/>
                  </a:lnTo>
                  <a:lnTo>
                    <a:pt x="892733" y="168643"/>
                  </a:lnTo>
                  <a:lnTo>
                    <a:pt x="1444205" y="168643"/>
                  </a:lnTo>
                  <a:lnTo>
                    <a:pt x="1446225" y="166636"/>
                  </a:lnTo>
                  <a:lnTo>
                    <a:pt x="1446225" y="85826"/>
                  </a:lnTo>
                  <a:lnTo>
                    <a:pt x="1444205" y="83819"/>
                  </a:lnTo>
                  <a:lnTo>
                    <a:pt x="1441754" y="83819"/>
                  </a:lnTo>
                  <a:lnTo>
                    <a:pt x="1395336" y="83819"/>
                  </a:lnTo>
                  <a:lnTo>
                    <a:pt x="1394841" y="84315"/>
                  </a:lnTo>
                  <a:lnTo>
                    <a:pt x="1393482" y="141274"/>
                  </a:lnTo>
                  <a:lnTo>
                    <a:pt x="1387119" y="147434"/>
                  </a:lnTo>
                  <a:lnTo>
                    <a:pt x="514235" y="147434"/>
                  </a:lnTo>
                  <a:lnTo>
                    <a:pt x="507733" y="140931"/>
                  </a:lnTo>
                  <a:lnTo>
                    <a:pt x="507733" y="84315"/>
                  </a:lnTo>
                  <a:lnTo>
                    <a:pt x="507238" y="83819"/>
                  </a:lnTo>
                  <a:lnTo>
                    <a:pt x="477608" y="83819"/>
                  </a:lnTo>
                  <a:lnTo>
                    <a:pt x="335889" y="215"/>
                  </a:lnTo>
                  <a:lnTo>
                    <a:pt x="334302" y="0"/>
                  </a:lnTo>
                  <a:close/>
                </a:path>
              </a:pathLst>
            </a:custGeom>
            <a:solidFill>
              <a:srgbClr val="921D47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286" name="object 15"/>
            <p:cNvSpPr/>
            <p:nvPr/>
          </p:nvSpPr>
          <p:spPr>
            <a:xfrm>
              <a:off x="5304212" y="2482076"/>
              <a:ext cx="124891" cy="1272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287" name="object 16"/>
            <p:cNvSpPr/>
            <p:nvPr/>
          </p:nvSpPr>
          <p:spPr>
            <a:xfrm>
              <a:off x="4040365" y="2044534"/>
              <a:ext cx="544195" cy="421005"/>
            </a:xfrm>
            <a:custGeom>
              <a:avLst/>
              <a:gdLst/>
              <a:ahLst/>
              <a:cxnLst/>
              <a:rect l="l" t="t" r="r" b="b"/>
              <a:pathLst>
                <a:path w="544195" h="421005">
                  <a:moveTo>
                    <a:pt x="382168" y="157810"/>
                  </a:moveTo>
                  <a:lnTo>
                    <a:pt x="163334" y="15697"/>
                  </a:lnTo>
                  <a:lnTo>
                    <a:pt x="109093" y="0"/>
                  </a:lnTo>
                  <a:lnTo>
                    <a:pt x="89966" y="2159"/>
                  </a:lnTo>
                  <a:lnTo>
                    <a:pt x="40513" y="29400"/>
                  </a:lnTo>
                  <a:lnTo>
                    <a:pt x="14185" y="66586"/>
                  </a:lnTo>
                  <a:lnTo>
                    <a:pt x="0" y="102565"/>
                  </a:lnTo>
                  <a:lnTo>
                    <a:pt x="685" y="139941"/>
                  </a:lnTo>
                  <a:lnTo>
                    <a:pt x="15303" y="174332"/>
                  </a:lnTo>
                  <a:lnTo>
                    <a:pt x="42938" y="201396"/>
                  </a:lnTo>
                  <a:lnTo>
                    <a:pt x="381241" y="420382"/>
                  </a:lnTo>
                  <a:lnTo>
                    <a:pt x="381939" y="420052"/>
                  </a:lnTo>
                  <a:lnTo>
                    <a:pt x="382168" y="419265"/>
                  </a:lnTo>
                  <a:lnTo>
                    <a:pt x="382168" y="294055"/>
                  </a:lnTo>
                  <a:lnTo>
                    <a:pt x="381279" y="293281"/>
                  </a:lnTo>
                  <a:lnTo>
                    <a:pt x="380517" y="293458"/>
                  </a:lnTo>
                  <a:lnTo>
                    <a:pt x="329958" y="320776"/>
                  </a:lnTo>
                  <a:lnTo>
                    <a:pt x="324789" y="320840"/>
                  </a:lnTo>
                  <a:lnTo>
                    <a:pt x="73164" y="158800"/>
                  </a:lnTo>
                  <a:lnTo>
                    <a:pt x="52832" y="121983"/>
                  </a:lnTo>
                  <a:lnTo>
                    <a:pt x="53568" y="113347"/>
                  </a:lnTo>
                  <a:lnTo>
                    <a:pt x="76492" y="78257"/>
                  </a:lnTo>
                  <a:lnTo>
                    <a:pt x="109283" y="71259"/>
                  </a:lnTo>
                  <a:lnTo>
                    <a:pt x="125704" y="77736"/>
                  </a:lnTo>
                  <a:lnTo>
                    <a:pt x="329336" y="209765"/>
                  </a:lnTo>
                  <a:lnTo>
                    <a:pt x="330123" y="209588"/>
                  </a:lnTo>
                  <a:lnTo>
                    <a:pt x="381939" y="182029"/>
                  </a:lnTo>
                  <a:lnTo>
                    <a:pt x="382168" y="181229"/>
                  </a:lnTo>
                  <a:lnTo>
                    <a:pt x="382168" y="157810"/>
                  </a:lnTo>
                  <a:close/>
                </a:path>
                <a:path w="544195" h="421005">
                  <a:moveTo>
                    <a:pt x="543712" y="168630"/>
                  </a:moveTo>
                  <a:lnTo>
                    <a:pt x="540181" y="156781"/>
                  </a:lnTo>
                  <a:lnTo>
                    <a:pt x="532726" y="142786"/>
                  </a:lnTo>
                  <a:lnTo>
                    <a:pt x="526186" y="137401"/>
                  </a:lnTo>
                  <a:lnTo>
                    <a:pt x="510298" y="132562"/>
                  </a:lnTo>
                  <a:lnTo>
                    <a:pt x="501853" y="133362"/>
                  </a:lnTo>
                  <a:lnTo>
                    <a:pt x="328879" y="225425"/>
                  </a:lnTo>
                  <a:lnTo>
                    <a:pt x="118414" y="88976"/>
                  </a:lnTo>
                  <a:lnTo>
                    <a:pt x="106921" y="84442"/>
                  </a:lnTo>
                  <a:lnTo>
                    <a:pt x="94983" y="84670"/>
                  </a:lnTo>
                  <a:lnTo>
                    <a:pt x="83985" y="89331"/>
                  </a:lnTo>
                  <a:lnTo>
                    <a:pt x="75336" y="98158"/>
                  </a:lnTo>
                  <a:lnTo>
                    <a:pt x="71247" y="104482"/>
                  </a:lnTo>
                  <a:lnTo>
                    <a:pt x="66725" y="115976"/>
                  </a:lnTo>
                  <a:lnTo>
                    <a:pt x="66941" y="127914"/>
                  </a:lnTo>
                  <a:lnTo>
                    <a:pt x="71615" y="138912"/>
                  </a:lnTo>
                  <a:lnTo>
                    <a:pt x="80429" y="147548"/>
                  </a:lnTo>
                  <a:lnTo>
                    <a:pt x="327355" y="306908"/>
                  </a:lnTo>
                  <a:lnTo>
                    <a:pt x="527316" y="198894"/>
                  </a:lnTo>
                  <a:lnTo>
                    <a:pt x="536867" y="191046"/>
                  </a:lnTo>
                  <a:lnTo>
                    <a:pt x="542467" y="180505"/>
                  </a:lnTo>
                  <a:lnTo>
                    <a:pt x="543712" y="168630"/>
                  </a:lnTo>
                  <a:close/>
                </a:path>
              </a:pathLst>
            </a:custGeom>
            <a:solidFill>
              <a:srgbClr val="921D47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288" name="object 17"/>
            <p:cNvSpPr/>
            <p:nvPr/>
          </p:nvSpPr>
          <p:spPr>
            <a:xfrm>
              <a:off x="3715486" y="2084616"/>
              <a:ext cx="1581785" cy="605155"/>
            </a:xfrm>
            <a:custGeom>
              <a:avLst/>
              <a:gdLst/>
              <a:ahLst/>
              <a:cxnLst/>
              <a:rect l="l" t="t" r="r" b="b"/>
              <a:pathLst>
                <a:path w="1581785" h="605155">
                  <a:moveTo>
                    <a:pt x="707047" y="436270"/>
                  </a:moveTo>
                  <a:lnTo>
                    <a:pt x="706539" y="435711"/>
                  </a:lnTo>
                  <a:lnTo>
                    <a:pt x="59702" y="16357"/>
                  </a:lnTo>
                  <a:lnTo>
                    <a:pt x="45288" y="10668"/>
                  </a:lnTo>
                  <a:lnTo>
                    <a:pt x="30302" y="10934"/>
                  </a:lnTo>
                  <a:lnTo>
                    <a:pt x="16522" y="16802"/>
                  </a:lnTo>
                  <a:lnTo>
                    <a:pt x="5676" y="27876"/>
                  </a:lnTo>
                  <a:lnTo>
                    <a:pt x="0" y="42303"/>
                  </a:lnTo>
                  <a:lnTo>
                    <a:pt x="279" y="57289"/>
                  </a:lnTo>
                  <a:lnTo>
                    <a:pt x="6146" y="71069"/>
                  </a:lnTo>
                  <a:lnTo>
                    <a:pt x="17221" y="81902"/>
                  </a:lnTo>
                  <a:lnTo>
                    <a:pt x="706120" y="528193"/>
                  </a:lnTo>
                  <a:lnTo>
                    <a:pt x="706818" y="527862"/>
                  </a:lnTo>
                  <a:lnTo>
                    <a:pt x="707047" y="527075"/>
                  </a:lnTo>
                  <a:lnTo>
                    <a:pt x="707047" y="436270"/>
                  </a:lnTo>
                  <a:close/>
                </a:path>
                <a:path w="1581785" h="605155">
                  <a:moveTo>
                    <a:pt x="1581721" y="519811"/>
                  </a:moveTo>
                  <a:lnTo>
                    <a:pt x="1580476" y="448716"/>
                  </a:lnTo>
                  <a:lnTo>
                    <a:pt x="1574584" y="381508"/>
                  </a:lnTo>
                  <a:lnTo>
                    <a:pt x="1561719" y="335597"/>
                  </a:lnTo>
                  <a:lnTo>
                    <a:pt x="1507159" y="286423"/>
                  </a:lnTo>
                  <a:lnTo>
                    <a:pt x="1470444" y="273113"/>
                  </a:lnTo>
                  <a:lnTo>
                    <a:pt x="1429118" y="264833"/>
                  </a:lnTo>
                  <a:lnTo>
                    <a:pt x="1384414" y="259740"/>
                  </a:lnTo>
                  <a:lnTo>
                    <a:pt x="1337576" y="255993"/>
                  </a:lnTo>
                  <a:lnTo>
                    <a:pt x="1289862" y="251726"/>
                  </a:lnTo>
                  <a:lnTo>
                    <a:pt x="1242504" y="245084"/>
                  </a:lnTo>
                  <a:lnTo>
                    <a:pt x="1196771" y="234226"/>
                  </a:lnTo>
                  <a:lnTo>
                    <a:pt x="1153883" y="217284"/>
                  </a:lnTo>
                  <a:lnTo>
                    <a:pt x="1115098" y="192417"/>
                  </a:lnTo>
                  <a:lnTo>
                    <a:pt x="1060780" y="149872"/>
                  </a:lnTo>
                  <a:lnTo>
                    <a:pt x="1010907" y="113677"/>
                  </a:lnTo>
                  <a:lnTo>
                    <a:pt x="965415" y="83451"/>
                  </a:lnTo>
                  <a:lnTo>
                    <a:pt x="924255" y="58813"/>
                  </a:lnTo>
                  <a:lnTo>
                    <a:pt x="887374" y="39395"/>
                  </a:lnTo>
                  <a:lnTo>
                    <a:pt x="826211" y="14643"/>
                  </a:lnTo>
                  <a:lnTo>
                    <a:pt x="781608" y="3848"/>
                  </a:lnTo>
                  <a:lnTo>
                    <a:pt x="748792" y="0"/>
                  </a:lnTo>
                  <a:lnTo>
                    <a:pt x="728472" y="0"/>
                  </a:lnTo>
                  <a:lnTo>
                    <a:pt x="720826" y="838"/>
                  </a:lnTo>
                  <a:lnTo>
                    <a:pt x="720445" y="1295"/>
                  </a:lnTo>
                  <a:lnTo>
                    <a:pt x="720445" y="133223"/>
                  </a:lnTo>
                  <a:lnTo>
                    <a:pt x="721309" y="133997"/>
                  </a:lnTo>
                  <a:lnTo>
                    <a:pt x="722083" y="133819"/>
                  </a:lnTo>
                  <a:lnTo>
                    <a:pt x="813117" y="85369"/>
                  </a:lnTo>
                  <a:lnTo>
                    <a:pt x="821258" y="82003"/>
                  </a:lnTo>
                  <a:lnTo>
                    <a:pt x="829754" y="80327"/>
                  </a:lnTo>
                  <a:lnTo>
                    <a:pt x="838415" y="80352"/>
                  </a:lnTo>
                  <a:lnTo>
                    <a:pt x="847039" y="82092"/>
                  </a:lnTo>
                  <a:lnTo>
                    <a:pt x="876833" y="110324"/>
                  </a:lnTo>
                  <a:lnTo>
                    <a:pt x="881926" y="127342"/>
                  </a:lnTo>
                  <a:lnTo>
                    <a:pt x="880135" y="144335"/>
                  </a:lnTo>
                  <a:lnTo>
                    <a:pt x="872134" y="159410"/>
                  </a:lnTo>
                  <a:lnTo>
                    <a:pt x="858494" y="170637"/>
                  </a:lnTo>
                  <a:lnTo>
                    <a:pt x="720661" y="245122"/>
                  </a:lnTo>
                  <a:lnTo>
                    <a:pt x="720445" y="245910"/>
                  </a:lnTo>
                  <a:lnTo>
                    <a:pt x="720445" y="604532"/>
                  </a:lnTo>
                  <a:lnTo>
                    <a:pt x="720940" y="605028"/>
                  </a:lnTo>
                  <a:lnTo>
                    <a:pt x="1579181" y="605028"/>
                  </a:lnTo>
                  <a:lnTo>
                    <a:pt x="1579664" y="604558"/>
                  </a:lnTo>
                  <a:lnTo>
                    <a:pt x="1580680" y="577354"/>
                  </a:lnTo>
                  <a:lnTo>
                    <a:pt x="1581721" y="519811"/>
                  </a:lnTo>
                  <a:close/>
                </a:path>
              </a:pathLst>
            </a:custGeom>
            <a:solidFill>
              <a:srgbClr val="C39641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</p:spTree>
    <p:extLst>
      <p:ext uri="{BB962C8B-B14F-4D97-AF65-F5344CB8AC3E}">
        <p14:creationId xmlns:p14="http://schemas.microsoft.com/office/powerpoint/2010/main" val="37724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6"/>
            <a:ext cx="10515600" cy="6969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kumimoji="0"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j-cs"/>
              </a:rPr>
              <a:t>Распространённость ВСС у пациентов с ХСН</a:t>
            </a:r>
            <a:endParaRPr kumimoji="0" lang="en-US" sz="2800" b="1" dirty="0">
              <a:solidFill>
                <a:schemeClr val="accent1">
                  <a:lumMod val="50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6718" y="2430464"/>
            <a:ext cx="4603749" cy="860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Font typeface="Arial" charset="0"/>
              <a:buNone/>
              <a:defRPr/>
            </a:pPr>
            <a:r>
              <a:rPr kumimoji="0" lang="ru-RU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Вероятность ВСС у пациентов с СНнФВ в год</a:t>
            </a:r>
            <a:endParaRPr kumimoji="0" lang="en-US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8151" y="5811839"/>
            <a:ext cx="11595100" cy="941387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</a:rPr>
              <a:t>Uretsky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</a:rPr>
              <a:t> B, JACC Vol. 30, No. 7, 1997:1589–97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</a:rPr>
              <a:t>Masarone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</a:rPr>
              <a:t> D. et al., J Clin Med. 2018 Nov; 7(11): 436, doi: 10.3390/jcm7110436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Calibri" charset="0"/>
              <a:ea typeface="Arial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Arial" charset="0"/>
              </a:rPr>
              <a:t>ХСН – хроническая сердечная недостаточность, ВСС – внезапная сердечная смерть, ФК – функциональный класс, СНнФВ – сердечная недостаточность с низкой фракцией выброса, СНсФВ – сердечная недостаточность с сохранённой фракцией выброса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charset="0"/>
              <a:ea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A189A01-DAA7-8240-BCFC-929AAE95DA8B}" type="slidenum">
              <a:rPr lang="en-US">
                <a:solidFill>
                  <a:srgbClr val="374B5A"/>
                </a:solidFill>
                <a:latin typeface="Arial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>
              <a:solidFill>
                <a:srgbClr val="374B5A"/>
              </a:solidFill>
              <a:latin typeface="Arial"/>
              <a:ea typeface="+mn-e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91418" y="3690939"/>
          <a:ext cx="5327649" cy="2011449"/>
        </p:xfrm>
        <a:graphic>
          <a:graphicData uri="http://schemas.openxmlformats.org/drawingml/2006/table">
            <a:tbl>
              <a:tblPr firstRow="1" bandRow="1"/>
              <a:tblGrid>
                <a:gridCol w="1473729">
                  <a:extLst>
                    <a:ext uri="{9D8B030D-6E8A-4147-A177-3AD203B41FA5}"/>
                  </a:extLst>
                </a:gridCol>
                <a:gridCol w="2078039">
                  <a:extLst>
                    <a:ext uri="{9D8B030D-6E8A-4147-A177-3AD203B41FA5}"/>
                  </a:extLst>
                </a:gridCol>
                <a:gridCol w="1775881">
                  <a:extLst>
                    <a:ext uri="{9D8B030D-6E8A-4147-A177-3AD203B41FA5}"/>
                  </a:extLst>
                </a:gridCol>
              </a:tblGrid>
              <a:tr h="9142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ФК </a:t>
                      </a:r>
                      <a:r>
                        <a:rPr lang="en-US" sz="1800" dirty="0"/>
                        <a:t>NYHA</a:t>
                      </a:r>
                    </a:p>
                  </a:txBody>
                  <a:tcPr marL="121933" marR="12193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Ежегодная</a:t>
                      </a:r>
                      <a:r>
                        <a:rPr lang="ru-RU" sz="1800" baseline="0" dirty="0"/>
                        <a:t> смертность (%)</a:t>
                      </a:r>
                      <a:endParaRPr lang="en-US" sz="1800" dirty="0"/>
                    </a:p>
                  </a:txBody>
                  <a:tcPr marL="121933" marR="12193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ВСС (%)</a:t>
                      </a:r>
                      <a:endParaRPr lang="en-US" sz="1800" dirty="0"/>
                    </a:p>
                  </a:txBody>
                  <a:tcPr marL="121933" marR="121933" marT="45702" marB="45702" anchor="ctr"/>
                </a:tc>
                <a:extLst>
                  <a:ext uri="{0D108BD9-81ED-4DB2-BD59-A6C34878D82A}"/>
                </a:extLst>
              </a:tr>
              <a:tr h="3656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3E5260"/>
                          </a:solidFill>
                        </a:rPr>
                        <a:t>II</a:t>
                      </a:r>
                    </a:p>
                  </a:txBody>
                  <a:tcPr marL="121933" marR="12193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5-15</a:t>
                      </a:r>
                    </a:p>
                  </a:txBody>
                  <a:tcPr marL="121933" marR="12193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50-80</a:t>
                      </a:r>
                    </a:p>
                  </a:txBody>
                  <a:tcPr marL="121933" marR="121933" marT="45702" marB="45702" anchor="ctr"/>
                </a:tc>
                <a:extLst>
                  <a:ext uri="{0D108BD9-81ED-4DB2-BD59-A6C34878D82A}"/>
                </a:extLst>
              </a:tr>
              <a:tr h="3656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3E5260"/>
                          </a:solidFill>
                        </a:rPr>
                        <a:t>III</a:t>
                      </a:r>
                    </a:p>
                  </a:txBody>
                  <a:tcPr marL="121933" marR="12193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20-50</a:t>
                      </a:r>
                    </a:p>
                  </a:txBody>
                  <a:tcPr marL="121933" marR="12193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30-50</a:t>
                      </a:r>
                    </a:p>
                  </a:txBody>
                  <a:tcPr marL="121933" marR="121933" marT="45702" marB="45702" anchor="ctr"/>
                </a:tc>
                <a:extLst>
                  <a:ext uri="{0D108BD9-81ED-4DB2-BD59-A6C34878D82A}"/>
                </a:extLst>
              </a:tr>
              <a:tr h="3656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3E5260"/>
                          </a:solidFill>
                        </a:rPr>
                        <a:t>IV</a:t>
                      </a:r>
                    </a:p>
                  </a:txBody>
                  <a:tcPr marL="121933" marR="12193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30-70</a:t>
                      </a:r>
                    </a:p>
                  </a:txBody>
                  <a:tcPr marL="121933" marR="12193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5-30</a:t>
                      </a:r>
                    </a:p>
                  </a:txBody>
                  <a:tcPr marL="121933" marR="121933" marT="45702" marB="4570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88073" y="978415"/>
            <a:ext cx="281860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8800" b="1" dirty="0">
                <a:ln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58900" y="3263900"/>
            <a:ext cx="9448800" cy="631825"/>
          </a:xfrm>
          <a:prstGeom prst="rect">
            <a:avLst/>
          </a:prstGeom>
        </p:spPr>
        <p:txBody>
          <a:bodyPr lIns="0" tIns="0" rIns="0" bIns="0" spcCol="182880">
            <a:normAutofit/>
          </a:bodyPr>
          <a:lstStyle>
            <a:lvl1pPr marL="452438" indent="-452438" algn="l" defTabSz="914400" rtl="0" eaLnBrk="1" latinLnBrk="0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31775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175" indent="-231775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425" indent="-22225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+mj-lt"/>
              <a:buNone/>
              <a:defRPr/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Уровень ВСС в зависимости от ФК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NYHA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 среди пациентов СНнФВ</a:t>
            </a:r>
            <a:endParaRPr lang="en-US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1" y="4313238"/>
            <a:ext cx="1452033" cy="1630362"/>
          </a:xfrm>
          <a:prstGeom prst="roundRect">
            <a:avLst/>
          </a:prstGeom>
          <a:noFill/>
          <a:ln w="28575">
            <a:solidFill>
              <a:srgbClr val="E74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18566" y="985918"/>
            <a:ext cx="281860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ru-RU" sz="88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  <a:r>
              <a:rPr lang="en-US" sz="88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97085" y="2386014"/>
            <a:ext cx="4601633" cy="860425"/>
          </a:xfrm>
          <a:prstGeom prst="rect">
            <a:avLst/>
          </a:prstGeom>
        </p:spPr>
        <p:txBody>
          <a:bodyPr lIns="0" tIns="0" rIns="0" bIns="0" spcCol="182880">
            <a:normAutofit lnSpcReduction="10000"/>
          </a:bodyPr>
          <a:lstStyle>
            <a:lvl1pPr marL="452438" indent="-452438" algn="l" defTabSz="914400" rtl="0" eaLnBrk="1" latinLnBrk="0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31775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175" indent="-231775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425" indent="-22225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+mj-lt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Вероятность ВСС у пациентов с СНсФВ в год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4"/>
          <p:cNvSpPr>
            <a:spLocks noGrp="1"/>
          </p:cNvSpPr>
          <p:nvPr>
            <p:ph type="title"/>
          </p:nvPr>
        </p:nvSpPr>
        <p:spPr>
          <a:xfrm>
            <a:off x="853018" y="368756"/>
            <a:ext cx="10485967" cy="430887"/>
          </a:xfrm>
        </p:spPr>
        <p:txBody>
          <a:bodyPr/>
          <a:lstStyle/>
          <a:p>
            <a:pPr algn="ctr"/>
            <a:r>
              <a:rPr kumimoji="0" lang="ru-RU" sz="2800">
                <a:latin typeface="Times New Roman" charset="0"/>
                <a:cs typeface="Times New Roman" charset="0"/>
              </a:rPr>
              <a:t>ВСС – ведущая причина смерти у пациентов ХСН </a:t>
            </a:r>
            <a:r>
              <a:rPr kumimoji="0" lang="en-US" sz="2800">
                <a:latin typeface="Times New Roman" charset="0"/>
                <a:cs typeface="Times New Roman" charset="0"/>
              </a:rPr>
              <a:t>II-III </a:t>
            </a:r>
            <a:r>
              <a:rPr kumimoji="0" lang="ru-RU" sz="2800">
                <a:latin typeface="Times New Roman" charset="0"/>
                <a:cs typeface="Times New Roman" charset="0"/>
              </a:rPr>
              <a:t>ФК </a:t>
            </a:r>
            <a:r>
              <a:rPr kumimoji="0" lang="en-US" sz="2800">
                <a:latin typeface="Times New Roman" charset="0"/>
                <a:cs typeface="Times New Roman" charset="0"/>
              </a:rPr>
              <a:t>NYHA</a:t>
            </a:r>
          </a:p>
        </p:txBody>
      </p:sp>
      <p:sp>
        <p:nvSpPr>
          <p:cNvPr id="94210" name="Footer Placeholder 6"/>
          <p:cNvSpPr txBox="1">
            <a:spLocks/>
          </p:cNvSpPr>
          <p:nvPr/>
        </p:nvSpPr>
        <p:spPr bwMode="auto">
          <a:xfrm>
            <a:off x="1318685" y="5997575"/>
            <a:ext cx="824018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defTabSz="914400" eaLnBrk="1" hangingPunct="1"/>
            <a:r>
              <a:rPr kumimoji="0" lang="ru-RU" sz="800">
                <a:solidFill>
                  <a:srgbClr val="7F7F7F"/>
                </a:solidFill>
              </a:rPr>
              <a:t>ФК- функциональный класс; ВСС –внезапная сердечная смерть; СН- сердечная недостаточность; </a:t>
            </a:r>
            <a:r>
              <a:rPr kumimoji="0" lang="en-US" sz="800">
                <a:solidFill>
                  <a:srgbClr val="7F7F7F"/>
                </a:solidFill>
              </a:rPr>
              <a:t>NYHA = New York Heart Association- </a:t>
            </a:r>
            <a:r>
              <a:rPr kumimoji="0" lang="ru-RU" sz="800">
                <a:solidFill>
                  <a:srgbClr val="7F7F7F"/>
                </a:solidFill>
              </a:rPr>
              <a:t>Нью-Йоркская ассоциация</a:t>
            </a:r>
            <a:r>
              <a:rPr kumimoji="0" lang="en-US" sz="800">
                <a:solidFill>
                  <a:srgbClr val="7F7F7F"/>
                </a:solidFill>
              </a:rPr>
              <a:t> </a:t>
            </a:r>
            <a:r>
              <a:rPr kumimoji="0" lang="ru-RU" sz="800">
                <a:solidFill>
                  <a:srgbClr val="7F7F7F"/>
                </a:solidFill>
              </a:rPr>
              <a:t>сердца</a:t>
            </a:r>
            <a:endParaRPr kumimoji="0" lang="en-US" sz="800">
              <a:solidFill>
                <a:srgbClr val="7F7F7F"/>
              </a:solidFill>
            </a:endParaRPr>
          </a:p>
          <a:p>
            <a:pPr defTabSz="914400" eaLnBrk="1" hangingPunct="1"/>
            <a:r>
              <a:rPr kumimoji="0" lang="ru-RU" sz="800">
                <a:solidFill>
                  <a:srgbClr val="7F7F7F"/>
                </a:solidFill>
              </a:rPr>
              <a:t>Международное рандомизированное двойное слепое плацебо контролируемое исследование  у пациентов с СНнФВ; время наблюдения 1 год; </a:t>
            </a:r>
            <a:r>
              <a:rPr kumimoji="0" lang="en-US" sz="800">
                <a:solidFill>
                  <a:srgbClr val="7F7F7F"/>
                </a:solidFill>
              </a:rPr>
              <a:t>n=3991</a:t>
            </a:r>
            <a:endParaRPr kumimoji="0" lang="ru-RU" sz="800">
              <a:solidFill>
                <a:srgbClr val="7F7F7F"/>
              </a:solidFill>
            </a:endParaRPr>
          </a:p>
          <a:p>
            <a:pPr defTabSz="914400" eaLnBrk="1" hangingPunct="1"/>
            <a:r>
              <a:rPr kumimoji="0" lang="en-US" sz="800">
                <a:solidFill>
                  <a:srgbClr val="7F7F7F"/>
                </a:solidFill>
              </a:rPr>
              <a:t>*</a:t>
            </a:r>
            <a:r>
              <a:rPr kumimoji="0" lang="ru-RU" sz="800">
                <a:solidFill>
                  <a:srgbClr val="7F7F7F"/>
                </a:solidFill>
              </a:rPr>
              <a:t>Другие СС смерти включают все случаи СС смерти, не относящиеся к ухудшению СН и внезапной сердечной смерти</a:t>
            </a:r>
          </a:p>
          <a:p>
            <a:pPr defTabSz="914400" eaLnBrk="1" hangingPunct="1"/>
            <a:r>
              <a:rPr kumimoji="0" lang="en-GB" sz="800">
                <a:solidFill>
                  <a:srgbClr val="7F7F7F"/>
                </a:solidFill>
              </a:rPr>
              <a:t>MERIT-HF Study Group. </a:t>
            </a:r>
            <a:r>
              <a:rPr kumimoji="0" lang="fr-FR" sz="800">
                <a:solidFill>
                  <a:srgbClr val="7F7F7F"/>
                </a:solidFill>
              </a:rPr>
              <a:t>Lancet. 1999;</a:t>
            </a:r>
            <a:r>
              <a:rPr kumimoji="0" lang="ru-RU" sz="800">
                <a:solidFill>
                  <a:srgbClr val="7F7F7F"/>
                </a:solidFill>
              </a:rPr>
              <a:t> </a:t>
            </a:r>
            <a:r>
              <a:rPr kumimoji="0" lang="fr-FR" sz="800">
                <a:solidFill>
                  <a:srgbClr val="7F7F7F"/>
                </a:solidFill>
              </a:rPr>
              <a:t>353(9169):</a:t>
            </a:r>
            <a:r>
              <a:rPr kumimoji="0" lang="ru-RU" sz="800">
                <a:solidFill>
                  <a:srgbClr val="7F7F7F"/>
                </a:solidFill>
              </a:rPr>
              <a:t> </a:t>
            </a:r>
            <a:r>
              <a:rPr kumimoji="0" lang="fr-FR" sz="800">
                <a:solidFill>
                  <a:srgbClr val="7F7F7F"/>
                </a:solidFill>
              </a:rPr>
              <a:t>2001</a:t>
            </a:r>
            <a:r>
              <a:rPr kumimoji="0" lang="en-US" sz="800">
                <a:solidFill>
                  <a:srgbClr val="7F7F7F"/>
                </a:solidFill>
              </a:rPr>
              <a:t>–</a:t>
            </a:r>
            <a:r>
              <a:rPr kumimoji="0" lang="fr-FR" sz="800">
                <a:solidFill>
                  <a:srgbClr val="7F7F7F"/>
                </a:solidFill>
              </a:rPr>
              <a:t>7;</a:t>
            </a:r>
            <a:r>
              <a:rPr kumimoji="0" lang="ru-RU" sz="800">
                <a:solidFill>
                  <a:srgbClr val="7F7F7F"/>
                </a:solidFill>
              </a:rPr>
              <a:t> </a:t>
            </a:r>
          </a:p>
          <a:p>
            <a:pPr defTabSz="914400" eaLnBrk="1" hangingPunct="1"/>
            <a:endParaRPr kumimoji="0" lang="en-US" sz="800">
              <a:solidFill>
                <a:srgbClr val="7F7F7F"/>
              </a:solidFill>
            </a:endParaRPr>
          </a:p>
          <a:p>
            <a:pPr defTabSz="914400" eaLnBrk="1" hangingPunct="1"/>
            <a:endParaRPr kumimoji="0" lang="en-US" sz="800">
              <a:solidFill>
                <a:srgbClr val="294869"/>
              </a:solidFill>
            </a:endParaRPr>
          </a:p>
        </p:txBody>
      </p:sp>
      <p:graphicFrame>
        <p:nvGraphicFramePr>
          <p:cNvPr id="94211" name="Chart 21"/>
          <p:cNvGraphicFramePr>
            <a:graphicFrameLocks noChangeAspect="1"/>
          </p:cNvGraphicFramePr>
          <p:nvPr/>
        </p:nvGraphicFramePr>
        <p:xfrm>
          <a:off x="2264834" y="1290639"/>
          <a:ext cx="8157633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Диаграмма" r:id="rId5" imgW="6113783" imgH="4108364" progId="Excel.Chart.8">
                  <p:embed/>
                </p:oleObj>
              </mc:Choice>
              <mc:Fallback>
                <p:oleObj name="Диаграмма" r:id="rId5" imgW="6113783" imgH="410836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834" y="1290639"/>
                        <a:ext cx="8157633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486152" y="1504950"/>
            <a:ext cx="4169833" cy="3473450"/>
          </a:xfrm>
          <a:prstGeom prst="roundRect">
            <a:avLst/>
          </a:prstGeom>
          <a:noFill/>
          <a:ln>
            <a:solidFill>
              <a:srgbClr val="8D1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Содержимое 6"/>
          <p:cNvGraphicFramePr/>
          <p:nvPr>
            <p:extLst>
              <p:ext uri="{D42A27DB-BD31-4B8C-83A1-F6EECF244321}">
                <p14:modId xmlns:p14="http://schemas.microsoft.com/office/powerpoint/2010/main" val="3267376654"/>
              </p:ext>
            </p:extLst>
          </p:nvPr>
        </p:nvGraphicFramePr>
        <p:xfrm>
          <a:off x="533400" y="1600200"/>
          <a:ext cx="11414760" cy="499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24547D-7752-409C-847F-3427C7232000}"/>
              </a:ext>
            </a:extLst>
          </p:cNvPr>
          <p:cNvSpPr/>
          <p:nvPr/>
        </p:nvSpPr>
        <p:spPr>
          <a:xfrm>
            <a:off x="243840" y="357550"/>
            <a:ext cx="11948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Структура смертности от болезней системы кровообращения за 11 месяцев 2019 -2020 гг. (на 100 тыс. населения) </a:t>
            </a:r>
            <a:endParaRPr lang="ru-RU" sz="2000" spc="-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E8FCF1FE-72DC-49C1-BACE-98BAEAEFD889}"/>
              </a:ext>
            </a:extLst>
          </p:cNvPr>
          <p:cNvSpPr/>
          <p:nvPr/>
        </p:nvSpPr>
        <p:spPr>
          <a:xfrm flipV="1">
            <a:off x="365760" y="1015460"/>
            <a:ext cx="11582400" cy="15802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E26888B3-AF5A-412C-B61B-E94365650831}"/>
              </a:ext>
            </a:extLst>
          </p:cNvPr>
          <p:cNvSpPr/>
          <p:nvPr/>
        </p:nvSpPr>
        <p:spPr>
          <a:xfrm>
            <a:off x="1100380" y="1717624"/>
            <a:ext cx="2696705" cy="4879376"/>
          </a:xfrm>
          <a:prstGeom prst="roundRect">
            <a:avLst>
              <a:gd name="adj" fmla="val 6243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1389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b="1" dirty="0">
              <a:solidFill>
                <a:srgbClr val="C39741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E595B2-BDC4-49BD-834F-4856638E46BC}"/>
              </a:ext>
            </a:extLst>
          </p:cNvPr>
          <p:cNvSpPr txBox="1"/>
          <p:nvPr/>
        </p:nvSpPr>
        <p:spPr>
          <a:xfrm>
            <a:off x="533400" y="6567853"/>
            <a:ext cx="2073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5">
              <a:defRPr/>
            </a:pP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По данным Росстата (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www.gks.ru)</a:t>
            </a:r>
            <a:endParaRPr lang="ru-RU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4"/>
          <p:cNvSpPr txBox="1">
            <a:spLocks noChangeArrowheads="1"/>
          </p:cNvSpPr>
          <p:nvPr/>
        </p:nvSpPr>
        <p:spPr bwMode="auto">
          <a:xfrm>
            <a:off x="378885" y="307976"/>
            <a:ext cx="114998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 eaLnBrk="1" hangingPunct="1"/>
            <a:r>
              <a:rPr kumimoji="0" lang="ru-RU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Аритмология</a:t>
            </a:r>
            <a:r>
              <a:rPr kumimoji="0" lang="ru-RU">
                <a:solidFill>
                  <a:srgbClr val="000000"/>
                </a:solidFill>
                <a:latin typeface="Times New Roman" charset="0"/>
                <a:cs typeface="Times New Roman" charset="0"/>
              </a:rPr>
              <a:t> – лечение нарушений ритма сердца. </a:t>
            </a:r>
          </a:p>
          <a:p>
            <a:pPr algn="just" eaLnBrk="1" hangingPunct="1"/>
            <a:r>
              <a:rPr kumimoji="0" lang="ru-RU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Специальность, которая долгое время была в обозе кардиологической науки, стремительно развивается при помощи высокотехнологических методов.</a:t>
            </a:r>
          </a:p>
          <a:p>
            <a:pPr algn="just" eaLnBrk="1" hangingPunct="1"/>
            <a:r>
              <a:rPr kumimoji="0" lang="ru-RU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По данным статистики заболеваемость различными аритмиями составляют не менее 100 тыс. человек на 1 млн населения. </a:t>
            </a:r>
            <a:endParaRPr kumimoji="0" lang="ru-RU">
              <a:latin typeface="Times New Roman" charset="0"/>
              <a:cs typeface="Times New Roman" charset="0"/>
            </a:endParaRPr>
          </a:p>
        </p:txBody>
      </p:sp>
      <p:pic>
        <p:nvPicPr>
          <p:cNvPr id="7270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2736850"/>
            <a:ext cx="1127548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8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Заголовок 1"/>
          <p:cNvSpPr>
            <a:spLocks noGrp="1"/>
          </p:cNvSpPr>
          <p:nvPr>
            <p:ph type="ctrTitle"/>
          </p:nvPr>
        </p:nvSpPr>
        <p:spPr>
          <a:xfrm>
            <a:off x="912284" y="188914"/>
            <a:ext cx="10363200" cy="465137"/>
          </a:xfrm>
        </p:spPr>
        <p:txBody>
          <a:bodyPr/>
          <a:lstStyle/>
          <a:p>
            <a:r>
              <a:rPr lang="ru-RU" sz="2400" dirty="0">
                <a:latin typeface="Calibri Light" charset="0"/>
              </a:rPr>
              <a:t>Сентябрь 2018г – март 2019 г</a:t>
            </a:r>
          </a:p>
        </p:txBody>
      </p:sp>
      <p:sp>
        <p:nvSpPr>
          <p:cNvPr id="138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217" y="1265239"/>
            <a:ext cx="10930467" cy="4105275"/>
          </a:xfrm>
        </p:spPr>
        <p:txBody>
          <a:bodyPr/>
          <a:lstStyle/>
          <a:p>
            <a:pPr algn="just"/>
            <a:r>
              <a:rPr lang="ru-RU" sz="3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Пролечено 173 пациента с персистирующей фибрилляцией предсердий</a:t>
            </a:r>
          </a:p>
          <a:p>
            <a:pPr algn="just"/>
            <a:endParaRPr lang="ru-RU" sz="32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just"/>
            <a:r>
              <a:rPr lang="ru-RU" sz="3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Возраст от 36 до 80 лет (в среднем 62,4 года) </a:t>
            </a:r>
          </a:p>
        </p:txBody>
      </p:sp>
      <p:sp>
        <p:nvSpPr>
          <p:cNvPr id="138243" name="Прямоугольник 3"/>
          <p:cNvSpPr>
            <a:spLocks noChangeArrowheads="1"/>
          </p:cNvSpPr>
          <p:nvPr/>
        </p:nvSpPr>
        <p:spPr bwMode="auto">
          <a:xfrm>
            <a:off x="5632451" y="6119813"/>
            <a:ext cx="38857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latin typeface="Times New Roman" charset="0"/>
                <a:cs typeface="Times New Roman" charset="0"/>
              </a:rPr>
              <a:t>Кононенко О.В., Зенин С.А., 2019</a:t>
            </a:r>
          </a:p>
        </p:txBody>
      </p:sp>
    </p:spTree>
    <p:extLst>
      <p:ext uri="{BB962C8B-B14F-4D97-AF65-F5344CB8AC3E}">
        <p14:creationId xmlns:p14="http://schemas.microsoft.com/office/powerpoint/2010/main" val="353659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274637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ru-RU" dirty="0"/>
          </a:p>
        </p:txBody>
      </p:sp>
      <p:sp>
        <p:nvSpPr>
          <p:cNvPr id="139266" name="Содержимое 2"/>
          <p:cNvSpPr>
            <a:spLocks noGrp="1"/>
          </p:cNvSpPr>
          <p:nvPr>
            <p:ph idx="4294967295"/>
          </p:nvPr>
        </p:nvSpPr>
        <p:spPr>
          <a:xfrm>
            <a:off x="609600" y="908050"/>
            <a:ext cx="10972800" cy="5218113"/>
          </a:xfrm>
          <a:prstGeom prst="rect">
            <a:avLst/>
          </a:prstGeo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>
                <a:solidFill>
                  <a:srgbClr val="FFC000"/>
                </a:solidFill>
                <a:latin typeface="Calibri" charset="0"/>
              </a:rPr>
              <a:t> </a:t>
            </a:r>
            <a:r>
              <a:rPr lang="ru-RU" sz="3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Продолжительность эпизода фибрилляции предсердий до кардиоверсии/решения вопроса о дальнейшей тактике ведения ФП составила от 10 до 1170 дней (175,3 дней в среднем)</a:t>
            </a:r>
          </a:p>
        </p:txBody>
      </p:sp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6026151" y="6107113"/>
            <a:ext cx="65743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 sz="2000"/>
              <a:t>Кононенко О.В., Зенин С.А., 2019</a:t>
            </a:r>
          </a:p>
        </p:txBody>
      </p:sp>
    </p:spTree>
    <p:extLst>
      <p:ext uri="{BB962C8B-B14F-4D97-AF65-F5344CB8AC3E}">
        <p14:creationId xmlns:p14="http://schemas.microsoft.com/office/powerpoint/2010/main" val="316323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301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40290" name="Содержимое 2"/>
          <p:cNvSpPr>
            <a:spLocks noGrp="1"/>
          </p:cNvSpPr>
          <p:nvPr>
            <p:ph idx="4294967295"/>
          </p:nvPr>
        </p:nvSpPr>
        <p:spPr>
          <a:xfrm>
            <a:off x="624417" y="836613"/>
            <a:ext cx="10972800" cy="5218112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90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3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Из пролеченных пациентов:</a:t>
            </a:r>
          </a:p>
          <a:p>
            <a:pPr>
              <a:buFont typeface="Arial" charset="0"/>
              <a:buNone/>
            </a:pPr>
            <a:r>
              <a:rPr lang="ru-RU" sz="3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Работающие пациенты - 36 (29,3%)</a:t>
            </a:r>
          </a:p>
          <a:p>
            <a:pPr>
              <a:buFont typeface="Arial" charset="0"/>
              <a:buNone/>
            </a:pPr>
            <a:endParaRPr lang="ru-RU" sz="32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None/>
            </a:pPr>
            <a:r>
              <a:rPr lang="ru-RU" sz="3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Продолжительность  листа нетрудоспособности  составила  от 8 дней до 147 дней (в среднем 35 дней)</a:t>
            </a:r>
          </a:p>
          <a:p>
            <a:pPr>
              <a:buFont typeface="Arial" charset="0"/>
              <a:buNone/>
            </a:pPr>
            <a:endParaRPr lang="ru-RU" sz="4800">
              <a:solidFill>
                <a:srgbClr val="0000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endParaRPr lang="ru-RU">
              <a:latin typeface="Calibri" charset="0"/>
            </a:endParaRPr>
          </a:p>
          <a:p>
            <a:pPr>
              <a:buFont typeface="Arial" charset="0"/>
              <a:buNone/>
            </a:pPr>
            <a:endParaRPr lang="ru-RU">
              <a:latin typeface="Calibri" charset="0"/>
            </a:endParaRPr>
          </a:p>
        </p:txBody>
      </p:sp>
      <p:sp>
        <p:nvSpPr>
          <p:cNvPr id="140291" name="TextBox 3"/>
          <p:cNvSpPr txBox="1">
            <a:spLocks noChangeArrowheads="1"/>
          </p:cNvSpPr>
          <p:nvPr/>
        </p:nvSpPr>
        <p:spPr bwMode="auto">
          <a:xfrm>
            <a:off x="6000751" y="6102350"/>
            <a:ext cx="77597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 sz="2000"/>
              <a:t>Кононенко О.В., Зенин С.А., 2019</a:t>
            </a:r>
          </a:p>
        </p:txBody>
      </p:sp>
    </p:spTree>
    <p:extLst>
      <p:ext uri="{BB962C8B-B14F-4D97-AF65-F5344CB8AC3E}">
        <p14:creationId xmlns:p14="http://schemas.microsoft.com/office/powerpoint/2010/main" val="194649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1" y="1651000"/>
            <a:ext cx="60960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2" name="TextBox 2"/>
          <p:cNvSpPr txBox="1">
            <a:spLocks noChangeArrowheads="1"/>
          </p:cNvSpPr>
          <p:nvPr/>
        </p:nvSpPr>
        <p:spPr bwMode="auto">
          <a:xfrm>
            <a:off x="1354667" y="463551"/>
            <a:ext cx="1002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>
                <a:latin typeface="Times New Roman" charset="0"/>
                <a:cs typeface="Times New Roman" charset="0"/>
              </a:rPr>
              <a:t>Кардиоверсия (медикаментозная и электрическая)</a:t>
            </a:r>
          </a:p>
        </p:txBody>
      </p:sp>
    </p:spTree>
    <p:extLst>
      <p:ext uri="{BB962C8B-B14F-4D97-AF65-F5344CB8AC3E}">
        <p14:creationId xmlns:p14="http://schemas.microsoft.com/office/powerpoint/2010/main" val="166631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EBA4F-61F3-4313-B91B-3B173986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334764"/>
            <a:ext cx="10972320" cy="369332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РЕЗЮМЕ: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046497-30D6-43A8-A16A-D8A01CF8810E}"/>
              </a:ext>
            </a:extLst>
          </p:cNvPr>
          <p:cNvSpPr/>
          <p:nvPr/>
        </p:nvSpPr>
        <p:spPr>
          <a:xfrm>
            <a:off x="261257" y="1155717"/>
            <a:ext cx="10972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 на лечение ХСН тратится от 55 до 295 млрд рублей в год, а расходы на госпитализацию по поводу её декомпенсации могут достигать почти 185 млрд рублей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потребность в повторных госпитализациях в значительной степени увеличивается финансовые затраты на лечение таких пациентов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цели, как снижение смертности от БСК за 6 лет на 23,4% невозможно без обеспечения максимального количества пациентов наиболее эффективными лекарственными препаратами. С этой целью в 2020 году и на плановый период 2021 и 2022 годов, бюджетам субъектов РФ были выделены субсидии в размере 10,15 млрд. в год на обеспечение профилактики развития ССЗ и сердечно-сосудистых осложнений у пациентов, перенесших острое нарушение мозгового кровообращения (ОНМК), инфаркт миокарда (ИМ), а также у лиц, которым были выполнены кардиологические интервенционные вмешательства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мере достижения прогресса в лечении острых ССЗ, закономерно будет увеличиваться количество пациентов с хроническими ССЗ, которые нуждаются в продолжении терапии.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означает необходимость системной борьбы и совершенствование оказания медицинской помощи пациентам с хроническими ССЗ, продление преемственности лекарственной терапии от стационара до амбулаторного этапа наблюдения и оказания медицинской помощи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[1]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xmlns="" id="{1A99771A-EE06-4C73-B988-F264BC2B5296}"/>
              </a:ext>
            </a:extLst>
          </p:cNvPr>
          <p:cNvSpPr/>
          <p:nvPr/>
        </p:nvSpPr>
        <p:spPr>
          <a:xfrm flipV="1">
            <a:off x="304800" y="873582"/>
            <a:ext cx="11582400" cy="121188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BF1D62-C0E7-41E5-AD23-2F9D493EC6D7}"/>
              </a:ext>
            </a:extLst>
          </p:cNvPr>
          <p:cNvSpPr/>
          <p:nvPr/>
        </p:nvSpPr>
        <p:spPr>
          <a:xfrm>
            <a:off x="304800" y="6031690"/>
            <a:ext cx="10972320" cy="88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Бойцов С.А Достижения и проблемы практической кардиологии в России на современном этапе. Кардиология 2019</a:t>
            </a:r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/59/3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2. Постановление Правительства Российской Федерации от 30.11.2019 № 1569 "О внесении изменений в государственную программу Российской Федерации “ Развитие здравоохранения”. Ссылка: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Постановление Правительства РФ от 30.11.2019 N 1569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проверено 20.01.2020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endParaRPr lang="en-US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1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39800-990D-4D60-88B6-38DE688D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46184"/>
            <a:ext cx="10972320" cy="369332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0EC55E-7CF2-48A6-97AD-B99BA7F393D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82881" y="64133"/>
            <a:ext cx="11582400" cy="57686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сердечная недостаточность (ХСН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финалом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всех ССЗ.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 достижения целевого показателя по снижению смертности по причине всех БСК необходимо к 2024 году сохранение 798 тыс. жизней, что означает необходимость системной организации медицинской и медикаментозной помощи не только с острыми проявлениями ССЗ, но и совершенствование ведения пациентов с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хроническими ССЗ, в первую очередь с ХСН.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" dirty="0"/>
          </a:p>
          <a:p>
            <a:pPr marL="28611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важнейшим резервом снижения смертности от БСК является повышение эффективности, доступности лечения в первую очередь, ХСН,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которой в структуре смертности от БСК в РФ составляет 39%.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ru-RU" sz="1800" dirty="0"/>
              <a:t>. </a:t>
            </a:r>
          </a:p>
          <a:p>
            <a:pPr marL="28611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усовершенствовать амбулаторные и стационарные этапы помощи пациентам. В реализации этой задачи важно соблюсти принципы «бесшовной помощи» – термина, отражающего непрерывное медицинское ведение пациентов, преемственность амбулаторного и госпитального этапов, а также создание среды для непрерывного мониторинга состояния не только на уровне больницы или поликлиники, но и в домашних условиях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xmlns="" id="{6A8AD47C-8378-41F1-9DFD-14A5890BF9EB}"/>
              </a:ext>
            </a:extLst>
          </p:cNvPr>
          <p:cNvSpPr/>
          <p:nvPr/>
        </p:nvSpPr>
        <p:spPr>
          <a:xfrm flipV="1">
            <a:off x="182881" y="294328"/>
            <a:ext cx="11582400" cy="121188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0DB75B-F0B4-491B-A6F8-900143AC6620}"/>
              </a:ext>
            </a:extLst>
          </p:cNvPr>
          <p:cNvSpPr txBox="1"/>
          <p:nvPr/>
        </p:nvSpPr>
        <p:spPr>
          <a:xfrm>
            <a:off x="182881" y="5481369"/>
            <a:ext cx="12329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1. Мареев В.Ю., Агеев Ф.Т., Арутюнов Г.П., Коротеев А.В., Мареев Ю.В., Овчинников А.Г., Беленков Ю.Н.,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Васюк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Ю.А.,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Галявич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А.С.,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Гарганеева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А.А.,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Гиляревский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С.Р., Глезер М.Г.,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Козиолова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Н.А.,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Коц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Я.И., Лопатин Ю.М., Мартынов А.И., Моисеев В.С.,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Ревишвили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А.Ш., Ситникова М.Ю.,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Скибицкий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В.В. Национальные рекомендации ОССН, РКО и РНМОТ по диагностике и лечению ХСН (четвертый пересмотр) Журнал Сердечная Недостаточность. 2013;14(7):379-472. Режим доступа: https://docplayer.ru/25808031-Mareev-v-yu-1-ageev-f-t-1-arutyunov-g-p-1-koroteev-a-v-1-mareev-yu-v-3Клинические рекомендации. Стабильная ишемическая болезнь сердца. 2016 </a:t>
            </a:r>
          </a:p>
          <a:p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2. Мареев В. Ю., Фомин И. В., Агеев Ф. Т. и др. Клинические рекомендации ОССН – РКО – РНМОТ. Сердечная недостаточность: хроническая (ХСН) и острая декомпенсированная (ОДСН). Диагностика, профилактика и лечение. ISSN 0022-9040. Кардиология. 2018;58(S6). Клинические рекомендации. Хроническая сердечная недостаточность. 2019</a:t>
            </a:r>
          </a:p>
          <a:p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Шляхто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Е.В.,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Звартау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Н.Э.,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Виллевальде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С.В., Яковлев А.Н., Реализованные модели и элементы организации медицинской помощи пациентам с сердечной недостаточностью в регионах Российской Федерации: перспективы трансформации в региональные системы управления сердечно-сосудистыми рисками. </a:t>
            </a:r>
            <a:r>
              <a:rPr lang="ru-RU" sz="900" i="1" dirty="0">
                <a:latin typeface="Calibri" panose="020F0502020204030204" pitchFamily="34" charset="0"/>
                <a:cs typeface="Calibri" panose="020F0502020204030204" pitchFamily="34" charset="0"/>
              </a:rPr>
              <a:t>Российский кардиологический журнал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0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13ED33-421A-478F-BBBB-18D6A006EDDD}"/>
              </a:ext>
            </a:extLst>
          </p:cNvPr>
          <p:cNvSpPr txBox="1"/>
          <p:nvPr/>
        </p:nvSpPr>
        <p:spPr>
          <a:xfrm>
            <a:off x="195988" y="873582"/>
            <a:ext cx="11691212" cy="564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«Борьба с сердечно-сосудистыми заболеваниями» включить задачи и мероприятия по оказанию медицинской помощи и льготного лекарственного обеспечения пациентов с ХСН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внедрением приказов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оказании мед. помощи (маршрутизации)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об льготном лекарственном обеспечении)</a:t>
            </a:r>
          </a:p>
          <a:p>
            <a:pPr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 с ХСН</a:t>
            </a:r>
          </a:p>
          <a:p>
            <a:pPr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 врачей –кардиологов</a:t>
            </a:r>
          </a:p>
          <a:p>
            <a:pPr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пациентов</a:t>
            </a:r>
          </a:p>
          <a:p>
            <a:pPr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пациентов с ХСН</a:t>
            </a:r>
          </a:p>
          <a:p>
            <a:pPr algn="just">
              <a:lnSpc>
                <a:spcPct val="14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algn="just">
              <a:lnSpc>
                <a:spcPct val="14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 ХСН</a:t>
            </a:r>
          </a:p>
          <a:p>
            <a:pPr algn="just">
              <a:lnSpc>
                <a:spcPct val="14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Диспансерное наблюдение больных с ХСН </a:t>
            </a:r>
          </a:p>
          <a:p>
            <a:pPr algn="just">
              <a:lnSpc>
                <a:spcPct val="14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Лечение «сопутствующей патологии»</a:t>
            </a:r>
          </a:p>
          <a:p>
            <a:pPr algn="just">
              <a:lnSpc>
                <a:spcPct val="14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СОВРЕМЕННОЕ медикаментозное лечение ХСН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571D332-3303-4D40-A036-AE02B6F17B8F}"/>
              </a:ext>
            </a:extLst>
          </p:cNvPr>
          <p:cNvSpPr txBox="1">
            <a:spLocks/>
          </p:cNvSpPr>
          <p:nvPr/>
        </p:nvSpPr>
        <p:spPr>
          <a:xfrm>
            <a:off x="195988" y="116706"/>
            <a:ext cx="11691212" cy="756875"/>
          </a:xfrm>
          <a:prstGeom prst="rect">
            <a:avLst/>
          </a:prstGeom>
        </p:spPr>
        <p:txBody>
          <a:bodyPr/>
          <a:lstStyle/>
          <a:p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xmlns="" id="{F6B5A135-77F9-41D7-BC71-5DA8A1D3C21B}"/>
              </a:ext>
            </a:extLst>
          </p:cNvPr>
          <p:cNvSpPr/>
          <p:nvPr/>
        </p:nvSpPr>
        <p:spPr>
          <a:xfrm flipV="1">
            <a:off x="304800" y="873582"/>
            <a:ext cx="11582400" cy="121188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5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05035" y="6168549"/>
            <a:ext cx="9653712" cy="298366"/>
          </a:xfrm>
          <a:prstGeom prst="rect">
            <a:avLst/>
          </a:prstGeom>
        </p:spPr>
        <p:txBody>
          <a:bodyPr vert="horz" wrap="square" lIns="0" tIns="21160" rIns="0" bIns="0" rtlCol="0">
            <a:spAutoFit/>
          </a:bodyPr>
          <a:lstStyle/>
          <a:p>
            <a:r>
              <a:rPr lang="ru-RU" sz="900" dirty="0">
                <a:solidFill>
                  <a:srgbClr val="2F3B41"/>
                </a:solidFill>
              </a:rPr>
              <a:t>Мареев В.Ю. и соаворы, Клинические рекомендации ОССН – РКО – РНМОТ. Сердечная недостаточность: хроническая (ХСН) и острая декомпенсированная (ОДСН). Диагностика, профилактика и лечение. Кардиология. 2018;58(</a:t>
            </a:r>
            <a:r>
              <a:rPr lang="en-US" sz="900" dirty="0">
                <a:solidFill>
                  <a:srgbClr val="2F3B41"/>
                </a:solidFill>
              </a:rPr>
              <a:t>S6).</a:t>
            </a:r>
            <a:endParaRPr lang="ru-RU" sz="900" dirty="0">
              <a:solidFill>
                <a:srgbClr val="2F3B41"/>
              </a:solidFill>
            </a:endParaRPr>
          </a:p>
        </p:txBody>
      </p:sp>
      <p:sp>
        <p:nvSpPr>
          <p:cNvPr id="8" name="object 9"/>
          <p:cNvSpPr/>
          <p:nvPr/>
        </p:nvSpPr>
        <p:spPr>
          <a:xfrm>
            <a:off x="526832" y="5890036"/>
            <a:ext cx="9750591" cy="198721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500830" y="432123"/>
            <a:ext cx="10165760" cy="324870"/>
          </a:xfrm>
          <a:prstGeom prst="rect">
            <a:avLst/>
          </a:prstGeom>
        </p:spPr>
        <p:txBody>
          <a:bodyPr vert="horz" wrap="square" lIns="0" tIns="16928" rIns="0" bIns="0" rtlCol="0" anchor="ctr">
            <a:spAutoFit/>
          </a:bodyPr>
          <a:lstStyle/>
          <a:p>
            <a:pPr marL="16928">
              <a:lnSpc>
                <a:spcPct val="100000"/>
              </a:lnSpc>
              <a:spcBef>
                <a:spcPts val="133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СТОЯТ ПЕРЕД ВРАЧОМ ПРИ ЛЕЧЕНИИ ПАЦИЕНТОВ С ХСН</a:t>
            </a:r>
            <a:endParaRPr lang="ru-RU" sz="2000" b="1" spc="-2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8"/>
          <p:cNvSpPr/>
          <p:nvPr/>
        </p:nvSpPr>
        <p:spPr>
          <a:xfrm flipV="1">
            <a:off x="526652" y="686642"/>
            <a:ext cx="10165760" cy="237394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D501B2D7-7578-45DA-9979-DECEDBF6A4B0}"/>
              </a:ext>
            </a:extLst>
          </p:cNvPr>
          <p:cNvSpPr txBox="1">
            <a:spLocks/>
          </p:cNvSpPr>
          <p:nvPr/>
        </p:nvSpPr>
        <p:spPr>
          <a:xfrm>
            <a:off x="234462" y="1011512"/>
            <a:ext cx="11535507" cy="4245723"/>
          </a:xfrm>
          <a:prstGeom prst="rect">
            <a:avLst/>
          </a:prstGeom>
        </p:spPr>
        <p:txBody>
          <a:bodyPr numCol="2" spcCol="360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0006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0006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0006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0006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0006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77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kk-KZ" sz="1599" dirty="0">
                <a:solidFill>
                  <a:srgbClr val="2F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66" dirty="0">
                <a:solidFill>
                  <a:srgbClr val="2F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редотвращение развития симптомной ХСН </a:t>
            </a:r>
            <a:r>
              <a:rPr lang="ru-RU" sz="1866" dirty="0">
                <a:solidFill>
                  <a:srgbClr val="9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I стадии ХСН);</a:t>
            </a:r>
          </a:p>
          <a:p>
            <a:pPr defTabSz="121877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1866" dirty="0">
                <a:solidFill>
                  <a:srgbClr val="2F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симптомов ХСН </a:t>
            </a:r>
            <a:r>
              <a:rPr lang="ru-RU" sz="1866" dirty="0">
                <a:solidFill>
                  <a:srgbClr val="9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стадий II A – III );</a:t>
            </a:r>
          </a:p>
          <a:p>
            <a:pPr defTabSz="121877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1866" dirty="0">
                <a:solidFill>
                  <a:srgbClr val="2F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прогрессирования болезни путем защиты сердца и других органов-мишеней (мозг, почки, сосуды)</a:t>
            </a:r>
            <a:r>
              <a:rPr lang="ru-RU" sz="1866" dirty="0">
                <a:solidFill>
                  <a:srgbClr val="789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6" dirty="0">
                <a:solidFill>
                  <a:srgbClr val="9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стадий I–III );</a:t>
            </a:r>
          </a:p>
          <a:p>
            <a:pPr defTabSz="121877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5111750" algn="l"/>
              </a:tabLst>
              <a:defRPr/>
            </a:pPr>
            <a:r>
              <a:rPr lang="ru-RU" sz="1866" dirty="0">
                <a:solidFill>
                  <a:srgbClr val="2F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</a:t>
            </a:r>
            <a:r>
              <a:rPr lang="ru-RU" sz="1866" dirty="0">
                <a:solidFill>
                  <a:srgbClr val="9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стадий II A – III );</a:t>
            </a:r>
          </a:p>
          <a:p>
            <a:pPr defTabSz="121877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1866" dirty="0">
                <a:solidFill>
                  <a:srgbClr val="2F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66" dirty="0" err="1">
                <a:solidFill>
                  <a:srgbClr val="2F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меньшение</a:t>
            </a:r>
            <a:r>
              <a:rPr lang="ru-RU" sz="1866" dirty="0">
                <a:solidFill>
                  <a:srgbClr val="2F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госпитализаций (и расходов) </a:t>
            </a:r>
            <a:r>
              <a:rPr lang="ru-RU" sz="1866" dirty="0">
                <a:solidFill>
                  <a:srgbClr val="9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стадий I–III );</a:t>
            </a:r>
          </a:p>
          <a:p>
            <a:pPr defTabSz="121877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1866" dirty="0">
                <a:solidFill>
                  <a:srgbClr val="2F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прогноза </a:t>
            </a:r>
            <a:r>
              <a:rPr lang="ru-RU" sz="1866" dirty="0">
                <a:solidFill>
                  <a:srgbClr val="9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стадий I</a:t>
            </a:r>
            <a:r>
              <a:rPr lang="ru-RU" sz="1866" dirty="0">
                <a:solidFill>
                  <a:srgbClr val="931D48"/>
                </a:solidFill>
                <a:latin typeface="Calibri" panose="020F0502020204030204"/>
              </a:rPr>
              <a:t>–III ).</a:t>
            </a:r>
          </a:p>
        </p:txBody>
      </p:sp>
      <p:sp>
        <p:nvSpPr>
          <p:cNvPr id="12" name="object 21"/>
          <p:cNvSpPr/>
          <p:nvPr/>
        </p:nvSpPr>
        <p:spPr>
          <a:xfrm>
            <a:off x="545436" y="1826547"/>
            <a:ext cx="26239" cy="2621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2395" y="0"/>
                </a:moveTo>
                <a:lnTo>
                  <a:pt x="6845" y="0"/>
                </a:lnTo>
                <a:lnTo>
                  <a:pt x="0" y="6845"/>
                </a:lnTo>
                <a:lnTo>
                  <a:pt x="0" y="12382"/>
                </a:lnTo>
                <a:lnTo>
                  <a:pt x="6845" y="19240"/>
                </a:lnTo>
                <a:lnTo>
                  <a:pt x="12395" y="19240"/>
                </a:lnTo>
                <a:lnTo>
                  <a:pt x="15811" y="15811"/>
                </a:lnTo>
                <a:lnTo>
                  <a:pt x="19240" y="12382"/>
                </a:lnTo>
                <a:lnTo>
                  <a:pt x="19240" y="6845"/>
                </a:lnTo>
                <a:lnTo>
                  <a:pt x="12395" y="0"/>
                </a:lnTo>
                <a:close/>
              </a:path>
            </a:pathLst>
          </a:custGeom>
          <a:solidFill>
            <a:srgbClr val="C39641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3" name="object 21"/>
          <p:cNvSpPr/>
          <p:nvPr/>
        </p:nvSpPr>
        <p:spPr>
          <a:xfrm>
            <a:off x="545436" y="2462174"/>
            <a:ext cx="26239" cy="2621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2395" y="0"/>
                </a:moveTo>
                <a:lnTo>
                  <a:pt x="6845" y="0"/>
                </a:lnTo>
                <a:lnTo>
                  <a:pt x="0" y="6845"/>
                </a:lnTo>
                <a:lnTo>
                  <a:pt x="0" y="12382"/>
                </a:lnTo>
                <a:lnTo>
                  <a:pt x="6845" y="19240"/>
                </a:lnTo>
                <a:lnTo>
                  <a:pt x="12395" y="19240"/>
                </a:lnTo>
                <a:lnTo>
                  <a:pt x="15811" y="15811"/>
                </a:lnTo>
                <a:lnTo>
                  <a:pt x="19240" y="12382"/>
                </a:lnTo>
                <a:lnTo>
                  <a:pt x="19240" y="6845"/>
                </a:lnTo>
                <a:lnTo>
                  <a:pt x="12395" y="0"/>
                </a:lnTo>
                <a:close/>
              </a:path>
            </a:pathLst>
          </a:custGeom>
          <a:solidFill>
            <a:srgbClr val="C39641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4" name="object 21"/>
          <p:cNvSpPr/>
          <p:nvPr/>
        </p:nvSpPr>
        <p:spPr>
          <a:xfrm>
            <a:off x="545436" y="2842234"/>
            <a:ext cx="26239" cy="2621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2395" y="0"/>
                </a:moveTo>
                <a:lnTo>
                  <a:pt x="6845" y="0"/>
                </a:lnTo>
                <a:lnTo>
                  <a:pt x="0" y="6845"/>
                </a:lnTo>
                <a:lnTo>
                  <a:pt x="0" y="12382"/>
                </a:lnTo>
                <a:lnTo>
                  <a:pt x="6845" y="19240"/>
                </a:lnTo>
                <a:lnTo>
                  <a:pt x="12395" y="19240"/>
                </a:lnTo>
                <a:lnTo>
                  <a:pt x="15811" y="15811"/>
                </a:lnTo>
                <a:lnTo>
                  <a:pt x="19240" y="12382"/>
                </a:lnTo>
                <a:lnTo>
                  <a:pt x="19240" y="6845"/>
                </a:lnTo>
                <a:lnTo>
                  <a:pt x="12395" y="0"/>
                </a:lnTo>
                <a:close/>
              </a:path>
            </a:pathLst>
          </a:custGeom>
          <a:solidFill>
            <a:srgbClr val="C39641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5" name="object 21"/>
          <p:cNvSpPr/>
          <p:nvPr/>
        </p:nvSpPr>
        <p:spPr>
          <a:xfrm>
            <a:off x="545436" y="3733426"/>
            <a:ext cx="26239" cy="2621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2395" y="0"/>
                </a:moveTo>
                <a:lnTo>
                  <a:pt x="6845" y="0"/>
                </a:lnTo>
                <a:lnTo>
                  <a:pt x="0" y="6845"/>
                </a:lnTo>
                <a:lnTo>
                  <a:pt x="0" y="12382"/>
                </a:lnTo>
                <a:lnTo>
                  <a:pt x="6845" y="19240"/>
                </a:lnTo>
                <a:lnTo>
                  <a:pt x="12395" y="19240"/>
                </a:lnTo>
                <a:lnTo>
                  <a:pt x="15811" y="15811"/>
                </a:lnTo>
                <a:lnTo>
                  <a:pt x="19240" y="12382"/>
                </a:lnTo>
                <a:lnTo>
                  <a:pt x="19240" y="6845"/>
                </a:lnTo>
                <a:lnTo>
                  <a:pt x="12395" y="0"/>
                </a:lnTo>
                <a:close/>
              </a:path>
            </a:pathLst>
          </a:custGeom>
          <a:solidFill>
            <a:srgbClr val="C39641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6" name="object 21"/>
          <p:cNvSpPr/>
          <p:nvPr/>
        </p:nvSpPr>
        <p:spPr>
          <a:xfrm>
            <a:off x="545436" y="4117387"/>
            <a:ext cx="26239" cy="2621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2395" y="0"/>
                </a:moveTo>
                <a:lnTo>
                  <a:pt x="6845" y="0"/>
                </a:lnTo>
                <a:lnTo>
                  <a:pt x="0" y="6845"/>
                </a:lnTo>
                <a:lnTo>
                  <a:pt x="0" y="12382"/>
                </a:lnTo>
                <a:lnTo>
                  <a:pt x="6845" y="19240"/>
                </a:lnTo>
                <a:lnTo>
                  <a:pt x="12395" y="19240"/>
                </a:lnTo>
                <a:lnTo>
                  <a:pt x="15811" y="15811"/>
                </a:lnTo>
                <a:lnTo>
                  <a:pt x="19240" y="12382"/>
                </a:lnTo>
                <a:lnTo>
                  <a:pt x="19240" y="6845"/>
                </a:lnTo>
                <a:lnTo>
                  <a:pt x="12395" y="0"/>
                </a:lnTo>
                <a:close/>
              </a:path>
            </a:pathLst>
          </a:custGeom>
          <a:solidFill>
            <a:srgbClr val="C39641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7" name="object 21"/>
          <p:cNvSpPr/>
          <p:nvPr/>
        </p:nvSpPr>
        <p:spPr>
          <a:xfrm>
            <a:off x="545436" y="4772038"/>
            <a:ext cx="26239" cy="2621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2395" y="0"/>
                </a:moveTo>
                <a:lnTo>
                  <a:pt x="6845" y="0"/>
                </a:lnTo>
                <a:lnTo>
                  <a:pt x="0" y="6845"/>
                </a:lnTo>
                <a:lnTo>
                  <a:pt x="0" y="12382"/>
                </a:lnTo>
                <a:lnTo>
                  <a:pt x="6845" y="19240"/>
                </a:lnTo>
                <a:lnTo>
                  <a:pt x="12395" y="19240"/>
                </a:lnTo>
                <a:lnTo>
                  <a:pt x="15811" y="15811"/>
                </a:lnTo>
                <a:lnTo>
                  <a:pt x="19240" y="12382"/>
                </a:lnTo>
                <a:lnTo>
                  <a:pt x="19240" y="6845"/>
                </a:lnTo>
                <a:lnTo>
                  <a:pt x="12395" y="0"/>
                </a:lnTo>
                <a:close/>
              </a:path>
            </a:pathLst>
          </a:custGeom>
          <a:solidFill>
            <a:srgbClr val="C39641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8" name="object 8"/>
          <p:cNvSpPr/>
          <p:nvPr/>
        </p:nvSpPr>
        <p:spPr>
          <a:xfrm>
            <a:off x="574195" y="5257236"/>
            <a:ext cx="5826511" cy="60940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</p:spTree>
    <p:extLst>
      <p:ext uri="{BB962C8B-B14F-4D97-AF65-F5344CB8AC3E}">
        <p14:creationId xmlns:p14="http://schemas.microsoft.com/office/powerpoint/2010/main" val="36008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05035" y="6168549"/>
            <a:ext cx="9653712" cy="298366"/>
          </a:xfrm>
          <a:prstGeom prst="rect">
            <a:avLst/>
          </a:prstGeom>
        </p:spPr>
        <p:txBody>
          <a:bodyPr vert="horz" wrap="square" lIns="0" tIns="21160" rIns="0" bIns="0" rtlCol="0">
            <a:spAutoFit/>
          </a:bodyPr>
          <a:lstStyle/>
          <a:p>
            <a:r>
              <a:rPr lang="ru-RU" sz="900" dirty="0">
                <a:solidFill>
                  <a:srgbClr val="2F3B41"/>
                </a:solidFill>
              </a:rPr>
              <a:t>Мареев В.Ю. и соаворы, Клинические рекомендации ОССН – РКО – РНМОТ. Сердечная недостаточность: хроническая (ХСН) и острая декомпенсированная (ОДСН). Диагностика, профилактика и лечение. Кардиология. 2018;58(</a:t>
            </a:r>
            <a:r>
              <a:rPr lang="en-US" sz="900" dirty="0">
                <a:solidFill>
                  <a:srgbClr val="2F3B41"/>
                </a:solidFill>
              </a:rPr>
              <a:t>S6).</a:t>
            </a:r>
            <a:endParaRPr lang="ru-RU" sz="900" dirty="0">
              <a:solidFill>
                <a:srgbClr val="2F3B41"/>
              </a:solidFill>
            </a:endParaRPr>
          </a:p>
        </p:txBody>
      </p:sp>
      <p:sp>
        <p:nvSpPr>
          <p:cNvPr id="8" name="object 9"/>
          <p:cNvSpPr/>
          <p:nvPr/>
        </p:nvSpPr>
        <p:spPr>
          <a:xfrm>
            <a:off x="526832" y="5890036"/>
            <a:ext cx="11458338" cy="87731"/>
          </a:xfrm>
          <a:custGeom>
            <a:avLst/>
            <a:gdLst/>
            <a:ahLst/>
            <a:cxnLst/>
            <a:rect l="l" t="t" r="r" b="b"/>
            <a:pathLst>
              <a:path w="7315200" h="149225">
                <a:moveTo>
                  <a:pt x="0" y="79171"/>
                </a:moveTo>
                <a:lnTo>
                  <a:pt x="1043101" y="79171"/>
                </a:lnTo>
                <a:lnTo>
                  <a:pt x="1095768" y="0"/>
                </a:lnTo>
                <a:lnTo>
                  <a:pt x="1146429" y="149021"/>
                </a:lnTo>
                <a:lnTo>
                  <a:pt x="1205966" y="53263"/>
                </a:lnTo>
                <a:lnTo>
                  <a:pt x="1253007" y="125450"/>
                </a:lnTo>
                <a:lnTo>
                  <a:pt x="1287678" y="79171"/>
                </a:lnTo>
                <a:lnTo>
                  <a:pt x="7315200" y="79171"/>
                </a:lnTo>
              </a:path>
            </a:pathLst>
          </a:custGeom>
          <a:ln w="8890">
            <a:solidFill>
              <a:srgbClr val="921D4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443759" y="211501"/>
            <a:ext cx="11406558" cy="632646"/>
          </a:xfrm>
          <a:prstGeom prst="rect">
            <a:avLst/>
          </a:prstGeom>
        </p:spPr>
        <p:txBody>
          <a:bodyPr vert="horz" wrap="square" lIns="0" tIns="16928" rIns="0" bIns="0" rtlCol="0" anchor="ctr">
            <a:spAutoFit/>
          </a:bodyPr>
          <a:lstStyle/>
          <a:p>
            <a:pPr marL="16928">
              <a:lnSpc>
                <a:spcPct val="100000"/>
              </a:lnSpc>
              <a:spcBef>
                <a:spcPts val="133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ЛЕКАРСТВЕННЫХ ПРЕПАРАТОВ ДЛЯ ЛЕЧЕНИЯ СЕРДЕЧНОЙ НЕДОСТАТОЧНОСТИ </a:t>
            </a:r>
            <a:endParaRPr lang="ru-RU" sz="2000" b="1" spc="-2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8"/>
          <p:cNvSpPr/>
          <p:nvPr/>
        </p:nvSpPr>
        <p:spPr>
          <a:xfrm flipV="1">
            <a:off x="443759" y="831199"/>
            <a:ext cx="11221589" cy="203730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1" name="Rectangle 10"/>
          <p:cNvSpPr/>
          <p:nvPr/>
        </p:nvSpPr>
        <p:spPr>
          <a:xfrm>
            <a:off x="2293305" y="1744181"/>
            <a:ext cx="7605391" cy="2857930"/>
          </a:xfrm>
          <a:prstGeom prst="rect">
            <a:avLst/>
          </a:prstGeom>
          <a:noFill/>
        </p:spPr>
      </p:sp>
      <p:sp>
        <p:nvSpPr>
          <p:cNvPr id="23" name="TextBox 22"/>
          <p:cNvSpPr txBox="1"/>
          <p:nvPr/>
        </p:nvSpPr>
        <p:spPr>
          <a:xfrm>
            <a:off x="1028700" y="4001999"/>
            <a:ext cx="10956470" cy="1569660"/>
          </a:xfrm>
          <a:prstGeom prst="rect">
            <a:avLst/>
          </a:prstGeom>
          <a:noFill/>
          <a:ln>
            <a:solidFill>
              <a:srgbClr val="C39741"/>
            </a:solidFill>
          </a:ln>
        </p:spPr>
        <p:txBody>
          <a:bodyPr wrap="square" rtlCol="0">
            <a:spAutoFit/>
          </a:bodyPr>
          <a:lstStyle/>
          <a:p>
            <a:pPr defTabSz="609402">
              <a:defRPr/>
            </a:pPr>
            <a:r>
              <a:rPr lang="ru-RU" sz="2400" dirty="0">
                <a:solidFill>
                  <a:srgbClr val="2F3B41"/>
                </a:solidFill>
                <a:latin typeface="Calibri" panose="020F0502020204030204"/>
              </a:rPr>
              <a:t>Стратегии болезнь-модифицирующей терапии направлены на улучшение гемодинамики и обеспечение нейрогормонального контроля с целью ослабления симптоматики и повышения выживаемости, а также сокращения количества госпитализаций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26652" y="1255764"/>
            <a:ext cx="11311742" cy="2205845"/>
            <a:chOff x="650817" y="999488"/>
            <a:chExt cx="6287365" cy="1654894"/>
          </a:xfrm>
        </p:grpSpPr>
        <p:sp>
          <p:nvSpPr>
            <p:cNvPr id="12" name="Freeform 11"/>
            <p:cNvSpPr/>
            <p:nvPr/>
          </p:nvSpPr>
          <p:spPr>
            <a:xfrm>
              <a:off x="650817" y="999488"/>
              <a:ext cx="3390231" cy="750325"/>
            </a:xfrm>
            <a:custGeom>
              <a:avLst/>
              <a:gdLst>
                <a:gd name="connsiteX0" fmla="*/ 0 w 7601442"/>
                <a:gd name="connsiteY0" fmla="*/ 86546 h 865460"/>
                <a:gd name="connsiteX1" fmla="*/ 86546 w 7601442"/>
                <a:gd name="connsiteY1" fmla="*/ 0 h 865460"/>
                <a:gd name="connsiteX2" fmla="*/ 7514896 w 7601442"/>
                <a:gd name="connsiteY2" fmla="*/ 0 h 865460"/>
                <a:gd name="connsiteX3" fmla="*/ 7601442 w 7601442"/>
                <a:gd name="connsiteY3" fmla="*/ 86546 h 865460"/>
                <a:gd name="connsiteX4" fmla="*/ 7601442 w 7601442"/>
                <a:gd name="connsiteY4" fmla="*/ 778914 h 865460"/>
                <a:gd name="connsiteX5" fmla="*/ 7514896 w 7601442"/>
                <a:gd name="connsiteY5" fmla="*/ 865460 h 865460"/>
                <a:gd name="connsiteX6" fmla="*/ 86546 w 7601442"/>
                <a:gd name="connsiteY6" fmla="*/ 865460 h 865460"/>
                <a:gd name="connsiteX7" fmla="*/ 0 w 7601442"/>
                <a:gd name="connsiteY7" fmla="*/ 778914 h 865460"/>
                <a:gd name="connsiteX8" fmla="*/ 0 w 7601442"/>
                <a:gd name="connsiteY8" fmla="*/ 86546 h 86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1442" h="865460">
                  <a:moveTo>
                    <a:pt x="0" y="86546"/>
                  </a:moveTo>
                  <a:cubicBezTo>
                    <a:pt x="0" y="38748"/>
                    <a:pt x="38748" y="0"/>
                    <a:pt x="86546" y="0"/>
                  </a:cubicBezTo>
                  <a:lnTo>
                    <a:pt x="7514896" y="0"/>
                  </a:lnTo>
                  <a:cubicBezTo>
                    <a:pt x="7562694" y="0"/>
                    <a:pt x="7601442" y="38748"/>
                    <a:pt x="7601442" y="86546"/>
                  </a:cubicBezTo>
                  <a:lnTo>
                    <a:pt x="7601442" y="778914"/>
                  </a:lnTo>
                  <a:cubicBezTo>
                    <a:pt x="7601442" y="826712"/>
                    <a:pt x="7562694" y="865460"/>
                    <a:pt x="7514896" y="865460"/>
                  </a:cubicBezTo>
                  <a:lnTo>
                    <a:pt x="86546" y="865460"/>
                  </a:lnTo>
                  <a:cubicBezTo>
                    <a:pt x="38748" y="865460"/>
                    <a:pt x="0" y="826712"/>
                    <a:pt x="0" y="778914"/>
                  </a:cubicBezTo>
                  <a:lnTo>
                    <a:pt x="0" y="86546"/>
                  </a:lnTo>
                  <a:close/>
                </a:path>
              </a:pathLst>
            </a:custGeom>
            <a:solidFill>
              <a:srgbClr val="931D4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885" tIns="173885" rIns="173885" bIns="173885" numCol="1" spcCol="1270" rtlCol="0" anchor="ctr" anchorCtr="0">
              <a:noAutofit/>
            </a:bodyPr>
            <a:lstStyle/>
            <a:p>
              <a:pPr algn="ctr" defTabSz="17329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599" dirty="0">
                  <a:solidFill>
                    <a:prstClr val="white"/>
                  </a:solidFill>
                  <a:latin typeface="Calibri" panose="020F0502020204030204"/>
                </a:rPr>
                <a:t>Доказавшие снижение смертности и заболеваемости при ХСН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75279" y="999489"/>
              <a:ext cx="2662903" cy="716043"/>
            </a:xfrm>
            <a:custGeom>
              <a:avLst/>
              <a:gdLst>
                <a:gd name="connsiteX0" fmla="*/ 0 w 2486855"/>
                <a:gd name="connsiteY0" fmla="*/ 86546 h 865460"/>
                <a:gd name="connsiteX1" fmla="*/ 86546 w 2486855"/>
                <a:gd name="connsiteY1" fmla="*/ 0 h 865460"/>
                <a:gd name="connsiteX2" fmla="*/ 2400309 w 2486855"/>
                <a:gd name="connsiteY2" fmla="*/ 0 h 865460"/>
                <a:gd name="connsiteX3" fmla="*/ 2486855 w 2486855"/>
                <a:gd name="connsiteY3" fmla="*/ 86546 h 865460"/>
                <a:gd name="connsiteX4" fmla="*/ 2486855 w 2486855"/>
                <a:gd name="connsiteY4" fmla="*/ 778914 h 865460"/>
                <a:gd name="connsiteX5" fmla="*/ 2400309 w 2486855"/>
                <a:gd name="connsiteY5" fmla="*/ 865460 h 865460"/>
                <a:gd name="connsiteX6" fmla="*/ 86546 w 2486855"/>
                <a:gd name="connsiteY6" fmla="*/ 865460 h 865460"/>
                <a:gd name="connsiteX7" fmla="*/ 0 w 2486855"/>
                <a:gd name="connsiteY7" fmla="*/ 778914 h 865460"/>
                <a:gd name="connsiteX8" fmla="*/ 0 w 2486855"/>
                <a:gd name="connsiteY8" fmla="*/ 86546 h 86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6855" h="865460">
                  <a:moveTo>
                    <a:pt x="0" y="86546"/>
                  </a:moveTo>
                  <a:cubicBezTo>
                    <a:pt x="0" y="38748"/>
                    <a:pt x="38748" y="0"/>
                    <a:pt x="86546" y="0"/>
                  </a:cubicBezTo>
                  <a:lnTo>
                    <a:pt x="2400309" y="0"/>
                  </a:lnTo>
                  <a:cubicBezTo>
                    <a:pt x="2448107" y="0"/>
                    <a:pt x="2486855" y="38748"/>
                    <a:pt x="2486855" y="86546"/>
                  </a:cubicBezTo>
                  <a:lnTo>
                    <a:pt x="2486855" y="778914"/>
                  </a:lnTo>
                  <a:cubicBezTo>
                    <a:pt x="2486855" y="826712"/>
                    <a:pt x="2448107" y="865460"/>
                    <a:pt x="2400309" y="865460"/>
                  </a:cubicBezTo>
                  <a:lnTo>
                    <a:pt x="86546" y="865460"/>
                  </a:lnTo>
                  <a:cubicBezTo>
                    <a:pt x="38748" y="865460"/>
                    <a:pt x="0" y="826712"/>
                    <a:pt x="0" y="778914"/>
                  </a:cubicBezTo>
                  <a:lnTo>
                    <a:pt x="0" y="86546"/>
                  </a:lnTo>
                  <a:close/>
                </a:path>
              </a:pathLst>
            </a:custGeom>
            <a:solidFill>
              <a:srgbClr val="C3974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752" tIns="116752" rIns="116752" bIns="116752" numCol="1" spcCol="1270" rtlCol="0" anchor="ctr" anchorCtr="0">
              <a:noAutofit/>
            </a:bodyPr>
            <a:lstStyle/>
            <a:p>
              <a:pPr algn="ctr" defTabSz="10664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599" dirty="0">
                  <a:solidFill>
                    <a:prstClr val="white"/>
                  </a:solidFill>
                  <a:latin typeface="Calibri" panose="020F0502020204030204"/>
                </a:rPr>
                <a:t>Применяемые в определенных клинических ситуациях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318430" y="1953672"/>
              <a:ext cx="742607" cy="649095"/>
            </a:xfrm>
            <a:custGeom>
              <a:avLst/>
              <a:gdLst>
                <a:gd name="connsiteX0" fmla="*/ 0 w 806373"/>
                <a:gd name="connsiteY0" fmla="*/ 80637 h 865460"/>
                <a:gd name="connsiteX1" fmla="*/ 80637 w 806373"/>
                <a:gd name="connsiteY1" fmla="*/ 0 h 865460"/>
                <a:gd name="connsiteX2" fmla="*/ 725736 w 806373"/>
                <a:gd name="connsiteY2" fmla="*/ 0 h 865460"/>
                <a:gd name="connsiteX3" fmla="*/ 806373 w 806373"/>
                <a:gd name="connsiteY3" fmla="*/ 80637 h 865460"/>
                <a:gd name="connsiteX4" fmla="*/ 806373 w 806373"/>
                <a:gd name="connsiteY4" fmla="*/ 784823 h 865460"/>
                <a:gd name="connsiteX5" fmla="*/ 725736 w 806373"/>
                <a:gd name="connsiteY5" fmla="*/ 865460 h 865460"/>
                <a:gd name="connsiteX6" fmla="*/ 80637 w 806373"/>
                <a:gd name="connsiteY6" fmla="*/ 865460 h 865460"/>
                <a:gd name="connsiteX7" fmla="*/ 0 w 806373"/>
                <a:gd name="connsiteY7" fmla="*/ 784823 h 865460"/>
                <a:gd name="connsiteX8" fmla="*/ 0 w 806373"/>
                <a:gd name="connsiteY8" fmla="*/ 80637 h 86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73" h="865460">
                  <a:moveTo>
                    <a:pt x="0" y="80637"/>
                  </a:moveTo>
                  <a:cubicBezTo>
                    <a:pt x="0" y="36102"/>
                    <a:pt x="36102" y="0"/>
                    <a:pt x="80637" y="0"/>
                  </a:cubicBezTo>
                  <a:lnTo>
                    <a:pt x="725736" y="0"/>
                  </a:lnTo>
                  <a:cubicBezTo>
                    <a:pt x="770271" y="0"/>
                    <a:pt x="806373" y="36102"/>
                    <a:pt x="806373" y="80637"/>
                  </a:cubicBezTo>
                  <a:lnTo>
                    <a:pt x="806373" y="784823"/>
                  </a:lnTo>
                  <a:cubicBezTo>
                    <a:pt x="806373" y="829358"/>
                    <a:pt x="770271" y="865460"/>
                    <a:pt x="725736" y="865460"/>
                  </a:cubicBezTo>
                  <a:lnTo>
                    <a:pt x="80637" y="865460"/>
                  </a:lnTo>
                  <a:cubicBezTo>
                    <a:pt x="36102" y="865460"/>
                    <a:pt x="0" y="829358"/>
                    <a:pt x="0" y="784823"/>
                  </a:cubicBezTo>
                  <a:lnTo>
                    <a:pt x="0" y="80637"/>
                  </a:lnTo>
                  <a:close/>
                </a:path>
              </a:pathLst>
            </a:custGeom>
            <a:solidFill>
              <a:srgbClr val="C3974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00" tIns="61700" rIns="61700" bIns="61700" numCol="1" spcCol="1270" rtlCol="0" anchor="ctr" anchorCtr="0">
              <a:noAutofit/>
            </a:bodyPr>
            <a:lstStyle/>
            <a:p>
              <a:pPr algn="ctr" defTabSz="444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/>
                </a:rPr>
                <a:t>Диуретики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61983" y="1991608"/>
              <a:ext cx="742607" cy="601944"/>
            </a:xfrm>
            <a:custGeom>
              <a:avLst/>
              <a:gdLst>
                <a:gd name="connsiteX0" fmla="*/ 0 w 806373"/>
                <a:gd name="connsiteY0" fmla="*/ 80637 h 865460"/>
                <a:gd name="connsiteX1" fmla="*/ 80637 w 806373"/>
                <a:gd name="connsiteY1" fmla="*/ 0 h 865460"/>
                <a:gd name="connsiteX2" fmla="*/ 725736 w 806373"/>
                <a:gd name="connsiteY2" fmla="*/ 0 h 865460"/>
                <a:gd name="connsiteX3" fmla="*/ 806373 w 806373"/>
                <a:gd name="connsiteY3" fmla="*/ 80637 h 865460"/>
                <a:gd name="connsiteX4" fmla="*/ 806373 w 806373"/>
                <a:gd name="connsiteY4" fmla="*/ 784823 h 865460"/>
                <a:gd name="connsiteX5" fmla="*/ 725736 w 806373"/>
                <a:gd name="connsiteY5" fmla="*/ 865460 h 865460"/>
                <a:gd name="connsiteX6" fmla="*/ 80637 w 806373"/>
                <a:gd name="connsiteY6" fmla="*/ 865460 h 865460"/>
                <a:gd name="connsiteX7" fmla="*/ 0 w 806373"/>
                <a:gd name="connsiteY7" fmla="*/ 784823 h 865460"/>
                <a:gd name="connsiteX8" fmla="*/ 0 w 806373"/>
                <a:gd name="connsiteY8" fmla="*/ 80637 h 86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73" h="865460">
                  <a:moveTo>
                    <a:pt x="0" y="80637"/>
                  </a:moveTo>
                  <a:cubicBezTo>
                    <a:pt x="0" y="36102"/>
                    <a:pt x="36102" y="0"/>
                    <a:pt x="80637" y="0"/>
                  </a:cubicBezTo>
                  <a:lnTo>
                    <a:pt x="725736" y="0"/>
                  </a:lnTo>
                  <a:cubicBezTo>
                    <a:pt x="770271" y="0"/>
                    <a:pt x="806373" y="36102"/>
                    <a:pt x="806373" y="80637"/>
                  </a:cubicBezTo>
                  <a:lnTo>
                    <a:pt x="806373" y="784823"/>
                  </a:lnTo>
                  <a:cubicBezTo>
                    <a:pt x="806373" y="829358"/>
                    <a:pt x="770271" y="865460"/>
                    <a:pt x="725736" y="865460"/>
                  </a:cubicBezTo>
                  <a:lnTo>
                    <a:pt x="80637" y="865460"/>
                  </a:lnTo>
                  <a:cubicBezTo>
                    <a:pt x="36102" y="865460"/>
                    <a:pt x="0" y="829358"/>
                    <a:pt x="0" y="784823"/>
                  </a:cubicBezTo>
                  <a:lnTo>
                    <a:pt x="0" y="80637"/>
                  </a:lnTo>
                  <a:close/>
                </a:path>
              </a:pathLst>
            </a:custGeom>
            <a:solidFill>
              <a:srgbClr val="C3974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00" tIns="61700" rIns="61700" bIns="61700" numCol="1" spcCol="1270" rtlCol="0" anchor="ctr" anchorCtr="0">
              <a:noAutofit/>
            </a:bodyPr>
            <a:lstStyle/>
            <a:p>
              <a:pPr algn="ctr" defTabSz="444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/>
                </a:rPr>
                <a:t>Сердечные гликозиды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070553" y="1957326"/>
              <a:ext cx="867629" cy="649095"/>
            </a:xfrm>
            <a:custGeom>
              <a:avLst/>
              <a:gdLst>
                <a:gd name="connsiteX0" fmla="*/ 0 w 806373"/>
                <a:gd name="connsiteY0" fmla="*/ 80637 h 865460"/>
                <a:gd name="connsiteX1" fmla="*/ 80637 w 806373"/>
                <a:gd name="connsiteY1" fmla="*/ 0 h 865460"/>
                <a:gd name="connsiteX2" fmla="*/ 725736 w 806373"/>
                <a:gd name="connsiteY2" fmla="*/ 0 h 865460"/>
                <a:gd name="connsiteX3" fmla="*/ 806373 w 806373"/>
                <a:gd name="connsiteY3" fmla="*/ 80637 h 865460"/>
                <a:gd name="connsiteX4" fmla="*/ 806373 w 806373"/>
                <a:gd name="connsiteY4" fmla="*/ 784823 h 865460"/>
                <a:gd name="connsiteX5" fmla="*/ 725736 w 806373"/>
                <a:gd name="connsiteY5" fmla="*/ 865460 h 865460"/>
                <a:gd name="connsiteX6" fmla="*/ 80637 w 806373"/>
                <a:gd name="connsiteY6" fmla="*/ 865460 h 865460"/>
                <a:gd name="connsiteX7" fmla="*/ 0 w 806373"/>
                <a:gd name="connsiteY7" fmla="*/ 784823 h 865460"/>
                <a:gd name="connsiteX8" fmla="*/ 0 w 806373"/>
                <a:gd name="connsiteY8" fmla="*/ 80637 h 86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73" h="865460">
                  <a:moveTo>
                    <a:pt x="0" y="80637"/>
                  </a:moveTo>
                  <a:cubicBezTo>
                    <a:pt x="0" y="36102"/>
                    <a:pt x="36102" y="0"/>
                    <a:pt x="80637" y="0"/>
                  </a:cubicBezTo>
                  <a:lnTo>
                    <a:pt x="725736" y="0"/>
                  </a:lnTo>
                  <a:cubicBezTo>
                    <a:pt x="770271" y="0"/>
                    <a:pt x="806373" y="36102"/>
                    <a:pt x="806373" y="80637"/>
                  </a:cubicBezTo>
                  <a:lnTo>
                    <a:pt x="806373" y="784823"/>
                  </a:lnTo>
                  <a:cubicBezTo>
                    <a:pt x="806373" y="829358"/>
                    <a:pt x="770271" y="865460"/>
                    <a:pt x="725736" y="865460"/>
                  </a:cubicBezTo>
                  <a:lnTo>
                    <a:pt x="80637" y="865460"/>
                  </a:lnTo>
                  <a:cubicBezTo>
                    <a:pt x="36102" y="865460"/>
                    <a:pt x="0" y="829358"/>
                    <a:pt x="0" y="784823"/>
                  </a:cubicBezTo>
                  <a:lnTo>
                    <a:pt x="0" y="80637"/>
                  </a:lnTo>
                  <a:close/>
                </a:path>
              </a:pathLst>
            </a:custGeom>
            <a:solidFill>
              <a:srgbClr val="C3974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00" tIns="61700" rIns="61700" bIns="61700" numCol="1" spcCol="1270" rtlCol="0" anchor="ctr" anchorCtr="0">
              <a:noAutofit/>
            </a:bodyPr>
            <a:lstStyle/>
            <a:p>
              <a:pPr algn="ctr" defTabSz="444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00" dirty="0" err="1">
                  <a:solidFill>
                    <a:prstClr val="white"/>
                  </a:solidFill>
                  <a:latin typeface="Calibri" panose="020F0502020204030204"/>
                </a:rPr>
                <a:t>Сосудорас</a:t>
              </a:r>
              <a:r>
                <a:rPr lang="en-US" sz="1400" dirty="0">
                  <a:solidFill>
                    <a:prstClr val="white"/>
                  </a:solidFill>
                  <a:latin typeface="Calibri" panose="020F0502020204030204"/>
                </a:rPr>
                <a:t>-</a:t>
              </a:r>
              <a:r>
                <a:rPr lang="ru-RU" sz="1400" dirty="0">
                  <a:solidFill>
                    <a:prstClr val="white"/>
                  </a:solidFill>
                  <a:latin typeface="Calibri" panose="020F0502020204030204"/>
                </a:rPr>
                <a:t>ширяющие средства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50817" y="1989742"/>
              <a:ext cx="821237" cy="649095"/>
            </a:xfrm>
            <a:custGeom>
              <a:avLst/>
              <a:gdLst>
                <a:gd name="connsiteX0" fmla="*/ 0 w 830806"/>
                <a:gd name="connsiteY0" fmla="*/ 83081 h 865460"/>
                <a:gd name="connsiteX1" fmla="*/ 83081 w 830806"/>
                <a:gd name="connsiteY1" fmla="*/ 0 h 865460"/>
                <a:gd name="connsiteX2" fmla="*/ 747725 w 830806"/>
                <a:gd name="connsiteY2" fmla="*/ 0 h 865460"/>
                <a:gd name="connsiteX3" fmla="*/ 830806 w 830806"/>
                <a:gd name="connsiteY3" fmla="*/ 83081 h 865460"/>
                <a:gd name="connsiteX4" fmla="*/ 830806 w 830806"/>
                <a:gd name="connsiteY4" fmla="*/ 782379 h 865460"/>
                <a:gd name="connsiteX5" fmla="*/ 747725 w 830806"/>
                <a:gd name="connsiteY5" fmla="*/ 865460 h 865460"/>
                <a:gd name="connsiteX6" fmla="*/ 83081 w 830806"/>
                <a:gd name="connsiteY6" fmla="*/ 865460 h 865460"/>
                <a:gd name="connsiteX7" fmla="*/ 0 w 830806"/>
                <a:gd name="connsiteY7" fmla="*/ 782379 h 865460"/>
                <a:gd name="connsiteX8" fmla="*/ 0 w 830806"/>
                <a:gd name="connsiteY8" fmla="*/ 83081 h 86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806" h="865460">
                  <a:moveTo>
                    <a:pt x="0" y="83081"/>
                  </a:moveTo>
                  <a:cubicBezTo>
                    <a:pt x="0" y="37197"/>
                    <a:pt x="37197" y="0"/>
                    <a:pt x="83081" y="0"/>
                  </a:cubicBezTo>
                  <a:lnTo>
                    <a:pt x="747725" y="0"/>
                  </a:lnTo>
                  <a:cubicBezTo>
                    <a:pt x="793609" y="0"/>
                    <a:pt x="830806" y="37197"/>
                    <a:pt x="830806" y="83081"/>
                  </a:cubicBezTo>
                  <a:lnTo>
                    <a:pt x="830806" y="782379"/>
                  </a:lnTo>
                  <a:cubicBezTo>
                    <a:pt x="830806" y="828263"/>
                    <a:pt x="793609" y="865460"/>
                    <a:pt x="747725" y="865460"/>
                  </a:cubicBezTo>
                  <a:lnTo>
                    <a:pt x="83081" y="865460"/>
                  </a:lnTo>
                  <a:cubicBezTo>
                    <a:pt x="37197" y="865460"/>
                    <a:pt x="0" y="828263"/>
                    <a:pt x="0" y="782379"/>
                  </a:cubicBezTo>
                  <a:lnTo>
                    <a:pt x="0" y="8308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414" tIns="62414" rIns="62414" bIns="62414" numCol="1" spcCol="1270" rtlCol="0" anchor="ctr" anchorCtr="0">
              <a:noAutofit/>
            </a:bodyPr>
            <a:lstStyle/>
            <a:p>
              <a:pPr algn="ctr" defTabSz="444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dirty="0">
                  <a:solidFill>
                    <a:prstClr val="white"/>
                  </a:solidFill>
                  <a:latin typeface="Calibri" panose="020F0502020204030204"/>
                </a:rPr>
                <a:t>β-адрено-блокаторы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45371" y="2005287"/>
              <a:ext cx="953486" cy="649095"/>
            </a:xfrm>
            <a:custGeom>
              <a:avLst/>
              <a:gdLst>
                <a:gd name="connsiteX0" fmla="*/ 0 w 806373"/>
                <a:gd name="connsiteY0" fmla="*/ 80637 h 865460"/>
                <a:gd name="connsiteX1" fmla="*/ 80637 w 806373"/>
                <a:gd name="connsiteY1" fmla="*/ 0 h 865460"/>
                <a:gd name="connsiteX2" fmla="*/ 725736 w 806373"/>
                <a:gd name="connsiteY2" fmla="*/ 0 h 865460"/>
                <a:gd name="connsiteX3" fmla="*/ 806373 w 806373"/>
                <a:gd name="connsiteY3" fmla="*/ 80637 h 865460"/>
                <a:gd name="connsiteX4" fmla="*/ 806373 w 806373"/>
                <a:gd name="connsiteY4" fmla="*/ 784823 h 865460"/>
                <a:gd name="connsiteX5" fmla="*/ 725736 w 806373"/>
                <a:gd name="connsiteY5" fmla="*/ 865460 h 865460"/>
                <a:gd name="connsiteX6" fmla="*/ 80637 w 806373"/>
                <a:gd name="connsiteY6" fmla="*/ 865460 h 865460"/>
                <a:gd name="connsiteX7" fmla="*/ 0 w 806373"/>
                <a:gd name="connsiteY7" fmla="*/ 784823 h 865460"/>
                <a:gd name="connsiteX8" fmla="*/ 0 w 806373"/>
                <a:gd name="connsiteY8" fmla="*/ 80637 h 86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73" h="865460">
                  <a:moveTo>
                    <a:pt x="0" y="80637"/>
                  </a:moveTo>
                  <a:cubicBezTo>
                    <a:pt x="0" y="36102"/>
                    <a:pt x="36102" y="0"/>
                    <a:pt x="80637" y="0"/>
                  </a:cubicBezTo>
                  <a:lnTo>
                    <a:pt x="725736" y="0"/>
                  </a:lnTo>
                  <a:cubicBezTo>
                    <a:pt x="770271" y="0"/>
                    <a:pt x="806373" y="36102"/>
                    <a:pt x="806373" y="80637"/>
                  </a:cubicBezTo>
                  <a:lnTo>
                    <a:pt x="806373" y="784823"/>
                  </a:lnTo>
                  <a:cubicBezTo>
                    <a:pt x="806373" y="829358"/>
                    <a:pt x="770271" y="865460"/>
                    <a:pt x="725736" y="865460"/>
                  </a:cubicBezTo>
                  <a:lnTo>
                    <a:pt x="80637" y="865460"/>
                  </a:lnTo>
                  <a:cubicBezTo>
                    <a:pt x="36102" y="865460"/>
                    <a:pt x="0" y="829358"/>
                    <a:pt x="0" y="784823"/>
                  </a:cubicBezTo>
                  <a:lnTo>
                    <a:pt x="0" y="806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00" tIns="61700" rIns="61700" bIns="61700" numCol="1" spcCol="1270" rtlCol="0" anchor="ctr" anchorCtr="0">
              <a:noAutofit/>
            </a:bodyPr>
            <a:lstStyle/>
            <a:p>
              <a:pPr algn="ctr" defTabSz="444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/>
                </a:rPr>
                <a:t>Ингибиторы АПФ или БРА или  АРНИ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66660" y="1989742"/>
              <a:ext cx="820548" cy="649095"/>
            </a:xfrm>
            <a:custGeom>
              <a:avLst/>
              <a:gdLst>
                <a:gd name="connsiteX0" fmla="*/ 0 w 806373"/>
                <a:gd name="connsiteY0" fmla="*/ 80637 h 865460"/>
                <a:gd name="connsiteX1" fmla="*/ 80637 w 806373"/>
                <a:gd name="connsiteY1" fmla="*/ 0 h 865460"/>
                <a:gd name="connsiteX2" fmla="*/ 725736 w 806373"/>
                <a:gd name="connsiteY2" fmla="*/ 0 h 865460"/>
                <a:gd name="connsiteX3" fmla="*/ 806373 w 806373"/>
                <a:gd name="connsiteY3" fmla="*/ 80637 h 865460"/>
                <a:gd name="connsiteX4" fmla="*/ 806373 w 806373"/>
                <a:gd name="connsiteY4" fmla="*/ 784823 h 865460"/>
                <a:gd name="connsiteX5" fmla="*/ 725736 w 806373"/>
                <a:gd name="connsiteY5" fmla="*/ 865460 h 865460"/>
                <a:gd name="connsiteX6" fmla="*/ 80637 w 806373"/>
                <a:gd name="connsiteY6" fmla="*/ 865460 h 865460"/>
                <a:gd name="connsiteX7" fmla="*/ 0 w 806373"/>
                <a:gd name="connsiteY7" fmla="*/ 784823 h 865460"/>
                <a:gd name="connsiteX8" fmla="*/ 0 w 806373"/>
                <a:gd name="connsiteY8" fmla="*/ 80637 h 86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73" h="865460">
                  <a:moveTo>
                    <a:pt x="0" y="80637"/>
                  </a:moveTo>
                  <a:cubicBezTo>
                    <a:pt x="0" y="36102"/>
                    <a:pt x="36102" y="0"/>
                    <a:pt x="80637" y="0"/>
                  </a:cubicBezTo>
                  <a:lnTo>
                    <a:pt x="725736" y="0"/>
                  </a:lnTo>
                  <a:cubicBezTo>
                    <a:pt x="770271" y="0"/>
                    <a:pt x="806373" y="36102"/>
                    <a:pt x="806373" y="80637"/>
                  </a:cubicBezTo>
                  <a:lnTo>
                    <a:pt x="806373" y="784823"/>
                  </a:lnTo>
                  <a:cubicBezTo>
                    <a:pt x="806373" y="829358"/>
                    <a:pt x="770271" y="865460"/>
                    <a:pt x="725736" y="865460"/>
                  </a:cubicBezTo>
                  <a:lnTo>
                    <a:pt x="80637" y="865460"/>
                  </a:lnTo>
                  <a:cubicBezTo>
                    <a:pt x="36102" y="865460"/>
                    <a:pt x="0" y="829358"/>
                    <a:pt x="0" y="784823"/>
                  </a:cubicBezTo>
                  <a:lnTo>
                    <a:pt x="0" y="806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00" tIns="61700" rIns="61700" bIns="61700" numCol="1" spcCol="1270" rtlCol="0" anchor="ctr" anchorCtr="0">
              <a:noAutofit/>
            </a:bodyPr>
            <a:lstStyle/>
            <a:p>
              <a:pPr algn="ctr" defTabSz="444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dirty="0">
                  <a:solidFill>
                    <a:prstClr val="white"/>
                  </a:solidFill>
                  <a:latin typeface="Calibri" panose="020F0502020204030204"/>
                </a:rPr>
                <a:t>Ингибиторы НГЛТ 2</a:t>
              </a: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046E2A60-66FF-4BD0-BB86-8EF782C81545}"/>
                </a:ext>
              </a:extLst>
            </p:cNvPr>
            <p:cNvSpPr/>
            <p:nvPr/>
          </p:nvSpPr>
          <p:spPr>
            <a:xfrm>
              <a:off x="2606124" y="2005286"/>
              <a:ext cx="604780" cy="649095"/>
            </a:xfrm>
            <a:custGeom>
              <a:avLst/>
              <a:gdLst>
                <a:gd name="connsiteX0" fmla="*/ 0 w 806373"/>
                <a:gd name="connsiteY0" fmla="*/ 80637 h 865460"/>
                <a:gd name="connsiteX1" fmla="*/ 80637 w 806373"/>
                <a:gd name="connsiteY1" fmla="*/ 0 h 865460"/>
                <a:gd name="connsiteX2" fmla="*/ 725736 w 806373"/>
                <a:gd name="connsiteY2" fmla="*/ 0 h 865460"/>
                <a:gd name="connsiteX3" fmla="*/ 806373 w 806373"/>
                <a:gd name="connsiteY3" fmla="*/ 80637 h 865460"/>
                <a:gd name="connsiteX4" fmla="*/ 806373 w 806373"/>
                <a:gd name="connsiteY4" fmla="*/ 784823 h 865460"/>
                <a:gd name="connsiteX5" fmla="*/ 725736 w 806373"/>
                <a:gd name="connsiteY5" fmla="*/ 865460 h 865460"/>
                <a:gd name="connsiteX6" fmla="*/ 80637 w 806373"/>
                <a:gd name="connsiteY6" fmla="*/ 865460 h 865460"/>
                <a:gd name="connsiteX7" fmla="*/ 0 w 806373"/>
                <a:gd name="connsiteY7" fmla="*/ 784823 h 865460"/>
                <a:gd name="connsiteX8" fmla="*/ 0 w 806373"/>
                <a:gd name="connsiteY8" fmla="*/ 80637 h 86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73" h="865460">
                  <a:moveTo>
                    <a:pt x="0" y="80637"/>
                  </a:moveTo>
                  <a:cubicBezTo>
                    <a:pt x="0" y="36102"/>
                    <a:pt x="36102" y="0"/>
                    <a:pt x="80637" y="0"/>
                  </a:cubicBezTo>
                  <a:lnTo>
                    <a:pt x="725736" y="0"/>
                  </a:lnTo>
                  <a:cubicBezTo>
                    <a:pt x="770271" y="0"/>
                    <a:pt x="806373" y="36102"/>
                    <a:pt x="806373" y="80637"/>
                  </a:cubicBezTo>
                  <a:lnTo>
                    <a:pt x="806373" y="784823"/>
                  </a:lnTo>
                  <a:cubicBezTo>
                    <a:pt x="806373" y="829358"/>
                    <a:pt x="770271" y="865460"/>
                    <a:pt x="725736" y="865460"/>
                  </a:cubicBezTo>
                  <a:lnTo>
                    <a:pt x="80637" y="865460"/>
                  </a:lnTo>
                  <a:cubicBezTo>
                    <a:pt x="36102" y="865460"/>
                    <a:pt x="0" y="829358"/>
                    <a:pt x="0" y="784823"/>
                  </a:cubicBezTo>
                  <a:lnTo>
                    <a:pt x="0" y="806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00" tIns="61700" rIns="61700" bIns="61700" numCol="1" spcCol="1270" rtlCol="0" anchor="ctr" anchorCtr="0">
              <a:noAutofit/>
            </a:bodyPr>
            <a:lstStyle/>
            <a:p>
              <a:pPr algn="ctr" defTabSz="444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dirty="0">
                  <a:solidFill>
                    <a:prstClr val="white"/>
                  </a:solidFill>
                  <a:latin typeface="Calibri" panose="020F0502020204030204"/>
                </a:rPr>
                <a:t>АМКР</a:t>
              </a:r>
            </a:p>
          </p:txBody>
        </p:sp>
      </p:grpSp>
      <p:sp>
        <p:nvSpPr>
          <p:cNvPr id="26" name="object 3"/>
          <p:cNvSpPr txBox="1">
            <a:spLocks/>
          </p:cNvSpPr>
          <p:nvPr/>
        </p:nvSpPr>
        <p:spPr>
          <a:xfrm>
            <a:off x="509545" y="3760696"/>
            <a:ext cx="364970" cy="1494421"/>
          </a:xfrm>
          <a:prstGeom prst="rect">
            <a:avLst/>
          </a:prstGeom>
        </p:spPr>
        <p:txBody>
          <a:bodyPr vert="horz" wrap="square" lIns="0" tIns="16928" rIns="0" bIns="0" rtlCol="0">
            <a:spAutoFit/>
          </a:bodyPr>
          <a:lstStyle>
            <a:lvl1pPr>
              <a:defRPr sz="1200" b="0" i="0">
                <a:solidFill>
                  <a:srgbClr val="921D4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6928" algn="ctr">
              <a:spcBef>
                <a:spcPts val="133"/>
              </a:spcBef>
            </a:pPr>
            <a:r>
              <a:rPr lang="ro-MO" sz="9600" dirty="0">
                <a:solidFill>
                  <a:srgbClr val="931D48"/>
                </a:solidFill>
              </a:rPr>
              <a:t>!</a:t>
            </a:r>
            <a:endParaRPr lang="ru-RU" sz="9600" spc="-20" dirty="0">
              <a:solidFill>
                <a:srgbClr val="931D48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C395E37-D101-42C6-9F2B-A6C46152FAA5}"/>
              </a:ext>
            </a:extLst>
          </p:cNvPr>
          <p:cNvCxnSpPr>
            <a:cxnSpLocks/>
          </p:cNvCxnSpPr>
          <p:nvPr/>
        </p:nvCxnSpPr>
        <p:spPr>
          <a:xfrm>
            <a:off x="6825343" y="1255764"/>
            <a:ext cx="0" cy="2504932"/>
          </a:xfrm>
          <a:prstGeom prst="line">
            <a:avLst/>
          </a:prstGeom>
          <a:ln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1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751255" y="228230"/>
            <a:ext cx="102108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от БСК по Новосибирской области и Российской Федерации за 2012-2020г.г.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spc="-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1956000" y="1185120"/>
            <a:ext cx="8254440" cy="363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</a:pPr>
            <a:endParaRPr lang="ru-RU" sz="1400" b="1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200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400" spc="-1">
                <a:solidFill>
                  <a:srgbClr val="FF0000"/>
                </a:solidFill>
                <a:latin typeface="Times New Roman"/>
              </a:rPr>
              <a:t>     </a:t>
            </a:r>
          </a:p>
          <a:p>
            <a:pPr>
              <a:lnSpc>
                <a:spcPct val="100000"/>
              </a:lnSpc>
            </a:pPr>
            <a:endParaRPr lang="ru-RU" sz="1400" spc="-1">
              <a:solidFill>
                <a:srgbClr val="FF0000"/>
              </a:solidFill>
              <a:latin typeface="Times New Roman"/>
            </a:endParaRPr>
          </a:p>
          <a:p>
            <a:pPr algn="just">
              <a:spcAft>
                <a:spcPts val="1766"/>
              </a:spcAft>
            </a:pPr>
            <a:r>
              <a:rPr lang="ru-RU" sz="1400" spc="-1">
                <a:solidFill>
                  <a:srgbClr val="FF0000"/>
                </a:solidFill>
                <a:latin typeface="Times New Roman"/>
              </a:rPr>
              <a:t>   	</a:t>
            </a:r>
            <a:endParaRPr lang="ru-RU" sz="1400" spc="-1">
              <a:latin typeface="Times New Roman"/>
            </a:endParaRPr>
          </a:p>
          <a:p>
            <a:pPr algn="just">
              <a:spcAft>
                <a:spcPts val="1766"/>
              </a:spcAft>
            </a:pPr>
            <a:endParaRPr lang="ru-RU" sz="1400" spc="-1">
              <a:latin typeface="Times New Roman"/>
            </a:endParaRPr>
          </a:p>
          <a:p>
            <a:pPr algn="just">
              <a:spcAft>
                <a:spcPts val="1766"/>
              </a:spcAft>
            </a:pPr>
            <a:endParaRPr lang="ru-RU" sz="1400" spc="-1">
              <a:latin typeface="Times New Roman"/>
            </a:endParaRPr>
          </a:p>
          <a:p>
            <a:pPr algn="just">
              <a:spcAft>
                <a:spcPts val="1766"/>
              </a:spcAft>
            </a:pPr>
            <a:endParaRPr lang="ru-RU" sz="1400" spc="-1">
              <a:latin typeface="Times New Roman"/>
            </a:endParaRPr>
          </a:p>
          <a:p>
            <a:pPr algn="just">
              <a:spcAft>
                <a:spcPts val="1766"/>
              </a:spcAft>
            </a:pPr>
            <a:endParaRPr lang="ru-RU" sz="1400" spc="-1">
              <a:latin typeface="Times New Roman"/>
            </a:endParaRPr>
          </a:p>
          <a:p>
            <a:pPr algn="just">
              <a:spcAft>
                <a:spcPts val="1766"/>
              </a:spcAft>
            </a:pPr>
            <a:endParaRPr lang="ru-RU" sz="1400" spc="-1">
              <a:latin typeface="Times New Roman"/>
            </a:endParaRPr>
          </a:p>
          <a:p>
            <a:pPr algn="just">
              <a:spcAft>
                <a:spcPts val="1766"/>
              </a:spcAft>
            </a:pPr>
            <a:endParaRPr lang="ru-RU" sz="1400" spc="-1">
              <a:latin typeface="Times New Roman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2485560" y="1584000"/>
            <a:ext cx="7966440" cy="28608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endParaRPr lang="ru-RU" spc="-1">
              <a:latin typeface="Arial"/>
            </a:endParaRPr>
          </a:p>
          <a:p>
            <a:endParaRPr lang="ru-RU" spc="-1">
              <a:latin typeface="Arial"/>
            </a:endParaRPr>
          </a:p>
          <a:p>
            <a:endParaRPr lang="ru-RU" spc="-1">
              <a:latin typeface="Arial"/>
            </a:endParaRPr>
          </a:p>
          <a:p>
            <a:endParaRPr lang="ru-RU" spc="-1">
              <a:latin typeface="Arial"/>
            </a:endParaRPr>
          </a:p>
          <a:p>
            <a:endParaRPr lang="ru-RU" spc="-1">
              <a:latin typeface="Arial"/>
            </a:endParaRPr>
          </a:p>
          <a:p>
            <a:endParaRPr lang="ru-RU" spc="-1">
              <a:latin typeface="Arial"/>
            </a:endParaRPr>
          </a:p>
          <a:p>
            <a:endParaRPr lang="ru-RU" spc="-1">
              <a:latin typeface="Arial"/>
            </a:endParaRPr>
          </a:p>
          <a:p>
            <a:endParaRPr lang="ru-RU" spc="-1">
              <a:latin typeface="Arial"/>
            </a:endParaRPr>
          </a:p>
          <a:p>
            <a:endParaRPr lang="ru-RU" spc="-1">
              <a:latin typeface="Arial"/>
            </a:endParaRPr>
          </a:p>
          <a:p>
            <a:endParaRPr lang="ru-RU" spc="-1"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9121156"/>
              </p:ext>
            </p:extLst>
          </p:nvPr>
        </p:nvGraphicFramePr>
        <p:xfrm>
          <a:off x="751255" y="1004815"/>
          <a:ext cx="10689490" cy="426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 rot="10800000" flipV="1">
            <a:off x="660027" y="5067396"/>
            <a:ext cx="108463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itchFamily="18" charset="0"/>
              </a:rPr>
              <a:t>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  	</a:t>
            </a:r>
            <a:r>
              <a:rPr lang="ru-RU" sz="1600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За 2020 год произошел рост показателя смертности от БСК, которая по данным Росстата составила </a:t>
            </a:r>
            <a:r>
              <a:rPr lang="ru-RU" sz="1600" b="1" dirty="0">
                <a:solidFill>
                  <a:srgbClr val="993366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754,6</a:t>
            </a:r>
            <a:r>
              <a:rPr lang="ru-RU" sz="1600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на 100 тыс. населения против аналогичного показателя прошлого года 634,9 на 100 тыс. населения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993366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(+ 18,85%). </a:t>
            </a:r>
            <a:r>
              <a:rPr lang="ru-RU" sz="1600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 основном это произошло за счет смертности от ИБС (ХСН), которая составила 505,9 по сравнению с аналогичным периодом прошлого года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413,9 на 100 тыс. населения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(прирост 22,22%). Также выросло и абсолютное число больных, умерших от ИБС, с 11571чел. до 14121 чел. (прирост 22,08% - 2550 чел.).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D38807FC-335A-4D62-AAEA-BD91B906FF18}"/>
              </a:ext>
            </a:extLst>
          </p:cNvPr>
          <p:cNvSpPr/>
          <p:nvPr/>
        </p:nvSpPr>
        <p:spPr>
          <a:xfrm flipV="1">
            <a:off x="292020" y="639109"/>
            <a:ext cx="11582400" cy="121188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E126D4-FA5B-44A1-B9FF-36737C81F283}"/>
              </a:ext>
            </a:extLst>
          </p:cNvPr>
          <p:cNvSpPr txBox="1"/>
          <p:nvPr/>
        </p:nvSpPr>
        <p:spPr>
          <a:xfrm>
            <a:off x="432292" y="6513946"/>
            <a:ext cx="2073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5">
              <a:defRPr/>
            </a:pP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По данным Росстата (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www.gks.ru)</a:t>
            </a:r>
            <a:endParaRPr lang="ru-RU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9F62B10-EAE4-4B5E-8ED7-3599AE4E7C4C}"/>
              </a:ext>
            </a:extLst>
          </p:cNvPr>
          <p:cNvSpPr txBox="1">
            <a:spLocks/>
          </p:cNvSpPr>
          <p:nvPr/>
        </p:nvSpPr>
        <p:spPr>
          <a:xfrm>
            <a:off x="501977" y="345037"/>
            <a:ext cx="8785878" cy="6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+mn-lt"/>
              </a:rPr>
              <a:t>Путь решения проблемы ХСН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B7CA0AA5-BE03-4C3B-8167-544628A4D741}"/>
              </a:ext>
            </a:extLst>
          </p:cNvPr>
          <p:cNvSpPr txBox="1">
            <a:spLocks/>
          </p:cNvSpPr>
          <p:nvPr/>
        </p:nvSpPr>
        <p:spPr>
          <a:xfrm>
            <a:off x="305678" y="1149197"/>
            <a:ext cx="11580644" cy="4229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chemeClr val="tx1"/>
                </a:solidFill>
              </a:rPr>
              <a:t>Бесшовная помощь – это комплекс мер по плавному и безопасному переводу пациента с ХСН из стационара домой и сопровождению на амбулаторном этапе.</a:t>
            </a:r>
            <a:endParaRPr lang="ru-RU" sz="2000" b="1" baseline="30000" dirty="0">
              <a:solidFill>
                <a:schemeClr val="tx1"/>
              </a:solidFill>
            </a:endParaRPr>
          </a:p>
          <a:p>
            <a:pPr algn="l"/>
            <a:endParaRPr lang="ru-RU" sz="2000" b="1" dirty="0">
              <a:solidFill>
                <a:schemeClr val="tx1"/>
              </a:solidFill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Бесшовная помощь обеспечивает:</a:t>
            </a:r>
            <a:endParaRPr lang="ru-RU" sz="2000" b="1" baseline="30000" dirty="0">
              <a:solidFill>
                <a:schemeClr val="tx1"/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более высокую приверженность к терапии;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снижение риска повторных госпитализаций;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снижение смертности после выписки.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859FF6-6F32-4855-85B4-BAC654070442}"/>
              </a:ext>
            </a:extLst>
          </p:cNvPr>
          <p:cNvSpPr/>
          <p:nvPr/>
        </p:nvSpPr>
        <p:spPr>
          <a:xfrm>
            <a:off x="305678" y="6130960"/>
            <a:ext cx="9982200" cy="6001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900" dirty="0"/>
              <a:t>1. </a:t>
            </a:r>
            <a:r>
              <a:rPr lang="en-US" sz="900" dirty="0"/>
              <a:t>Henriksen K et al. Advances in Patient Safety: From Research to Implementation (Volume 1: Research Findings). 2005</a:t>
            </a:r>
          </a:p>
          <a:p>
            <a:r>
              <a:rPr lang="ru-RU" sz="900" dirty="0"/>
              <a:t>2</a:t>
            </a:r>
            <a:r>
              <a:rPr lang="en-US" sz="900" dirty="0"/>
              <a:t>. Eur Heart J. 2016, 37: 2129-2200</a:t>
            </a:r>
          </a:p>
          <a:p>
            <a:r>
              <a:rPr lang="ru-RU" sz="900" dirty="0"/>
              <a:t>3</a:t>
            </a:r>
            <a:r>
              <a:rPr lang="en-US" sz="900" dirty="0"/>
              <a:t>. Wien </a:t>
            </a:r>
            <a:r>
              <a:rPr lang="en-US" sz="900" dirty="0" err="1"/>
              <a:t>Klin</a:t>
            </a:r>
            <a:r>
              <a:rPr lang="en-US" sz="900" dirty="0"/>
              <a:t> </a:t>
            </a:r>
            <a:r>
              <a:rPr lang="en-US" sz="900" dirty="0" err="1"/>
              <a:t>Wochenschr</a:t>
            </a:r>
            <a:r>
              <a:rPr lang="en-US" sz="900" dirty="0"/>
              <a:t>. 2017; 129(23): 869–878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87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20C9C3-7ACB-4B1C-8EDA-226015E02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78" y="427039"/>
            <a:ext cx="11848797" cy="477837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лекарственного обеспечения пациентов с ХСН в день выписки из стационара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Трехмерная модель 3" descr="Многоэтажная школа">
                <a:extLst>
                  <a:ext uri="{FF2B5EF4-FFF2-40B4-BE49-F238E27FC236}">
                    <a16:creationId xmlns:a16="http://schemas.microsoft.com/office/drawing/2014/main" id="{65E1EAAD-B74F-48A5-8969-8EBF4CFBA4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5570" y="883856"/>
              <a:ext cx="2420191" cy="254514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20191" cy="2545144"/>
                    </a:xfrm>
                    <a:prstGeom prst="rect">
                      <a:avLst/>
                    </a:prstGeom>
                  </am3d:spPr>
                  <am3d:camera>
                    <am3d:pos x="0" y="0" z="5637293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3156" d="1000000"/>
                    <am3d:preTrans dx="1" dy="-6215826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29599" ay="1553296" az="70563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7177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Трехмерная модель 3" descr="Многоэтажная школа">
                <a:extLst>
                  <a:ext uri="{FF2B5EF4-FFF2-40B4-BE49-F238E27FC236}">
                    <a16:creationId xmlns:a16="http://schemas.microsoft.com/office/drawing/2014/main" xmlns="" id="{65E1EAAD-B74F-48A5-8969-8EBF4CFBA4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570" y="883856"/>
                <a:ext cx="2420191" cy="254514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954C4E-823E-47FB-B5AA-ECF84943AF3E}"/>
              </a:ext>
            </a:extLst>
          </p:cNvPr>
          <p:cNvSpPr txBox="1"/>
          <p:nvPr/>
        </p:nvSpPr>
        <p:spPr>
          <a:xfrm>
            <a:off x="809625" y="1088729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E6801D0-B3EE-4460-B353-49412EDD0CAA}"/>
              </a:ext>
            </a:extLst>
          </p:cNvPr>
          <p:cNvSpPr/>
          <p:nvPr/>
        </p:nvSpPr>
        <p:spPr>
          <a:xfrm>
            <a:off x="6718806" y="1331683"/>
            <a:ext cx="1951619" cy="16872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Calibri" panose="020F0502020204030204"/>
              </a:rPr>
              <a:t>Центр  ХСН (кабинет на базе стационара) маршрутизации пациентов с ХСН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0144A422-2527-4693-8DDE-4ACCB5CAC116}"/>
              </a:ext>
            </a:extLst>
          </p:cNvPr>
          <p:cNvSpPr/>
          <p:nvPr/>
        </p:nvSpPr>
        <p:spPr>
          <a:xfrm>
            <a:off x="8698742" y="1291797"/>
            <a:ext cx="1043168" cy="74064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B535EE74-05CC-44C0-98AF-372FB2E5854A}"/>
              </a:ext>
            </a:extLst>
          </p:cNvPr>
          <p:cNvSpPr/>
          <p:nvPr/>
        </p:nvSpPr>
        <p:spPr>
          <a:xfrm>
            <a:off x="9733756" y="1494753"/>
            <a:ext cx="2316519" cy="56916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пациента в регистр ХСН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4087808D-95DB-46C2-BF8D-4B9221B5EBE6}"/>
              </a:ext>
            </a:extLst>
          </p:cNvPr>
          <p:cNvSpPr/>
          <p:nvPr/>
        </p:nvSpPr>
        <p:spPr>
          <a:xfrm>
            <a:off x="9660813" y="2409418"/>
            <a:ext cx="2324231" cy="16872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данных о пациенте в ТФОМС/МИАЦ, МЗ,  ЛПУ по месту жительства, запись на приём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9D96B5A7-E981-4803-9148-4CB91F5D46DC}"/>
              </a:ext>
            </a:extLst>
          </p:cNvPr>
          <p:cNvSpPr/>
          <p:nvPr/>
        </p:nvSpPr>
        <p:spPr>
          <a:xfrm>
            <a:off x="9629375" y="4209146"/>
            <a:ext cx="2324231" cy="132055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льготного рецепта на препараты в день выписки из стационара на 1 – 3 </a:t>
            </a:r>
            <a:r>
              <a:rPr lang="ru-RU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E1C6C261-C78D-4B9E-9846-B5536854E30E}"/>
              </a:ext>
            </a:extLst>
          </p:cNvPr>
          <p:cNvSpPr/>
          <p:nvPr/>
        </p:nvSpPr>
        <p:spPr>
          <a:xfrm>
            <a:off x="329565" y="3324482"/>
            <a:ext cx="2773187" cy="57674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Лечащий врач/м/с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9B7C7D35-BFA4-4243-98C2-EDD66E9015CD}"/>
              </a:ext>
            </a:extLst>
          </p:cNvPr>
          <p:cNvSpPr/>
          <p:nvPr/>
        </p:nvSpPr>
        <p:spPr>
          <a:xfrm>
            <a:off x="329565" y="4022164"/>
            <a:ext cx="2773187" cy="11247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Calibri" panose="020F0502020204030204"/>
              </a:rPr>
              <a:t>1.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для пациентов с ХСН</a:t>
            </a:r>
          </a:p>
          <a:p>
            <a:pPr marL="342891" indent="-342891" defTabSz="914377">
              <a:buFontTx/>
              <a:buAutoNum type="arabicPeriod" startAt="2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пациента</a:t>
            </a:r>
          </a:p>
          <a:p>
            <a:pPr marL="342891" indent="-342891" defTabSz="914377">
              <a:buFontTx/>
              <a:buAutoNum type="arabicPeriod" startAt="2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эпикриз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878F80AA-C12B-4EE8-B39F-B9E19B4B7131}"/>
              </a:ext>
            </a:extLst>
          </p:cNvPr>
          <p:cNvSpPr/>
          <p:nvPr/>
        </p:nvSpPr>
        <p:spPr>
          <a:xfrm rot="10800000" flipV="1">
            <a:off x="5864828" y="1379737"/>
            <a:ext cx="827365" cy="50969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A1C71CE5-6C5B-410C-95F3-C96890B216B0}"/>
              </a:ext>
            </a:extLst>
          </p:cNvPr>
          <p:cNvSpPr/>
          <p:nvPr/>
        </p:nvSpPr>
        <p:spPr>
          <a:xfrm>
            <a:off x="3314066" y="1367551"/>
            <a:ext cx="2507615" cy="56916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пациентов. Перенесших ХСН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37BB8DD8-F5A8-499D-8F12-AE64CAE9AE5B}"/>
              </a:ext>
            </a:extLst>
          </p:cNvPr>
          <p:cNvSpPr/>
          <p:nvPr/>
        </p:nvSpPr>
        <p:spPr>
          <a:xfrm>
            <a:off x="3314066" y="2000865"/>
            <a:ext cx="2487295" cy="56916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регистра пациентов с ХСН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59EE5EC5-3789-4A44-8B4C-39830D007566}"/>
              </a:ext>
            </a:extLst>
          </p:cNvPr>
          <p:cNvSpPr/>
          <p:nvPr/>
        </p:nvSpPr>
        <p:spPr>
          <a:xfrm>
            <a:off x="3329572" y="2700834"/>
            <a:ext cx="2507613" cy="72816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оказания МП   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9D686061-BDC4-4863-8E01-9448ADD50A51}"/>
              </a:ext>
            </a:extLst>
          </p:cNvPr>
          <p:cNvSpPr/>
          <p:nvPr/>
        </p:nvSpPr>
        <p:spPr>
          <a:xfrm>
            <a:off x="3345488" y="3559805"/>
            <a:ext cx="2507613" cy="72816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и непрерывности терапии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2527FEA7-02B7-4BED-869C-BD9653FBB415}"/>
              </a:ext>
            </a:extLst>
          </p:cNvPr>
          <p:cNvSpPr/>
          <p:nvPr/>
        </p:nvSpPr>
        <p:spPr>
          <a:xfrm>
            <a:off x="3357216" y="4418774"/>
            <a:ext cx="2507613" cy="11247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377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диспансеризации и минимизации потерь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08B9475-71BF-44FA-947F-BEA597083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08" y="3134213"/>
            <a:ext cx="2614696" cy="1450339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7C5BC488-BB61-4CBC-81B9-4B0E5263D641}"/>
              </a:ext>
            </a:extLst>
          </p:cNvPr>
          <p:cNvSpPr/>
          <p:nvPr/>
        </p:nvSpPr>
        <p:spPr>
          <a:xfrm>
            <a:off x="6692194" y="4699807"/>
            <a:ext cx="2306903" cy="562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1449DD9C-A0C4-4329-A83C-94CE31BB0465}"/>
              </a:ext>
            </a:extLst>
          </p:cNvPr>
          <p:cNvSpPr/>
          <p:nvPr/>
        </p:nvSpPr>
        <p:spPr>
          <a:xfrm>
            <a:off x="6384400" y="5258288"/>
            <a:ext cx="2870636" cy="143612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44" indent="-285744" defTabSz="914377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</a:p>
          <a:p>
            <a:pPr marL="285744" indent="-285744" defTabSz="914377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(м/с) кабинета</a:t>
            </a:r>
          </a:p>
          <a:p>
            <a:pPr marL="285744" indent="-285744" defTabSz="914377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ПК, принтер, подключенный к ЕГИСЗ</a:t>
            </a:r>
          </a:p>
          <a:p>
            <a:pPr marL="285744" indent="-285744" defTabSz="914377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xmlns="" id="{87B1A0A2-2485-48A8-A419-1D94BFC99811}"/>
              </a:ext>
            </a:extLst>
          </p:cNvPr>
          <p:cNvSpPr/>
          <p:nvPr/>
        </p:nvSpPr>
        <p:spPr>
          <a:xfrm flipV="1">
            <a:off x="271048" y="730702"/>
            <a:ext cx="11682557" cy="174174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</p:spTree>
    <p:extLst>
      <p:ext uri="{BB962C8B-B14F-4D97-AF65-F5344CB8AC3E}">
        <p14:creationId xmlns:p14="http://schemas.microsoft.com/office/powerpoint/2010/main" val="277368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F99EFBA-B823-41B3-A6DA-EEBF0D70890C}"/>
              </a:ext>
            </a:extLst>
          </p:cNvPr>
          <p:cNvSpPr txBox="1">
            <a:spLocks/>
          </p:cNvSpPr>
          <p:nvPr/>
        </p:nvSpPr>
        <p:spPr>
          <a:xfrm>
            <a:off x="501977" y="345037"/>
            <a:ext cx="11255914" cy="1409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+mn-lt"/>
              </a:rPr>
              <a:t>Маршрутизация пациентов с ХСН в Новосибирской области. </a:t>
            </a:r>
          </a:p>
          <a:p>
            <a:endParaRPr lang="ru-RU" sz="4000" b="1" dirty="0">
              <a:latin typeface="+mn-lt"/>
            </a:endParaRPr>
          </a:p>
          <a:p>
            <a:r>
              <a:rPr lang="ru-RU" sz="4000" b="1" dirty="0">
                <a:latin typeface="+mn-lt"/>
              </a:rPr>
              <a:t>Создание единой региональной трехуровневой системы оказания медицинской помощи пациентам с ХСН в Новосибирской области.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F2000435-7A36-4F1A-991E-FDE270CAF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0648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13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78C75A57-E13D-4901-B645-9EB9DBD35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272091"/>
              </p:ext>
            </p:extLst>
          </p:nvPr>
        </p:nvGraphicFramePr>
        <p:xfrm>
          <a:off x="1306520" y="1580555"/>
          <a:ext cx="9344587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1831D586-879B-45A0-8E1F-C0AA2BC302FB}"/>
              </a:ext>
            </a:extLst>
          </p:cNvPr>
          <p:cNvSpPr txBox="1">
            <a:spLocks/>
          </p:cNvSpPr>
          <p:nvPr/>
        </p:nvSpPr>
        <p:spPr>
          <a:xfrm>
            <a:off x="501977" y="345037"/>
            <a:ext cx="8785878" cy="6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+mn-lt"/>
              </a:rPr>
              <a:t>Долгосрочные цели, стоящие перед службой ХСН</a:t>
            </a:r>
          </a:p>
        </p:txBody>
      </p:sp>
    </p:spTree>
    <p:extLst>
      <p:ext uri="{BB962C8B-B14F-4D97-AF65-F5344CB8AC3E}">
        <p14:creationId xmlns:p14="http://schemas.microsoft.com/office/powerpoint/2010/main" val="55673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B18F82-8015-4BBA-8345-79FAF588B902}"/>
              </a:ext>
            </a:extLst>
          </p:cNvPr>
          <p:cNvSpPr/>
          <p:nvPr/>
        </p:nvSpPr>
        <p:spPr>
          <a:xfrm>
            <a:off x="552772" y="409129"/>
            <a:ext cx="10668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определяет успех мероприятий по снижению смертности?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C24640-0584-4FEA-89A5-D49CCEC2C2D5}"/>
              </a:ext>
            </a:extLst>
          </p:cNvPr>
          <p:cNvSpPr/>
          <p:nvPr/>
        </p:nvSpPr>
        <p:spPr>
          <a:xfrm>
            <a:off x="710337" y="1042377"/>
            <a:ext cx="11021879" cy="521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выбор мишени воздействия, которая имеет доказанную связь со смертностью. Пример – ХСН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Понятная цель, план мероприятий и целевая группа (например, обеспечить приверженность к лечению, направленному на снижение госпитализаций и смертности, у пациентов ХСН) </a:t>
            </a:r>
          </a:p>
          <a:p>
            <a:pPr>
              <a:lnSpc>
                <a:spcPct val="14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Понятный механизм реализации и целевой индикатор (мероприятия, связанные с организацией скрининга и собственно медицинской помощи, с обучением врачей, с выявлением пациентов, с мотивацией к лечению и, что самое важное, с объективным контролем эффективности) </a:t>
            </a:r>
          </a:p>
          <a:p>
            <a:pPr>
              <a:lnSpc>
                <a:spcPct val="14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Понятная схема финансового обеспечения (льготное обеспечение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лекарствами, интервенционными методами, обеспечение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штатов для большего охвата населения, рекламная компания,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труда работников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3DB5D9-7088-421A-8F8C-A862152C6CAB}"/>
              </a:ext>
            </a:extLst>
          </p:cNvPr>
          <p:cNvSpPr/>
          <p:nvPr/>
        </p:nvSpPr>
        <p:spPr>
          <a:xfrm>
            <a:off x="210776" y="6347173"/>
            <a:ext cx="1152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VII 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Международный конгресс. Эффективное управление в Здравоохранении. «Состояние и перспективы развития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кадиологической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службы в РФ» Главный кардиолог СЗФО, СКФО, ПФО, ЮФО, генеральный директор НМИЦ имени В.А. Алмазова Е.В.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Шляхто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Заместитель генерального директора по работе с регионами Н.Э. </a:t>
            </a: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Звартау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.  Москва, 25 апреля 2019 г.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6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FFBD12-2C4B-4844-AFB9-AB2AF9177C00}"/>
              </a:ext>
            </a:extLst>
          </p:cNvPr>
          <p:cNvSpPr/>
          <p:nvPr/>
        </p:nvSpPr>
        <p:spPr>
          <a:xfrm>
            <a:off x="261256" y="1601602"/>
            <a:ext cx="11114500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 организованная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Новосибирской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пациентам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ХСН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 доступность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качественной и своевременной медицинской помощи, а также преемственность между стационарным и амбулаторным звеньями.</a:t>
            </a:r>
          </a:p>
          <a:p>
            <a:pPr marL="742950" indent="-28575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мониторинг больных, а именно создание и контроль регистра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- позволит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скрининг основных показателей и результатов  работы.</a:t>
            </a:r>
          </a:p>
          <a:p>
            <a:pPr marL="742950" indent="-28575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подход к инновационной терапии пациентов с ХСН в отличие от рутинной терапии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даст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для региона 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продемонстрирует положительный тренд в достижении региональных целей по снижению смертности.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7E019B79-0778-4EA1-A027-3AA73735C146}"/>
              </a:ext>
            </a:extLst>
          </p:cNvPr>
          <p:cNvSpPr txBox="1">
            <a:spLocks/>
          </p:cNvSpPr>
          <p:nvPr/>
        </p:nvSpPr>
        <p:spPr>
          <a:xfrm>
            <a:off x="261256" y="365541"/>
            <a:ext cx="10972320" cy="307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xmlns="" id="{A98FDAE4-12FB-42C2-BF79-234CD2BEF339}"/>
              </a:ext>
            </a:extLst>
          </p:cNvPr>
          <p:cNvSpPr/>
          <p:nvPr/>
        </p:nvSpPr>
        <p:spPr>
          <a:xfrm flipV="1">
            <a:off x="261256" y="686641"/>
            <a:ext cx="10964683" cy="307775"/>
          </a:xfrm>
          <a:custGeom>
            <a:avLst/>
            <a:gdLst/>
            <a:ahLst/>
            <a:cxnLst/>
            <a:rect l="l" t="t" r="r" b="b"/>
            <a:pathLst>
              <a:path w="5321300">
                <a:moveTo>
                  <a:pt x="0" y="0"/>
                </a:moveTo>
                <a:lnTo>
                  <a:pt x="5321300" y="0"/>
                </a:lnTo>
              </a:path>
            </a:pathLst>
          </a:custGeom>
          <a:ln w="8890">
            <a:solidFill>
              <a:srgbClr val="C39641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</p:spTree>
    <p:extLst>
      <p:ext uri="{BB962C8B-B14F-4D97-AF65-F5344CB8AC3E}">
        <p14:creationId xmlns:p14="http://schemas.microsoft.com/office/powerpoint/2010/main" val="289477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2068" y="501757"/>
            <a:ext cx="6036225" cy="56752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обеспеченность кардиологами в амбулаторном звене в районах области. Укомплектованность врачами кардиологами амбулаторными по территории в целом составляет 60% (81 кардиолог из 135). По территории области обеспеченность кардиологами составляет 1,06 на 10 тыс. населения, в районах области – </a:t>
            </a:r>
            <a:r>
              <a:rPr lang="ru-RU" alt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</a:t>
            </a:r>
            <a:endParaRPr lang="ru-RU" alt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29929"/>
          <a:stretch>
            <a:fillRect/>
          </a:stretch>
        </p:blipFill>
        <p:spPr bwMode="auto">
          <a:xfrm>
            <a:off x="7183438" y="0"/>
            <a:ext cx="5008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1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/>
          <a:srcRect l="1467" t="14229" r="664" b="11358"/>
          <a:stretch/>
        </p:blipFill>
        <p:spPr>
          <a:xfrm>
            <a:off x="1058384" y="399781"/>
            <a:ext cx="10113451" cy="61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7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84" y="1"/>
            <a:ext cx="10972800" cy="538163"/>
          </a:xfrm>
        </p:spPr>
        <p:txBody>
          <a:bodyPr/>
          <a:lstStyle/>
          <a:p>
            <a:pPr eaLnBrk="1" hangingPunct="1">
              <a:defRPr/>
            </a:pPr>
            <a:r>
              <a:rPr kumimoji="0"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kumimoji="0"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стереотипов </a:t>
            </a:r>
            <a:r>
              <a:rPr kumimoji="0"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</a:t>
            </a:r>
            <a:r>
              <a:rPr kumimoji="0"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здравоохранении</a:t>
            </a:r>
            <a:endParaRPr kumimoji="0" lang="ru-RU" alt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0699" y="298824"/>
          <a:ext cx="10972800" cy="266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4931" name="TextBox 4"/>
          <p:cNvSpPr txBox="1">
            <a:spLocks noChangeArrowheads="1"/>
          </p:cNvSpPr>
          <p:nvPr/>
        </p:nvSpPr>
        <p:spPr bwMode="auto">
          <a:xfrm>
            <a:off x="569385" y="2311401"/>
            <a:ext cx="5293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800" b="1">
                <a:latin typeface="Times New Roman" charset="0"/>
                <a:cs typeface="Times New Roman" charset="0"/>
              </a:rPr>
              <a:t>Оценка эффективности </a:t>
            </a:r>
            <a:r>
              <a:rPr kumimoji="0" lang="ru-RU" sz="1800">
                <a:latin typeface="Times New Roman" charset="0"/>
                <a:cs typeface="Times New Roman" charset="0"/>
              </a:rPr>
              <a:t>–процесс и объем помощи</a:t>
            </a:r>
          </a:p>
        </p:txBody>
      </p:sp>
      <p:sp>
        <p:nvSpPr>
          <p:cNvPr id="124932" name="TextBox 5"/>
          <p:cNvSpPr txBox="1">
            <a:spLocks noChangeArrowheads="1"/>
          </p:cNvSpPr>
          <p:nvPr/>
        </p:nvSpPr>
        <p:spPr bwMode="auto">
          <a:xfrm>
            <a:off x="6208184" y="2311401"/>
            <a:ext cx="566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800" b="1">
                <a:latin typeface="Times New Roman" charset="0"/>
                <a:cs typeface="Times New Roman" charset="0"/>
              </a:rPr>
              <a:t>Оценка эффективности </a:t>
            </a:r>
            <a:r>
              <a:rPr kumimoji="0" lang="ru-RU" sz="1800">
                <a:latin typeface="Times New Roman" charset="0"/>
                <a:cs typeface="Times New Roman" charset="0"/>
              </a:rPr>
              <a:t>–конечный результат</a:t>
            </a:r>
          </a:p>
        </p:txBody>
      </p:sp>
      <p:pic>
        <p:nvPicPr>
          <p:cNvPr id="12493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4" y="3167064"/>
            <a:ext cx="10657417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316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EADDFF5-68FF-466F-95B0-532E4B83A31A}"/>
              </a:ext>
            </a:extLst>
          </p:cNvPr>
          <p:cNvSpPr txBox="1">
            <a:spLocks/>
          </p:cNvSpPr>
          <p:nvPr/>
        </p:nvSpPr>
        <p:spPr>
          <a:xfrm>
            <a:off x="501977" y="345037"/>
            <a:ext cx="8785878" cy="6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+mn-lt"/>
              </a:rPr>
              <a:t>Планы по развитию службы ХСН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F4849D92-1185-49D8-997C-6866408E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78" y="1377509"/>
            <a:ext cx="11283622" cy="4626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Активное </a:t>
            </a:r>
            <a:r>
              <a:rPr lang="ru-RU" dirty="0"/>
              <a:t>развертывание кабинетов ХСН на территории Новосибирской </a:t>
            </a:r>
            <a:r>
              <a:rPr lang="ru-RU" dirty="0" smtClean="0"/>
              <a:t>области, оснащение центров 2 и 3 уровня аппаратурой экспертного класса</a:t>
            </a:r>
            <a:r>
              <a:rPr lang="en-US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Ведение регистра ХСН</a:t>
            </a:r>
            <a:r>
              <a:rPr lang="en-US" dirty="0"/>
              <a:t> </a:t>
            </a:r>
            <a:r>
              <a:rPr lang="ru-RU" dirty="0"/>
              <a:t>в единой информационной </a:t>
            </a:r>
            <a:r>
              <a:rPr lang="ru-RU" dirty="0" smtClean="0"/>
              <a:t>региональной системе; </a:t>
            </a:r>
          </a:p>
          <a:p>
            <a:pPr marL="0" indent="0">
              <a:buNone/>
            </a:pPr>
            <a:r>
              <a:rPr lang="ru-RU" dirty="0"/>
              <a:t>Повышение доступности </a:t>
            </a:r>
            <a:r>
              <a:rPr lang="ru-RU" dirty="0" smtClean="0"/>
              <a:t>определения натрийуретического пептида</a:t>
            </a:r>
            <a:r>
              <a:rPr lang="en-US" dirty="0" smtClean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Закуп за государственный счет препаратов, </a:t>
            </a:r>
            <a:r>
              <a:rPr lang="ru-RU" dirty="0"/>
              <a:t>которые влияют на продолжительность жизни пациентов с </a:t>
            </a:r>
            <a:r>
              <a:rPr lang="ru-RU" dirty="0" smtClean="0"/>
              <a:t>ХСН;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Направление на КАГ, имплантацию </a:t>
            </a:r>
            <a:r>
              <a:rPr lang="ru-RU" dirty="0" smtClean="0"/>
              <a:t>ЭКС, РЧА, CRT и </a:t>
            </a:r>
            <a:r>
              <a:rPr lang="ru-RU" dirty="0"/>
              <a:t>ИКД</a:t>
            </a:r>
            <a:r>
              <a:rPr lang="en-US" dirty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Отбор на трансплантацию сердца</a:t>
            </a:r>
            <a:r>
              <a:rPr lang="en-US" dirty="0"/>
              <a:t>.</a:t>
            </a: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2FC826-23D4-490B-9125-FBE0AC30BBCD}"/>
              </a:ext>
            </a:extLst>
          </p:cNvPr>
          <p:cNvSpPr/>
          <p:nvPr/>
        </p:nvSpPr>
        <p:spPr>
          <a:xfrm>
            <a:off x="407026" y="6355278"/>
            <a:ext cx="67940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cs typeface="Arial" panose="020B0604020202020204" pitchFamily="34" charset="0"/>
              </a:rPr>
              <a:t>.</a:t>
            </a:r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3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F450ED98-D4B0-4C03-8274-A74B32587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4" y="519339"/>
            <a:ext cx="7842411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B8C9DF-6130-4B8C-8494-FF65F80F38CA}"/>
              </a:ext>
            </a:extLst>
          </p:cNvPr>
          <p:cNvSpPr/>
          <p:nvPr/>
        </p:nvSpPr>
        <p:spPr>
          <a:xfrm>
            <a:off x="407026" y="6355278"/>
            <a:ext cx="67940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Изображение выглядит как одежда, трусы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-2" b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Rectangle 1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19713"/>
            <a:ext cx="12192000" cy="7366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24933" y="5316539"/>
            <a:ext cx="11209867" cy="7461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Жизнь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качество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жизни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пациента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 многом в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аших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руках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241925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3410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9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6055" y="97279"/>
            <a:ext cx="4296427" cy="14672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900" spc="-42" dirty="0">
                <a:solidFill>
                  <a:srgbClr val="0067AC"/>
                </a:solidFill>
                <a:latin typeface="Arial"/>
                <a:cs typeface="Arial"/>
              </a:rPr>
              <a:t>НАЦИОНАЛЬНЫЕ </a:t>
            </a:r>
            <a:r>
              <a:rPr sz="900" spc="-38" dirty="0">
                <a:solidFill>
                  <a:srgbClr val="0067AC"/>
                </a:solidFill>
                <a:latin typeface="Arial"/>
                <a:cs typeface="Arial"/>
              </a:rPr>
              <a:t>ПРОЕКТЫ: </a:t>
            </a:r>
            <a:r>
              <a:rPr sz="900" spc="-42" dirty="0">
                <a:solidFill>
                  <a:srgbClr val="0067AC"/>
                </a:solidFill>
                <a:latin typeface="Arial"/>
                <a:cs typeface="Arial"/>
              </a:rPr>
              <a:t>ЦЕЛЕВЫЕ </a:t>
            </a:r>
            <a:r>
              <a:rPr sz="900" spc="-38" dirty="0">
                <a:solidFill>
                  <a:srgbClr val="0067AC"/>
                </a:solidFill>
                <a:latin typeface="Arial"/>
                <a:cs typeface="Arial"/>
              </a:rPr>
              <a:t>ПОКАЗАТЕЛИ </a:t>
            </a:r>
            <a:r>
              <a:rPr sz="900" spc="-32" dirty="0">
                <a:solidFill>
                  <a:srgbClr val="0067AC"/>
                </a:solidFill>
                <a:latin typeface="Arial"/>
                <a:cs typeface="Arial"/>
              </a:rPr>
              <a:t>И </a:t>
            </a:r>
            <a:r>
              <a:rPr sz="900" spc="-61" dirty="0">
                <a:solidFill>
                  <a:srgbClr val="0067AC"/>
                </a:solidFill>
                <a:latin typeface="Arial"/>
                <a:cs typeface="Arial"/>
              </a:rPr>
              <a:t>ОСНОВНЫЕ</a:t>
            </a:r>
            <a:r>
              <a:rPr sz="900" spc="-77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0067AC"/>
                </a:solidFill>
                <a:latin typeface="Arial"/>
                <a:cs typeface="Arial"/>
              </a:rPr>
              <a:t>РЕЗУЛЬТАТЫ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7952" y="328021"/>
            <a:ext cx="75340" cy="14640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898" spc="55" dirty="0">
                <a:solidFill>
                  <a:srgbClr val="46556D"/>
                </a:solidFill>
                <a:latin typeface="Arial Narrow"/>
                <a:cs typeface="Arial Narrow"/>
              </a:rPr>
              <a:t>5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86528" y="332472"/>
            <a:ext cx="0" cy="166563"/>
          </a:xfrm>
          <a:custGeom>
            <a:avLst/>
            <a:gdLst/>
            <a:ahLst/>
            <a:cxnLst/>
            <a:rect l="l" t="t" r="r" b="b"/>
            <a:pathLst>
              <a:path h="259715">
                <a:moveTo>
                  <a:pt x="0" y="259194"/>
                </a:moveTo>
                <a:lnTo>
                  <a:pt x="0" y="0"/>
                </a:lnTo>
              </a:path>
            </a:pathLst>
          </a:custGeom>
          <a:ln w="12700">
            <a:solidFill>
              <a:srgbClr val="B2BFC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/>
          <p:nvPr/>
        </p:nvSpPr>
        <p:spPr>
          <a:xfrm>
            <a:off x="6255786" y="603898"/>
            <a:ext cx="4686979" cy="0"/>
          </a:xfrm>
          <a:custGeom>
            <a:avLst/>
            <a:gdLst/>
            <a:ahLst/>
            <a:cxnLst/>
            <a:rect l="l" t="t" r="r" b="b"/>
            <a:pathLst>
              <a:path w="7308215">
                <a:moveTo>
                  <a:pt x="0" y="0"/>
                </a:moveTo>
                <a:lnTo>
                  <a:pt x="7307999" y="0"/>
                </a:lnTo>
              </a:path>
            </a:pathLst>
          </a:custGeom>
          <a:ln w="12700">
            <a:solidFill>
              <a:srgbClr val="0067A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9519545" y="365752"/>
            <a:ext cx="848137" cy="10055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42" dirty="0">
                <a:solidFill>
                  <a:srgbClr val="7188A1"/>
                </a:solidFill>
                <a:latin typeface="Arial"/>
                <a:cs typeface="Arial"/>
              </a:rPr>
              <a:t>НАЧАЛО </a:t>
            </a:r>
            <a:r>
              <a:rPr sz="513" spc="-22" dirty="0">
                <a:solidFill>
                  <a:srgbClr val="7188A1"/>
                </a:solidFill>
                <a:latin typeface="Arial"/>
                <a:cs typeface="Arial"/>
              </a:rPr>
              <a:t>|</a:t>
            </a:r>
            <a:r>
              <a:rPr sz="513" spc="-29" dirty="0">
                <a:solidFill>
                  <a:srgbClr val="7188A1"/>
                </a:solidFill>
                <a:latin typeface="Arial"/>
                <a:cs typeface="Arial"/>
              </a:rPr>
              <a:t> </a:t>
            </a:r>
            <a:r>
              <a:rPr sz="600" spc="-42" dirty="0">
                <a:solidFill>
                  <a:srgbClr val="7188A1"/>
                </a:solidFill>
                <a:latin typeface="Arial"/>
                <a:cs typeface="Arial"/>
              </a:rPr>
              <a:t>ПРОДОЛЖЕНИЕ</a:t>
            </a:r>
            <a:endParaRPr sz="513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10931" y="332467"/>
            <a:ext cx="166155" cy="166155"/>
          </a:xfrm>
          <a:custGeom>
            <a:avLst/>
            <a:gdLst/>
            <a:ahLst/>
            <a:cxnLst/>
            <a:rect l="l" t="t" r="r" b="b"/>
            <a:pathLst>
              <a:path w="259080" h="259079">
                <a:moveTo>
                  <a:pt x="129438" y="0"/>
                </a:moveTo>
                <a:lnTo>
                  <a:pt x="79102" y="10187"/>
                </a:lnTo>
                <a:lnTo>
                  <a:pt x="37953" y="37955"/>
                </a:lnTo>
                <a:lnTo>
                  <a:pt x="10187" y="79108"/>
                </a:lnTo>
                <a:lnTo>
                  <a:pt x="0" y="129451"/>
                </a:lnTo>
                <a:lnTo>
                  <a:pt x="10187" y="179786"/>
                </a:lnTo>
                <a:lnTo>
                  <a:pt x="37953" y="220935"/>
                </a:lnTo>
                <a:lnTo>
                  <a:pt x="79102" y="248701"/>
                </a:lnTo>
                <a:lnTo>
                  <a:pt x="129438" y="258889"/>
                </a:lnTo>
                <a:lnTo>
                  <a:pt x="164076" y="251879"/>
                </a:lnTo>
                <a:lnTo>
                  <a:pt x="129438" y="251879"/>
                </a:lnTo>
                <a:lnTo>
                  <a:pt x="81824" y="242243"/>
                </a:lnTo>
                <a:lnTo>
                  <a:pt x="42900" y="215982"/>
                </a:lnTo>
                <a:lnTo>
                  <a:pt x="16635" y="177062"/>
                </a:lnTo>
                <a:lnTo>
                  <a:pt x="6997" y="129451"/>
                </a:lnTo>
                <a:lnTo>
                  <a:pt x="16635" y="81837"/>
                </a:lnTo>
                <a:lnTo>
                  <a:pt x="42900" y="42913"/>
                </a:lnTo>
                <a:lnTo>
                  <a:pt x="81824" y="16647"/>
                </a:lnTo>
                <a:lnTo>
                  <a:pt x="129438" y="7010"/>
                </a:lnTo>
                <a:lnTo>
                  <a:pt x="164075" y="7010"/>
                </a:lnTo>
                <a:lnTo>
                  <a:pt x="129438" y="0"/>
                </a:lnTo>
                <a:close/>
              </a:path>
              <a:path w="259080" h="259079">
                <a:moveTo>
                  <a:pt x="164075" y="7010"/>
                </a:moveTo>
                <a:lnTo>
                  <a:pt x="129438" y="7010"/>
                </a:lnTo>
                <a:lnTo>
                  <a:pt x="177051" y="16647"/>
                </a:lnTo>
                <a:lnTo>
                  <a:pt x="215976" y="42913"/>
                </a:lnTo>
                <a:lnTo>
                  <a:pt x="242241" y="81837"/>
                </a:lnTo>
                <a:lnTo>
                  <a:pt x="251879" y="129451"/>
                </a:lnTo>
                <a:lnTo>
                  <a:pt x="242241" y="177062"/>
                </a:lnTo>
                <a:lnTo>
                  <a:pt x="215976" y="215982"/>
                </a:lnTo>
                <a:lnTo>
                  <a:pt x="177051" y="242243"/>
                </a:lnTo>
                <a:lnTo>
                  <a:pt x="129438" y="251879"/>
                </a:lnTo>
                <a:lnTo>
                  <a:pt x="164076" y="251879"/>
                </a:lnTo>
                <a:lnTo>
                  <a:pt x="179776" y="248701"/>
                </a:lnTo>
                <a:lnTo>
                  <a:pt x="220929" y="220935"/>
                </a:lnTo>
                <a:lnTo>
                  <a:pt x="248699" y="179786"/>
                </a:lnTo>
                <a:lnTo>
                  <a:pt x="258889" y="129451"/>
                </a:lnTo>
                <a:lnTo>
                  <a:pt x="248699" y="79108"/>
                </a:lnTo>
                <a:lnTo>
                  <a:pt x="220929" y="37955"/>
                </a:lnTo>
                <a:lnTo>
                  <a:pt x="179776" y="10187"/>
                </a:lnTo>
                <a:lnTo>
                  <a:pt x="164075" y="7010"/>
                </a:lnTo>
                <a:close/>
              </a:path>
            </a:pathLst>
          </a:custGeom>
          <a:solidFill>
            <a:srgbClr val="7188A1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10372510" y="377051"/>
            <a:ext cx="47102" cy="76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9308388" y="345651"/>
            <a:ext cx="166155" cy="166155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129438" y="0"/>
                </a:moveTo>
                <a:lnTo>
                  <a:pt x="79102" y="10187"/>
                </a:lnTo>
                <a:lnTo>
                  <a:pt x="37953" y="37955"/>
                </a:lnTo>
                <a:lnTo>
                  <a:pt x="10187" y="79108"/>
                </a:lnTo>
                <a:lnTo>
                  <a:pt x="0" y="129451"/>
                </a:lnTo>
                <a:lnTo>
                  <a:pt x="10187" y="179786"/>
                </a:lnTo>
                <a:lnTo>
                  <a:pt x="37953" y="220935"/>
                </a:lnTo>
                <a:lnTo>
                  <a:pt x="79102" y="248701"/>
                </a:lnTo>
                <a:lnTo>
                  <a:pt x="129438" y="258889"/>
                </a:lnTo>
                <a:lnTo>
                  <a:pt x="164076" y="251879"/>
                </a:lnTo>
                <a:lnTo>
                  <a:pt x="129438" y="251879"/>
                </a:lnTo>
                <a:lnTo>
                  <a:pt x="81824" y="242243"/>
                </a:lnTo>
                <a:lnTo>
                  <a:pt x="42900" y="215982"/>
                </a:lnTo>
                <a:lnTo>
                  <a:pt x="16635" y="177062"/>
                </a:lnTo>
                <a:lnTo>
                  <a:pt x="6997" y="129451"/>
                </a:lnTo>
                <a:lnTo>
                  <a:pt x="16635" y="81837"/>
                </a:lnTo>
                <a:lnTo>
                  <a:pt x="42900" y="42913"/>
                </a:lnTo>
                <a:lnTo>
                  <a:pt x="81824" y="16647"/>
                </a:lnTo>
                <a:lnTo>
                  <a:pt x="129438" y="7010"/>
                </a:lnTo>
                <a:lnTo>
                  <a:pt x="164075" y="7010"/>
                </a:lnTo>
                <a:lnTo>
                  <a:pt x="129438" y="0"/>
                </a:lnTo>
                <a:close/>
              </a:path>
              <a:path w="259079" h="259079">
                <a:moveTo>
                  <a:pt x="164075" y="7010"/>
                </a:moveTo>
                <a:lnTo>
                  <a:pt x="129438" y="7010"/>
                </a:lnTo>
                <a:lnTo>
                  <a:pt x="177051" y="16647"/>
                </a:lnTo>
                <a:lnTo>
                  <a:pt x="215976" y="42913"/>
                </a:lnTo>
                <a:lnTo>
                  <a:pt x="242241" y="81837"/>
                </a:lnTo>
                <a:lnTo>
                  <a:pt x="251879" y="129451"/>
                </a:lnTo>
                <a:lnTo>
                  <a:pt x="242241" y="177062"/>
                </a:lnTo>
                <a:lnTo>
                  <a:pt x="215976" y="215982"/>
                </a:lnTo>
                <a:lnTo>
                  <a:pt x="177051" y="242243"/>
                </a:lnTo>
                <a:lnTo>
                  <a:pt x="129438" y="251879"/>
                </a:lnTo>
                <a:lnTo>
                  <a:pt x="164076" y="251879"/>
                </a:lnTo>
                <a:lnTo>
                  <a:pt x="179776" y="248701"/>
                </a:lnTo>
                <a:lnTo>
                  <a:pt x="220929" y="220935"/>
                </a:lnTo>
                <a:lnTo>
                  <a:pt x="248699" y="179786"/>
                </a:lnTo>
                <a:lnTo>
                  <a:pt x="258889" y="129451"/>
                </a:lnTo>
                <a:lnTo>
                  <a:pt x="248699" y="79108"/>
                </a:lnTo>
                <a:lnTo>
                  <a:pt x="220929" y="37955"/>
                </a:lnTo>
                <a:lnTo>
                  <a:pt x="179776" y="10187"/>
                </a:lnTo>
                <a:lnTo>
                  <a:pt x="164075" y="701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9402519" y="378642"/>
            <a:ext cx="0" cy="7411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19"/>
                </a:lnTo>
              </a:path>
            </a:pathLst>
          </a:custGeom>
          <a:ln w="9525">
            <a:solidFill>
              <a:srgbClr val="0067A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" name="object 11"/>
          <p:cNvSpPr txBox="1"/>
          <p:nvPr/>
        </p:nvSpPr>
        <p:spPr>
          <a:xfrm>
            <a:off x="882390" y="1324464"/>
            <a:ext cx="4369329" cy="12689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8145" marR="158818">
              <a:lnSpc>
                <a:spcPts val="898"/>
              </a:lnSpc>
              <a:spcBef>
                <a:spcPts val="115"/>
              </a:spcBef>
            </a:pP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Снижение смертности населения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трудоспособного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возраста </a:t>
            </a:r>
            <a:r>
              <a:rPr sz="900" spc="-26" dirty="0">
                <a:solidFill>
                  <a:srgbClr val="46556D"/>
                </a:solidFill>
                <a:latin typeface="Arial"/>
                <a:cs typeface="Arial"/>
              </a:rPr>
              <a:t>до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350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случаев 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на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100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тыс.</a:t>
            </a:r>
            <a:r>
              <a:rPr sz="900" spc="-55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населения</a:t>
            </a:r>
            <a:endParaRPr sz="900" dirty="0">
              <a:latin typeface="Arial"/>
              <a:cs typeface="Arial"/>
            </a:endParaRPr>
          </a:p>
          <a:p>
            <a:pPr marL="8145" marR="113209">
              <a:lnSpc>
                <a:spcPts val="898"/>
              </a:lnSpc>
              <a:spcBef>
                <a:spcPts val="362"/>
              </a:spcBef>
            </a:pP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Снижение смертности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от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болезней </a:t>
            </a:r>
            <a:r>
              <a:rPr sz="900" spc="-51" dirty="0">
                <a:solidFill>
                  <a:srgbClr val="46556D"/>
                </a:solidFill>
                <a:latin typeface="Arial"/>
                <a:cs typeface="Arial"/>
              </a:rPr>
              <a:t>системы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кровообращения </a:t>
            </a:r>
            <a:r>
              <a:rPr sz="900" spc="-26" dirty="0">
                <a:solidFill>
                  <a:srgbClr val="46556D"/>
                </a:solidFill>
                <a:latin typeface="Arial"/>
                <a:cs typeface="Arial"/>
              </a:rPr>
              <a:t>до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450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случаев 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на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100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тыс.</a:t>
            </a:r>
            <a:r>
              <a:rPr sz="900" spc="-55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населения</a:t>
            </a:r>
            <a:endParaRPr sz="900" dirty="0">
              <a:latin typeface="Arial"/>
              <a:cs typeface="Arial"/>
            </a:endParaRPr>
          </a:p>
          <a:p>
            <a:pPr marL="8145" marR="108322">
              <a:lnSpc>
                <a:spcPts val="898"/>
              </a:lnSpc>
              <a:spcBef>
                <a:spcPts val="366"/>
              </a:spcBef>
            </a:pP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Снижение смертности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от новообразований,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в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том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числе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от злокачественных,  </a:t>
            </a:r>
            <a:r>
              <a:rPr sz="900" spc="-26" dirty="0">
                <a:solidFill>
                  <a:srgbClr val="46556D"/>
                </a:solidFill>
                <a:latin typeface="Arial"/>
                <a:cs typeface="Arial"/>
              </a:rPr>
              <a:t>до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185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случаев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на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100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тыс.</a:t>
            </a:r>
            <a:r>
              <a:rPr sz="900" spc="-71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населения</a:t>
            </a:r>
            <a:endParaRPr sz="900" dirty="0">
              <a:latin typeface="Arial"/>
              <a:cs typeface="Arial"/>
            </a:endParaRPr>
          </a:p>
          <a:p>
            <a:pPr marL="8145">
              <a:spcBef>
                <a:spcPts val="310"/>
              </a:spcBef>
            </a:pP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Снижение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младенческой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смертности </a:t>
            </a:r>
            <a:r>
              <a:rPr sz="900" spc="-26" dirty="0">
                <a:solidFill>
                  <a:srgbClr val="46556D"/>
                </a:solidFill>
                <a:latin typeface="Arial"/>
                <a:cs typeface="Arial"/>
              </a:rPr>
              <a:t>до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4,5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случая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на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1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тыс.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родившихся</a:t>
            </a:r>
            <a:r>
              <a:rPr sz="900" spc="-10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детей</a:t>
            </a:r>
            <a:endParaRPr sz="900" dirty="0">
              <a:latin typeface="Arial"/>
              <a:cs typeface="Arial"/>
            </a:endParaRPr>
          </a:p>
          <a:p>
            <a:pPr marL="8145" marR="35428">
              <a:lnSpc>
                <a:spcPts val="898"/>
              </a:lnSpc>
              <a:spcBef>
                <a:spcPts val="388"/>
              </a:spcBef>
            </a:pP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Ликвидация </a:t>
            </a:r>
            <a:r>
              <a:rPr sz="900" spc="-22" dirty="0">
                <a:solidFill>
                  <a:srgbClr val="46556D"/>
                </a:solidFill>
                <a:latin typeface="Arial"/>
                <a:cs typeface="Arial"/>
              </a:rPr>
              <a:t>кадрового </a:t>
            </a:r>
            <a:r>
              <a:rPr sz="900" spc="-55" dirty="0">
                <a:solidFill>
                  <a:srgbClr val="46556D"/>
                </a:solidFill>
                <a:latin typeface="Arial"/>
                <a:cs typeface="Arial"/>
              </a:rPr>
              <a:t>дефицита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в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медицинских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организациях,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оказывающих  первичную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медико-санитарную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900" spc="-51" dirty="0">
                <a:solidFill>
                  <a:srgbClr val="46556D"/>
                </a:solidFill>
                <a:latin typeface="Arial"/>
                <a:cs typeface="Arial"/>
              </a:rPr>
              <a:t>помощь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854" y="131992"/>
            <a:ext cx="0" cy="5952695"/>
          </a:xfrm>
          <a:custGeom>
            <a:avLst/>
            <a:gdLst/>
            <a:ahLst/>
            <a:cxnLst/>
            <a:rect l="l" t="t" r="r" b="b"/>
            <a:pathLst>
              <a:path h="9281795">
                <a:moveTo>
                  <a:pt x="0" y="0"/>
                </a:moveTo>
                <a:lnTo>
                  <a:pt x="0" y="9281251"/>
                </a:lnTo>
              </a:path>
            </a:pathLst>
          </a:custGeom>
          <a:ln w="25400">
            <a:solidFill>
              <a:srgbClr val="0067A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3" name="object 13"/>
          <p:cNvSpPr txBox="1"/>
          <p:nvPr/>
        </p:nvSpPr>
        <p:spPr>
          <a:xfrm>
            <a:off x="1064852" y="2796932"/>
            <a:ext cx="4092012" cy="1621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000" spc="-61" dirty="0">
                <a:solidFill>
                  <a:srgbClr val="0067AC"/>
                </a:solidFill>
                <a:latin typeface="Arial"/>
                <a:cs typeface="Arial"/>
              </a:rPr>
              <a:t>ФЕДЕРАЛЬНЫЕ </a:t>
            </a:r>
            <a:r>
              <a:rPr sz="1000" spc="-71" dirty="0">
                <a:solidFill>
                  <a:srgbClr val="0067AC"/>
                </a:solidFill>
                <a:latin typeface="Arial"/>
                <a:cs typeface="Arial"/>
              </a:rPr>
              <a:t>ПРОЕКТЫ, </a:t>
            </a:r>
            <a:r>
              <a:rPr sz="1000" spc="-67" dirty="0">
                <a:solidFill>
                  <a:srgbClr val="0067AC"/>
                </a:solidFill>
                <a:latin typeface="Arial"/>
                <a:cs typeface="Arial"/>
              </a:rPr>
              <a:t>ВХОДЯЩИЕ 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В </a:t>
            </a:r>
            <a:r>
              <a:rPr sz="1000" spc="-71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4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67" dirty="0">
                <a:solidFill>
                  <a:srgbClr val="0067AC"/>
                </a:solidFill>
                <a:latin typeface="Arial"/>
                <a:cs typeface="Arial"/>
              </a:rPr>
              <a:t>ПРОЕКТ: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8725" y="754406"/>
            <a:ext cx="2235366" cy="14640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900" spc="-87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900" spc="-5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900" spc="16" dirty="0">
                <a:solidFill>
                  <a:srgbClr val="0067AC"/>
                </a:solidFill>
                <a:latin typeface="Arial Narrow"/>
                <a:cs typeface="Arial Narrow"/>
              </a:rPr>
              <a:t>01.01.2019 </a:t>
            </a:r>
            <a:r>
              <a:rPr sz="900" spc="35" dirty="0">
                <a:solidFill>
                  <a:srgbClr val="0067AC"/>
                </a:solidFill>
                <a:latin typeface="Arial Narrow"/>
                <a:cs typeface="Arial Narrow"/>
              </a:rPr>
              <a:t>–</a:t>
            </a:r>
            <a:r>
              <a:rPr sz="900" spc="-141" dirty="0">
                <a:solidFill>
                  <a:srgbClr val="0067AC"/>
                </a:solidFill>
                <a:latin typeface="Arial Narrow"/>
                <a:cs typeface="Arial Narrow"/>
              </a:rPr>
              <a:t> </a:t>
            </a:r>
            <a:r>
              <a:rPr sz="900" spc="16" dirty="0">
                <a:solidFill>
                  <a:srgbClr val="0067AC"/>
                </a:solidFill>
                <a:latin typeface="Arial Narrow"/>
                <a:cs typeface="Arial Narrow"/>
              </a:rPr>
              <a:t>31.12.2024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1625" y="705933"/>
            <a:ext cx="291180" cy="597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0" name="object 20"/>
          <p:cNvSpPr txBox="1"/>
          <p:nvPr/>
        </p:nvSpPr>
        <p:spPr>
          <a:xfrm>
            <a:off x="601453" y="1053693"/>
            <a:ext cx="1678255" cy="14672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900" spc="-61" dirty="0">
                <a:solidFill>
                  <a:srgbClr val="0067AC"/>
                </a:solidFill>
                <a:latin typeface="Arial"/>
                <a:cs typeface="Arial"/>
              </a:rPr>
              <a:t>ЦЕЛИ </a:t>
            </a:r>
            <a:r>
              <a:rPr sz="900" spc="-55" dirty="0">
                <a:solidFill>
                  <a:srgbClr val="0067AC"/>
                </a:solidFill>
                <a:latin typeface="Arial"/>
                <a:cs typeface="Arial"/>
              </a:rPr>
              <a:t>И </a:t>
            </a:r>
            <a:r>
              <a:rPr sz="900" spc="-71" dirty="0">
                <a:solidFill>
                  <a:srgbClr val="0067AC"/>
                </a:solidFill>
                <a:latin typeface="Arial"/>
                <a:cs typeface="Arial"/>
              </a:rPr>
              <a:t>ЦЕЛЕВЫЕ</a:t>
            </a:r>
            <a:r>
              <a:rPr sz="900" spc="-13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900" spc="-58" dirty="0">
                <a:solidFill>
                  <a:srgbClr val="0067AC"/>
                </a:solidFill>
                <a:latin typeface="Arial"/>
                <a:cs typeface="Arial"/>
              </a:rPr>
              <a:t>ПОКАЗАТЕЛИ: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0080" y="3175563"/>
            <a:ext cx="399914" cy="150516"/>
          </a:xfrm>
          <a:prstGeom prst="rect">
            <a:avLst/>
          </a:prstGeom>
          <a:solidFill>
            <a:srgbClr val="7188A1"/>
          </a:solidFill>
        </p:spPr>
        <p:txBody>
          <a:bodyPr vert="horz" wrap="square" lIns="0" tIns="12217" rIns="0" bIns="0" rtlCol="0">
            <a:spAutoFit/>
          </a:bodyPr>
          <a:lstStyle/>
          <a:p>
            <a:pPr marL="95698">
              <a:spcBef>
                <a:spcPts val="96"/>
              </a:spcBef>
            </a:pPr>
            <a:r>
              <a:rPr sz="898" spc="48" dirty="0">
                <a:solidFill>
                  <a:srgbClr val="FFFFFF"/>
                </a:solidFill>
                <a:latin typeface="Arial Narrow"/>
                <a:cs typeface="Arial Narrow"/>
              </a:rPr>
              <a:t>62,5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0080" y="3472356"/>
            <a:ext cx="399914" cy="150516"/>
          </a:xfrm>
          <a:prstGeom prst="rect">
            <a:avLst/>
          </a:prstGeom>
          <a:solidFill>
            <a:srgbClr val="0067AC"/>
          </a:solidFill>
        </p:spPr>
        <p:txBody>
          <a:bodyPr vert="horz" wrap="square" lIns="0" tIns="12217" rIns="0" bIns="0" rtlCol="0">
            <a:spAutoFit/>
          </a:bodyPr>
          <a:lstStyle/>
          <a:p>
            <a:pPr marL="95698">
              <a:spcBef>
                <a:spcPts val="96"/>
              </a:spcBef>
            </a:pPr>
            <a:r>
              <a:rPr sz="898" spc="48" dirty="0">
                <a:solidFill>
                  <a:srgbClr val="FFFFFF"/>
                </a:solidFill>
                <a:latin typeface="Arial Narrow"/>
                <a:cs typeface="Arial Narrow"/>
              </a:rPr>
              <a:t>75,2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70080" y="3769139"/>
            <a:ext cx="399914" cy="150516"/>
          </a:xfrm>
          <a:prstGeom prst="rect">
            <a:avLst/>
          </a:prstGeom>
          <a:solidFill>
            <a:srgbClr val="41A6DD"/>
          </a:solidFill>
        </p:spPr>
        <p:txBody>
          <a:bodyPr vert="horz" wrap="square" lIns="0" tIns="12217" rIns="0" bIns="0" rtlCol="0">
            <a:spAutoFit/>
          </a:bodyPr>
          <a:lstStyle/>
          <a:p>
            <a:pPr marL="111173">
              <a:spcBef>
                <a:spcPts val="96"/>
              </a:spcBef>
            </a:pPr>
            <a:r>
              <a:rPr sz="898" spc="55" dirty="0">
                <a:solidFill>
                  <a:srgbClr val="FFFFFF"/>
                </a:solidFill>
                <a:latin typeface="Arial Narrow"/>
                <a:cs typeface="Arial Narrow"/>
              </a:rPr>
              <a:t>969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70080" y="4065931"/>
            <a:ext cx="399914" cy="150516"/>
          </a:xfrm>
          <a:prstGeom prst="rect">
            <a:avLst/>
          </a:prstGeom>
          <a:solidFill>
            <a:srgbClr val="FED32B"/>
          </a:solidFill>
        </p:spPr>
        <p:txBody>
          <a:bodyPr vert="horz" wrap="square" lIns="0" tIns="12217" rIns="0" bIns="0" rtlCol="0">
            <a:spAutoFit/>
          </a:bodyPr>
          <a:lstStyle/>
          <a:p>
            <a:pPr marL="66378">
              <a:spcBef>
                <a:spcPts val="96"/>
              </a:spcBef>
            </a:pPr>
            <a:r>
              <a:rPr sz="898" spc="51" dirty="0">
                <a:solidFill>
                  <a:srgbClr val="FFFFFF"/>
                </a:solidFill>
                <a:latin typeface="Arial Narrow"/>
                <a:cs typeface="Arial Narrow"/>
              </a:rPr>
              <a:t>211,2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70718" y="4070206"/>
            <a:ext cx="408466" cy="14640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399895" algn="l"/>
              </a:tabLst>
            </a:pPr>
            <a:r>
              <a:rPr sz="898" u="sng" spc="16" dirty="0">
                <a:solidFill>
                  <a:srgbClr val="FFFFFF"/>
                </a:solidFill>
                <a:uFill>
                  <a:solidFill>
                    <a:srgbClr val="68BE5E"/>
                  </a:solidFill>
                </a:uFill>
                <a:latin typeface="Arial Narrow"/>
                <a:cs typeface="Arial Narrow"/>
              </a:rPr>
              <a:t> 	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0080" y="4362714"/>
            <a:ext cx="399914" cy="150516"/>
          </a:xfrm>
          <a:prstGeom prst="rect">
            <a:avLst/>
          </a:prstGeom>
          <a:solidFill>
            <a:srgbClr val="68BE5E"/>
          </a:solidFill>
        </p:spPr>
        <p:txBody>
          <a:bodyPr vert="horz" wrap="square" lIns="0" tIns="12217" rIns="0" bIns="0" rtlCol="0">
            <a:spAutoFit/>
          </a:bodyPr>
          <a:lstStyle/>
          <a:p>
            <a:pPr marL="66378">
              <a:spcBef>
                <a:spcPts val="96"/>
              </a:spcBef>
            </a:pPr>
            <a:r>
              <a:rPr sz="898" spc="51" dirty="0">
                <a:solidFill>
                  <a:srgbClr val="FFFFFF"/>
                </a:solidFill>
                <a:latin typeface="Arial Narrow"/>
                <a:cs typeface="Arial Narrow"/>
              </a:rPr>
              <a:t>166,1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70080" y="4659498"/>
            <a:ext cx="399914" cy="150516"/>
          </a:xfrm>
          <a:prstGeom prst="rect">
            <a:avLst/>
          </a:prstGeom>
          <a:solidFill>
            <a:srgbClr val="5F4894"/>
          </a:solidFill>
        </p:spPr>
        <p:txBody>
          <a:bodyPr vert="horz" wrap="square" lIns="0" tIns="12217" rIns="0" bIns="0" rtlCol="0">
            <a:spAutoFit/>
          </a:bodyPr>
          <a:lstStyle/>
          <a:p>
            <a:pPr marL="95698">
              <a:spcBef>
                <a:spcPts val="96"/>
              </a:spcBef>
            </a:pPr>
            <a:r>
              <a:rPr sz="898" spc="48" dirty="0">
                <a:solidFill>
                  <a:srgbClr val="FFFFFF"/>
                </a:solidFill>
                <a:latin typeface="Arial Narrow"/>
                <a:cs typeface="Arial Narrow"/>
              </a:rPr>
              <a:t>63,9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70080" y="4956290"/>
            <a:ext cx="399914" cy="150516"/>
          </a:xfrm>
          <a:prstGeom prst="rect">
            <a:avLst/>
          </a:prstGeom>
          <a:solidFill>
            <a:srgbClr val="EA8C1C"/>
          </a:solidFill>
        </p:spPr>
        <p:txBody>
          <a:bodyPr vert="horz" wrap="square" lIns="0" tIns="12217" rIns="0" bIns="0" rtlCol="0">
            <a:spAutoFit/>
          </a:bodyPr>
          <a:lstStyle/>
          <a:p>
            <a:pPr marL="66378">
              <a:spcBef>
                <a:spcPts val="96"/>
              </a:spcBef>
            </a:pPr>
            <a:r>
              <a:rPr sz="898" spc="51" dirty="0">
                <a:solidFill>
                  <a:srgbClr val="FFFFFF"/>
                </a:solidFill>
                <a:latin typeface="Arial Narrow"/>
                <a:cs typeface="Arial Narrow"/>
              </a:rPr>
              <a:t>177,7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69411" y="5253073"/>
            <a:ext cx="399914" cy="150516"/>
          </a:xfrm>
          <a:prstGeom prst="rect">
            <a:avLst/>
          </a:prstGeom>
          <a:solidFill>
            <a:srgbClr val="D01971"/>
          </a:solidFill>
        </p:spPr>
        <p:txBody>
          <a:bodyPr vert="horz" wrap="square" lIns="0" tIns="12217" rIns="0" bIns="0" rtlCol="0">
            <a:spAutoFit/>
          </a:bodyPr>
          <a:lstStyle/>
          <a:p>
            <a:pPr marL="125425">
              <a:spcBef>
                <a:spcPts val="96"/>
              </a:spcBef>
            </a:pPr>
            <a:r>
              <a:rPr sz="898" spc="48" dirty="0">
                <a:solidFill>
                  <a:srgbClr val="FFFFFF"/>
                </a:solidFill>
                <a:latin typeface="Arial Narrow"/>
                <a:cs typeface="Arial Narrow"/>
              </a:rPr>
              <a:t>0,2</a:t>
            </a:r>
            <a:endParaRPr sz="898">
              <a:latin typeface="Arial Narrow"/>
              <a:cs typeface="Arial Narro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53178" y="2890948"/>
            <a:ext cx="168599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12" y="0"/>
                </a:lnTo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2" name="object 32"/>
          <p:cNvSpPr/>
          <p:nvPr/>
        </p:nvSpPr>
        <p:spPr>
          <a:xfrm>
            <a:off x="1553178" y="2877509"/>
            <a:ext cx="2443" cy="12217"/>
          </a:xfrm>
          <a:custGeom>
            <a:avLst/>
            <a:gdLst/>
            <a:ahLst/>
            <a:cxnLst/>
            <a:rect l="l" t="t" r="r" b="b"/>
            <a:pathLst>
              <a:path w="3809" h="19050">
                <a:moveTo>
                  <a:pt x="0" y="19050"/>
                </a:moveTo>
                <a:lnTo>
                  <a:pt x="3632" y="19050"/>
                </a:lnTo>
                <a:lnTo>
                  <a:pt x="363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3" name="object 33"/>
          <p:cNvSpPr/>
          <p:nvPr/>
        </p:nvSpPr>
        <p:spPr>
          <a:xfrm>
            <a:off x="1553178" y="2876695"/>
            <a:ext cx="168599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71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4" name="object 34"/>
          <p:cNvSpPr/>
          <p:nvPr/>
        </p:nvSpPr>
        <p:spPr>
          <a:xfrm>
            <a:off x="1550843" y="2873202"/>
            <a:ext cx="173486" cy="21584"/>
          </a:xfrm>
          <a:custGeom>
            <a:avLst/>
            <a:gdLst/>
            <a:ahLst/>
            <a:cxnLst/>
            <a:rect l="l" t="t" r="r" b="b"/>
            <a:pathLst>
              <a:path w="270509" h="33654">
                <a:moveTo>
                  <a:pt x="268351" y="0"/>
                </a:moveTo>
                <a:lnTo>
                  <a:pt x="1600" y="0"/>
                </a:lnTo>
                <a:lnTo>
                  <a:pt x="0" y="1600"/>
                </a:lnTo>
                <a:lnTo>
                  <a:pt x="0" y="31584"/>
                </a:lnTo>
                <a:lnTo>
                  <a:pt x="1600" y="33223"/>
                </a:lnTo>
                <a:lnTo>
                  <a:pt x="268351" y="33223"/>
                </a:lnTo>
                <a:lnTo>
                  <a:pt x="270002" y="31584"/>
                </a:lnTo>
                <a:lnTo>
                  <a:pt x="270002" y="25933"/>
                </a:lnTo>
                <a:lnTo>
                  <a:pt x="7277" y="25933"/>
                </a:lnTo>
                <a:lnTo>
                  <a:pt x="7277" y="7277"/>
                </a:lnTo>
                <a:lnTo>
                  <a:pt x="53816" y="7277"/>
                </a:lnTo>
                <a:lnTo>
                  <a:pt x="59334" y="3644"/>
                </a:lnTo>
                <a:lnTo>
                  <a:pt x="270002" y="3644"/>
                </a:lnTo>
                <a:lnTo>
                  <a:pt x="270002" y="1600"/>
                </a:lnTo>
                <a:lnTo>
                  <a:pt x="268351" y="0"/>
                </a:lnTo>
                <a:close/>
              </a:path>
              <a:path w="270509" h="33654">
                <a:moveTo>
                  <a:pt x="270002" y="3644"/>
                </a:moveTo>
                <a:lnTo>
                  <a:pt x="209854" y="3644"/>
                </a:lnTo>
                <a:lnTo>
                  <a:pt x="215410" y="7277"/>
                </a:lnTo>
                <a:lnTo>
                  <a:pt x="262712" y="7277"/>
                </a:lnTo>
                <a:lnTo>
                  <a:pt x="262712" y="25933"/>
                </a:lnTo>
                <a:lnTo>
                  <a:pt x="270002" y="25933"/>
                </a:lnTo>
                <a:lnTo>
                  <a:pt x="270002" y="3644"/>
                </a:lnTo>
                <a:close/>
              </a:path>
              <a:path w="270509" h="33654">
                <a:moveTo>
                  <a:pt x="209854" y="3644"/>
                </a:moveTo>
                <a:lnTo>
                  <a:pt x="59334" y="3644"/>
                </a:lnTo>
                <a:lnTo>
                  <a:pt x="53797" y="7289"/>
                </a:lnTo>
                <a:lnTo>
                  <a:pt x="215430" y="7289"/>
                </a:lnTo>
                <a:lnTo>
                  <a:pt x="209854" y="3644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 dirty="0"/>
          </a:p>
        </p:txBody>
      </p:sp>
      <p:sp>
        <p:nvSpPr>
          <p:cNvPr id="37" name="object 37"/>
          <p:cNvSpPr txBox="1"/>
          <p:nvPr/>
        </p:nvSpPr>
        <p:spPr>
          <a:xfrm>
            <a:off x="848376" y="97279"/>
            <a:ext cx="1393012" cy="13133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800" spc="-51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800" spc="-3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800" spc="-58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1509" y="498622"/>
            <a:ext cx="3969414" cy="0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0067A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9" name="object 39"/>
          <p:cNvSpPr/>
          <p:nvPr/>
        </p:nvSpPr>
        <p:spPr>
          <a:xfrm>
            <a:off x="675045" y="500456"/>
            <a:ext cx="32580" cy="3258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0" name="object 40"/>
          <p:cNvSpPr txBox="1"/>
          <p:nvPr/>
        </p:nvSpPr>
        <p:spPr>
          <a:xfrm>
            <a:off x="816412" y="244263"/>
            <a:ext cx="1526032" cy="18581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spc="-106" dirty="0" smtClean="0">
                <a:solidFill>
                  <a:srgbClr val="0067AC"/>
                </a:solidFill>
                <a:latin typeface="Arial"/>
                <a:cs typeface="Arial"/>
              </a:rPr>
              <a:t>ЗДРАВООХРАНЕНИЕ</a:t>
            </a:r>
            <a:endParaRPr sz="1154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7041" y="158912"/>
            <a:ext cx="484621" cy="484621"/>
          </a:xfrm>
          <a:custGeom>
            <a:avLst/>
            <a:gdLst/>
            <a:ahLst/>
            <a:cxnLst/>
            <a:rect l="l" t="t" r="r" b="b"/>
            <a:pathLst>
              <a:path w="755650" h="755650">
                <a:moveTo>
                  <a:pt x="377545" y="0"/>
                </a:moveTo>
                <a:lnTo>
                  <a:pt x="330187" y="2941"/>
                </a:lnTo>
                <a:lnTo>
                  <a:pt x="284585" y="11530"/>
                </a:lnTo>
                <a:lnTo>
                  <a:pt x="241091" y="25413"/>
                </a:lnTo>
                <a:lnTo>
                  <a:pt x="200061" y="44236"/>
                </a:lnTo>
                <a:lnTo>
                  <a:pt x="161847" y="67644"/>
                </a:lnTo>
                <a:lnTo>
                  <a:pt x="126804" y="95285"/>
                </a:lnTo>
                <a:lnTo>
                  <a:pt x="95285" y="126804"/>
                </a:lnTo>
                <a:lnTo>
                  <a:pt x="67644" y="161847"/>
                </a:lnTo>
                <a:lnTo>
                  <a:pt x="44236" y="200061"/>
                </a:lnTo>
                <a:lnTo>
                  <a:pt x="25413" y="241091"/>
                </a:lnTo>
                <a:lnTo>
                  <a:pt x="11530" y="284585"/>
                </a:lnTo>
                <a:lnTo>
                  <a:pt x="2941" y="330187"/>
                </a:lnTo>
                <a:lnTo>
                  <a:pt x="0" y="377545"/>
                </a:lnTo>
                <a:lnTo>
                  <a:pt x="2941" y="424903"/>
                </a:lnTo>
                <a:lnTo>
                  <a:pt x="11530" y="470505"/>
                </a:lnTo>
                <a:lnTo>
                  <a:pt x="25413" y="513999"/>
                </a:lnTo>
                <a:lnTo>
                  <a:pt x="44236" y="555029"/>
                </a:lnTo>
                <a:lnTo>
                  <a:pt x="67644" y="593243"/>
                </a:lnTo>
                <a:lnTo>
                  <a:pt x="95285" y="628287"/>
                </a:lnTo>
                <a:lnTo>
                  <a:pt x="126804" y="659805"/>
                </a:lnTo>
                <a:lnTo>
                  <a:pt x="161847" y="687446"/>
                </a:lnTo>
                <a:lnTo>
                  <a:pt x="200061" y="710855"/>
                </a:lnTo>
                <a:lnTo>
                  <a:pt x="241091" y="729677"/>
                </a:lnTo>
                <a:lnTo>
                  <a:pt x="284585" y="743560"/>
                </a:lnTo>
                <a:lnTo>
                  <a:pt x="330187" y="752149"/>
                </a:lnTo>
                <a:lnTo>
                  <a:pt x="377545" y="755091"/>
                </a:lnTo>
                <a:lnTo>
                  <a:pt x="424903" y="752149"/>
                </a:lnTo>
                <a:lnTo>
                  <a:pt x="470505" y="743560"/>
                </a:lnTo>
                <a:lnTo>
                  <a:pt x="513999" y="729677"/>
                </a:lnTo>
                <a:lnTo>
                  <a:pt x="555029" y="710855"/>
                </a:lnTo>
                <a:lnTo>
                  <a:pt x="593243" y="687446"/>
                </a:lnTo>
                <a:lnTo>
                  <a:pt x="628287" y="659805"/>
                </a:lnTo>
                <a:lnTo>
                  <a:pt x="659805" y="628287"/>
                </a:lnTo>
                <a:lnTo>
                  <a:pt x="687446" y="593243"/>
                </a:lnTo>
                <a:lnTo>
                  <a:pt x="710855" y="555029"/>
                </a:lnTo>
                <a:lnTo>
                  <a:pt x="729677" y="513999"/>
                </a:lnTo>
                <a:lnTo>
                  <a:pt x="743560" y="470505"/>
                </a:lnTo>
                <a:lnTo>
                  <a:pt x="752149" y="424903"/>
                </a:lnTo>
                <a:lnTo>
                  <a:pt x="755091" y="377545"/>
                </a:lnTo>
                <a:lnTo>
                  <a:pt x="752149" y="330187"/>
                </a:lnTo>
                <a:lnTo>
                  <a:pt x="743560" y="284585"/>
                </a:lnTo>
                <a:lnTo>
                  <a:pt x="729677" y="241091"/>
                </a:lnTo>
                <a:lnTo>
                  <a:pt x="710855" y="200061"/>
                </a:lnTo>
                <a:lnTo>
                  <a:pt x="687446" y="161847"/>
                </a:lnTo>
                <a:lnTo>
                  <a:pt x="659805" y="126804"/>
                </a:lnTo>
                <a:lnTo>
                  <a:pt x="628287" y="95285"/>
                </a:lnTo>
                <a:lnTo>
                  <a:pt x="593243" y="67644"/>
                </a:lnTo>
                <a:lnTo>
                  <a:pt x="555029" y="44236"/>
                </a:lnTo>
                <a:lnTo>
                  <a:pt x="513999" y="25413"/>
                </a:lnTo>
                <a:lnTo>
                  <a:pt x="470505" y="11530"/>
                </a:lnTo>
                <a:lnTo>
                  <a:pt x="424903" y="2941"/>
                </a:lnTo>
                <a:lnTo>
                  <a:pt x="37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2" name="object 42"/>
          <p:cNvSpPr/>
          <p:nvPr/>
        </p:nvSpPr>
        <p:spPr>
          <a:xfrm>
            <a:off x="57599" y="121495"/>
            <a:ext cx="484621" cy="484621"/>
          </a:xfrm>
          <a:custGeom>
            <a:avLst/>
            <a:gdLst/>
            <a:ahLst/>
            <a:cxnLst/>
            <a:rect l="l" t="t" r="r" b="b"/>
            <a:pathLst>
              <a:path w="755650" h="755650">
                <a:moveTo>
                  <a:pt x="377545" y="755091"/>
                </a:moveTo>
                <a:lnTo>
                  <a:pt x="424903" y="752149"/>
                </a:lnTo>
                <a:lnTo>
                  <a:pt x="470505" y="743560"/>
                </a:lnTo>
                <a:lnTo>
                  <a:pt x="513999" y="729677"/>
                </a:lnTo>
                <a:lnTo>
                  <a:pt x="555029" y="710855"/>
                </a:lnTo>
                <a:lnTo>
                  <a:pt x="593243" y="687446"/>
                </a:lnTo>
                <a:lnTo>
                  <a:pt x="628287" y="659805"/>
                </a:lnTo>
                <a:lnTo>
                  <a:pt x="659805" y="628287"/>
                </a:lnTo>
                <a:lnTo>
                  <a:pt x="687446" y="593243"/>
                </a:lnTo>
                <a:lnTo>
                  <a:pt x="710855" y="555029"/>
                </a:lnTo>
                <a:lnTo>
                  <a:pt x="729677" y="513999"/>
                </a:lnTo>
                <a:lnTo>
                  <a:pt x="743560" y="470505"/>
                </a:lnTo>
                <a:lnTo>
                  <a:pt x="752149" y="424903"/>
                </a:lnTo>
                <a:lnTo>
                  <a:pt x="755091" y="377545"/>
                </a:lnTo>
                <a:lnTo>
                  <a:pt x="752149" y="330187"/>
                </a:lnTo>
                <a:lnTo>
                  <a:pt x="743560" y="284585"/>
                </a:lnTo>
                <a:lnTo>
                  <a:pt x="729677" y="241091"/>
                </a:lnTo>
                <a:lnTo>
                  <a:pt x="710855" y="200061"/>
                </a:lnTo>
                <a:lnTo>
                  <a:pt x="687446" y="161847"/>
                </a:lnTo>
                <a:lnTo>
                  <a:pt x="659805" y="126804"/>
                </a:lnTo>
                <a:lnTo>
                  <a:pt x="628287" y="95285"/>
                </a:lnTo>
                <a:lnTo>
                  <a:pt x="593243" y="67644"/>
                </a:lnTo>
                <a:lnTo>
                  <a:pt x="555029" y="44236"/>
                </a:lnTo>
                <a:lnTo>
                  <a:pt x="513999" y="25413"/>
                </a:lnTo>
                <a:lnTo>
                  <a:pt x="470505" y="11530"/>
                </a:lnTo>
                <a:lnTo>
                  <a:pt x="424903" y="2941"/>
                </a:lnTo>
                <a:lnTo>
                  <a:pt x="377545" y="0"/>
                </a:lnTo>
                <a:lnTo>
                  <a:pt x="330187" y="2941"/>
                </a:lnTo>
                <a:lnTo>
                  <a:pt x="284585" y="11530"/>
                </a:lnTo>
                <a:lnTo>
                  <a:pt x="241091" y="25413"/>
                </a:lnTo>
                <a:lnTo>
                  <a:pt x="200061" y="44236"/>
                </a:lnTo>
                <a:lnTo>
                  <a:pt x="161847" y="67644"/>
                </a:lnTo>
                <a:lnTo>
                  <a:pt x="126804" y="95285"/>
                </a:lnTo>
                <a:lnTo>
                  <a:pt x="95285" y="126804"/>
                </a:lnTo>
                <a:lnTo>
                  <a:pt x="67644" y="161847"/>
                </a:lnTo>
                <a:lnTo>
                  <a:pt x="44236" y="200061"/>
                </a:lnTo>
                <a:lnTo>
                  <a:pt x="25413" y="241091"/>
                </a:lnTo>
                <a:lnTo>
                  <a:pt x="11530" y="284585"/>
                </a:lnTo>
                <a:lnTo>
                  <a:pt x="2941" y="330187"/>
                </a:lnTo>
                <a:lnTo>
                  <a:pt x="0" y="377545"/>
                </a:lnTo>
                <a:lnTo>
                  <a:pt x="2941" y="424903"/>
                </a:lnTo>
                <a:lnTo>
                  <a:pt x="11530" y="470505"/>
                </a:lnTo>
                <a:lnTo>
                  <a:pt x="25413" y="513999"/>
                </a:lnTo>
                <a:lnTo>
                  <a:pt x="44236" y="555029"/>
                </a:lnTo>
                <a:lnTo>
                  <a:pt x="67644" y="593243"/>
                </a:lnTo>
                <a:lnTo>
                  <a:pt x="95285" y="628287"/>
                </a:lnTo>
                <a:lnTo>
                  <a:pt x="126804" y="659805"/>
                </a:lnTo>
                <a:lnTo>
                  <a:pt x="161847" y="687446"/>
                </a:lnTo>
                <a:lnTo>
                  <a:pt x="200061" y="710855"/>
                </a:lnTo>
                <a:lnTo>
                  <a:pt x="241091" y="729677"/>
                </a:lnTo>
                <a:lnTo>
                  <a:pt x="284585" y="743560"/>
                </a:lnTo>
                <a:lnTo>
                  <a:pt x="330187" y="752149"/>
                </a:lnTo>
                <a:lnTo>
                  <a:pt x="377545" y="755091"/>
                </a:lnTo>
                <a:close/>
              </a:path>
            </a:pathLst>
          </a:custGeom>
          <a:ln w="25400">
            <a:solidFill>
              <a:srgbClr val="0067A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3" name="object 43"/>
          <p:cNvSpPr txBox="1"/>
          <p:nvPr/>
        </p:nvSpPr>
        <p:spPr>
          <a:xfrm>
            <a:off x="1083952" y="3457172"/>
            <a:ext cx="2769028" cy="14672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900" spc="16" dirty="0">
                <a:solidFill>
                  <a:srgbClr val="46556D"/>
                </a:solidFill>
                <a:latin typeface="Arial Narrow"/>
                <a:cs typeface="Arial Narrow"/>
              </a:rPr>
              <a:t>Борьба </a:t>
            </a:r>
            <a:r>
              <a:rPr sz="900" spc="3" dirty="0">
                <a:solidFill>
                  <a:srgbClr val="46556D"/>
                </a:solidFill>
                <a:latin typeface="Arial Narrow"/>
                <a:cs typeface="Arial Narrow"/>
              </a:rPr>
              <a:t>с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сердечно-сосудистыми</a:t>
            </a:r>
            <a:r>
              <a:rPr sz="900" spc="-48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заболеваниями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28073" y="5411055"/>
            <a:ext cx="2259574" cy="1621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000" spc="16" dirty="0">
                <a:solidFill>
                  <a:srgbClr val="46556D"/>
                </a:solidFill>
                <a:latin typeface="Arial Narrow"/>
                <a:cs typeface="Arial Narrow"/>
              </a:rPr>
              <a:t>Развитие </a:t>
            </a:r>
            <a:r>
              <a:rPr sz="1000" spc="19" dirty="0">
                <a:solidFill>
                  <a:srgbClr val="46556D"/>
                </a:solidFill>
                <a:latin typeface="Arial Narrow"/>
                <a:cs typeface="Arial Narrow"/>
              </a:rPr>
              <a:t>экспорта </a:t>
            </a:r>
            <a:r>
              <a:rPr sz="1000" spc="26" dirty="0">
                <a:solidFill>
                  <a:srgbClr val="46556D"/>
                </a:solidFill>
                <a:latin typeface="Arial Narrow"/>
                <a:cs typeface="Arial Narrow"/>
              </a:rPr>
              <a:t>медицинских</a:t>
            </a:r>
            <a:r>
              <a:rPr sz="1000" spc="-71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1000" spc="26" dirty="0">
                <a:solidFill>
                  <a:srgbClr val="46556D"/>
                </a:solidFill>
                <a:latin typeface="Arial Narrow"/>
                <a:cs typeface="Arial Narrow"/>
              </a:rPr>
              <a:t>услуг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50779" y="3807320"/>
            <a:ext cx="2457595" cy="14672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900" spc="16" dirty="0">
                <a:solidFill>
                  <a:srgbClr val="46556D"/>
                </a:solidFill>
                <a:latin typeface="Arial Narrow"/>
                <a:cs typeface="Arial Narrow"/>
              </a:rPr>
              <a:t>Борьба </a:t>
            </a:r>
            <a:r>
              <a:rPr sz="900" spc="3" dirty="0">
                <a:solidFill>
                  <a:srgbClr val="46556D"/>
                </a:solidFill>
                <a:latin typeface="Arial Narrow"/>
                <a:cs typeface="Arial Narrow"/>
              </a:rPr>
              <a:t>с </a:t>
            </a:r>
            <a:r>
              <a:rPr sz="900" spc="29" dirty="0">
                <a:solidFill>
                  <a:srgbClr val="46556D"/>
                </a:solidFill>
                <a:latin typeface="Arial Narrow"/>
                <a:cs typeface="Arial Narrow"/>
              </a:rPr>
              <a:t>онкологическими</a:t>
            </a:r>
            <a:r>
              <a:rPr sz="900" spc="-55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заболеваниями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50779" y="4043341"/>
            <a:ext cx="3718632" cy="28522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sz="900" spc="16" dirty="0">
                <a:solidFill>
                  <a:srgbClr val="46556D"/>
                </a:solidFill>
                <a:latin typeface="Arial Narrow"/>
                <a:cs typeface="Arial Narrow"/>
              </a:rPr>
              <a:t>Развитие </a:t>
            </a:r>
            <a:r>
              <a:rPr sz="900" spc="32" dirty="0">
                <a:solidFill>
                  <a:srgbClr val="46556D"/>
                </a:solidFill>
                <a:latin typeface="Arial Narrow"/>
                <a:cs typeface="Arial Narrow"/>
              </a:rPr>
              <a:t>детского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здравоохранения,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включая создание 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современной </a:t>
            </a:r>
            <a:r>
              <a:rPr sz="900" spc="16" dirty="0">
                <a:solidFill>
                  <a:srgbClr val="46556D"/>
                </a:solidFill>
                <a:latin typeface="Arial Narrow"/>
                <a:cs typeface="Arial Narrow"/>
              </a:rPr>
              <a:t>инфраструктуры </a:t>
            </a:r>
            <a:r>
              <a:rPr sz="900" spc="26" dirty="0">
                <a:solidFill>
                  <a:srgbClr val="46556D"/>
                </a:solidFill>
                <a:latin typeface="Arial Narrow"/>
                <a:cs typeface="Arial Narrow"/>
              </a:rPr>
              <a:t>оказания </a:t>
            </a:r>
            <a:r>
              <a:rPr sz="900" spc="29" dirty="0">
                <a:solidFill>
                  <a:srgbClr val="46556D"/>
                </a:solidFill>
                <a:latin typeface="Arial Narrow"/>
                <a:cs typeface="Arial Narrow"/>
              </a:rPr>
              <a:t>медицинской </a:t>
            </a:r>
            <a:r>
              <a:rPr sz="900" spc="26" dirty="0">
                <a:solidFill>
                  <a:srgbClr val="46556D"/>
                </a:solidFill>
                <a:latin typeface="Arial Narrow"/>
                <a:cs typeface="Arial Narrow"/>
              </a:rPr>
              <a:t>помощи</a:t>
            </a:r>
            <a:r>
              <a:rPr sz="900" spc="-80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детям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56672" y="4418705"/>
            <a:ext cx="3712739" cy="28522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sz="900" spc="13" dirty="0">
                <a:solidFill>
                  <a:srgbClr val="46556D"/>
                </a:solidFill>
                <a:latin typeface="Arial Narrow"/>
                <a:cs typeface="Arial Narrow"/>
              </a:rPr>
              <a:t>Обеспечение </a:t>
            </a:r>
            <a:r>
              <a:rPr sz="900" spc="26" dirty="0">
                <a:solidFill>
                  <a:srgbClr val="46556D"/>
                </a:solidFill>
                <a:latin typeface="Arial Narrow"/>
                <a:cs typeface="Arial Narrow"/>
              </a:rPr>
              <a:t>медицинских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организаций </a:t>
            </a:r>
            <a:r>
              <a:rPr sz="900" spc="10" dirty="0">
                <a:solidFill>
                  <a:srgbClr val="46556D"/>
                </a:solidFill>
                <a:latin typeface="Arial Narrow"/>
                <a:cs typeface="Arial Narrow"/>
              </a:rPr>
              <a:t>системы</a:t>
            </a:r>
            <a:r>
              <a:rPr sz="900" spc="-64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здравоохранения 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квалифицированными</a:t>
            </a:r>
            <a:r>
              <a:rPr sz="900" spc="-6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29" dirty="0">
                <a:solidFill>
                  <a:srgbClr val="46556D"/>
                </a:solidFill>
                <a:latin typeface="Arial Narrow"/>
                <a:cs typeface="Arial Narrow"/>
              </a:rPr>
              <a:t>кадрами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63504" y="4742587"/>
            <a:ext cx="3712739" cy="28522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sz="900" spc="16" dirty="0">
                <a:solidFill>
                  <a:srgbClr val="46556D"/>
                </a:solidFill>
                <a:latin typeface="Arial Narrow"/>
                <a:cs typeface="Arial Narrow"/>
              </a:rPr>
              <a:t>Развитие сети национальных </a:t>
            </a:r>
            <a:r>
              <a:rPr sz="900" spc="26" dirty="0">
                <a:solidFill>
                  <a:srgbClr val="46556D"/>
                </a:solidFill>
                <a:latin typeface="Arial Narrow"/>
                <a:cs typeface="Arial Narrow"/>
              </a:rPr>
              <a:t>медицинских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исследовательских</a:t>
            </a:r>
            <a:r>
              <a:rPr sz="900" spc="-96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центров  </a:t>
            </a:r>
            <a:r>
              <a:rPr sz="900" spc="26" dirty="0">
                <a:solidFill>
                  <a:srgbClr val="46556D"/>
                </a:solidFill>
                <a:latin typeface="Arial Narrow"/>
                <a:cs typeface="Arial Narrow"/>
              </a:rPr>
              <a:t>и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внедрение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инновационных </a:t>
            </a:r>
            <a:r>
              <a:rPr sz="900" spc="26" dirty="0">
                <a:solidFill>
                  <a:srgbClr val="46556D"/>
                </a:solidFill>
                <a:latin typeface="Arial Narrow"/>
                <a:cs typeface="Arial Narrow"/>
              </a:rPr>
              <a:t>медицинских</a:t>
            </a:r>
            <a:r>
              <a:rPr sz="900" spc="-80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технологий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08071" y="5085329"/>
            <a:ext cx="3873627" cy="28522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900" spc="16" dirty="0">
                <a:solidFill>
                  <a:srgbClr val="46556D"/>
                </a:solidFill>
                <a:latin typeface="Arial Narrow"/>
                <a:cs typeface="Arial Narrow"/>
              </a:rPr>
              <a:t>Создание</a:t>
            </a:r>
            <a:r>
              <a:rPr sz="900" spc="-3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29" dirty="0">
                <a:solidFill>
                  <a:srgbClr val="46556D"/>
                </a:solidFill>
                <a:latin typeface="Arial Narrow"/>
                <a:cs typeface="Arial Narrow"/>
              </a:rPr>
              <a:t>единого</a:t>
            </a:r>
            <a:r>
              <a:rPr sz="900" spc="-3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цифрового</a:t>
            </a:r>
            <a:r>
              <a:rPr sz="900" spc="-3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29" dirty="0">
                <a:solidFill>
                  <a:srgbClr val="46556D"/>
                </a:solidFill>
                <a:latin typeface="Arial Narrow"/>
                <a:cs typeface="Arial Narrow"/>
              </a:rPr>
              <a:t>контура</a:t>
            </a:r>
            <a:r>
              <a:rPr sz="900" spc="-3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в</a:t>
            </a:r>
            <a:r>
              <a:rPr sz="900" spc="-3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здравоохранении</a:t>
            </a:r>
            <a:r>
              <a:rPr sz="900" spc="-3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на</a:t>
            </a:r>
            <a:r>
              <a:rPr sz="900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основе</a:t>
            </a:r>
            <a:endParaRPr sz="900" dirty="0">
              <a:latin typeface="Arial Narrow"/>
              <a:cs typeface="Arial Narrow"/>
            </a:endParaRPr>
          </a:p>
          <a:p>
            <a:pPr marL="8145"/>
            <a:r>
              <a:rPr sz="900" spc="26" dirty="0">
                <a:solidFill>
                  <a:srgbClr val="46556D"/>
                </a:solidFill>
                <a:latin typeface="Arial Narrow"/>
                <a:cs typeface="Arial Narrow"/>
              </a:rPr>
              <a:t>единой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государственной </a:t>
            </a:r>
            <a:r>
              <a:rPr sz="900" spc="19" dirty="0">
                <a:solidFill>
                  <a:srgbClr val="46556D"/>
                </a:solidFill>
                <a:latin typeface="Arial Narrow"/>
                <a:cs typeface="Arial Narrow"/>
              </a:rPr>
              <a:t>информационной </a:t>
            </a:r>
            <a:r>
              <a:rPr sz="900" spc="10" dirty="0">
                <a:solidFill>
                  <a:srgbClr val="46556D"/>
                </a:solidFill>
                <a:latin typeface="Arial Narrow"/>
                <a:cs typeface="Arial Narrow"/>
              </a:rPr>
              <a:t>системы </a:t>
            </a:r>
            <a:r>
              <a:rPr sz="900" spc="22" dirty="0">
                <a:solidFill>
                  <a:srgbClr val="46556D"/>
                </a:solidFill>
                <a:latin typeface="Arial Narrow"/>
                <a:cs typeface="Arial Narrow"/>
              </a:rPr>
              <a:t>здравоохранения</a:t>
            </a:r>
            <a:r>
              <a:rPr sz="900" spc="-93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900" spc="3" dirty="0">
                <a:solidFill>
                  <a:srgbClr val="46556D"/>
                </a:solidFill>
                <a:latin typeface="Arial Narrow"/>
                <a:cs typeface="Arial Narrow"/>
              </a:rPr>
              <a:t>(ЕГИСЗ)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82255" y="3145723"/>
            <a:ext cx="3668668" cy="1621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000" spc="16" dirty="0">
                <a:solidFill>
                  <a:srgbClr val="46556D"/>
                </a:solidFill>
                <a:latin typeface="Arial Narrow"/>
                <a:cs typeface="Arial Narrow"/>
              </a:rPr>
              <a:t>Развитие </a:t>
            </a:r>
            <a:r>
              <a:rPr sz="1000" spc="10" dirty="0">
                <a:solidFill>
                  <a:srgbClr val="46556D"/>
                </a:solidFill>
                <a:latin typeface="Arial Narrow"/>
                <a:cs typeface="Arial Narrow"/>
              </a:rPr>
              <a:t>системы </a:t>
            </a:r>
            <a:r>
              <a:rPr sz="1000" spc="26" dirty="0">
                <a:solidFill>
                  <a:srgbClr val="46556D"/>
                </a:solidFill>
                <a:latin typeface="Arial Narrow"/>
                <a:cs typeface="Arial Narrow"/>
              </a:rPr>
              <a:t>оказания </a:t>
            </a:r>
            <a:r>
              <a:rPr sz="1000" spc="22" dirty="0">
                <a:solidFill>
                  <a:srgbClr val="46556D"/>
                </a:solidFill>
                <a:latin typeface="Arial Narrow"/>
                <a:cs typeface="Arial Narrow"/>
              </a:rPr>
              <a:t>первичной </a:t>
            </a:r>
            <a:r>
              <a:rPr sz="1000" spc="26" dirty="0">
                <a:solidFill>
                  <a:srgbClr val="46556D"/>
                </a:solidFill>
                <a:latin typeface="Arial Narrow"/>
                <a:cs typeface="Arial Narrow"/>
              </a:rPr>
              <a:t>медико-санитарной</a:t>
            </a:r>
            <a:r>
              <a:rPr sz="1000" spc="-71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1000" spc="26" dirty="0">
                <a:solidFill>
                  <a:srgbClr val="46556D"/>
                </a:solidFill>
                <a:latin typeface="Arial Narrow"/>
                <a:cs typeface="Arial Narrow"/>
              </a:rPr>
              <a:t>помощи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20907" y="273033"/>
            <a:ext cx="173893" cy="173893"/>
          </a:xfrm>
          <a:custGeom>
            <a:avLst/>
            <a:gdLst/>
            <a:ahLst/>
            <a:cxnLst/>
            <a:rect l="l" t="t" r="r" b="b"/>
            <a:pathLst>
              <a:path w="271145" h="271145">
                <a:moveTo>
                  <a:pt x="174713" y="0"/>
                </a:moveTo>
                <a:lnTo>
                  <a:pt x="96291" y="0"/>
                </a:lnTo>
                <a:lnTo>
                  <a:pt x="93268" y="3009"/>
                </a:lnTo>
                <a:lnTo>
                  <a:pt x="93268" y="93268"/>
                </a:lnTo>
                <a:lnTo>
                  <a:pt x="3022" y="93268"/>
                </a:lnTo>
                <a:lnTo>
                  <a:pt x="0" y="96291"/>
                </a:lnTo>
                <a:lnTo>
                  <a:pt x="0" y="174701"/>
                </a:lnTo>
                <a:lnTo>
                  <a:pt x="3022" y="177723"/>
                </a:lnTo>
                <a:lnTo>
                  <a:pt x="93268" y="177723"/>
                </a:lnTo>
                <a:lnTo>
                  <a:pt x="93268" y="267982"/>
                </a:lnTo>
                <a:lnTo>
                  <a:pt x="96291" y="270992"/>
                </a:lnTo>
                <a:lnTo>
                  <a:pt x="174713" y="270992"/>
                </a:lnTo>
                <a:lnTo>
                  <a:pt x="177723" y="267982"/>
                </a:lnTo>
                <a:lnTo>
                  <a:pt x="177723" y="257517"/>
                </a:lnTo>
                <a:lnTo>
                  <a:pt x="106743" y="257517"/>
                </a:lnTo>
                <a:lnTo>
                  <a:pt x="106743" y="167271"/>
                </a:lnTo>
                <a:lnTo>
                  <a:pt x="103733" y="164249"/>
                </a:lnTo>
                <a:lnTo>
                  <a:pt x="13474" y="164249"/>
                </a:lnTo>
                <a:lnTo>
                  <a:pt x="13474" y="106743"/>
                </a:lnTo>
                <a:lnTo>
                  <a:pt x="103733" y="106743"/>
                </a:lnTo>
                <a:lnTo>
                  <a:pt x="106743" y="103720"/>
                </a:lnTo>
                <a:lnTo>
                  <a:pt x="106743" y="13474"/>
                </a:lnTo>
                <a:lnTo>
                  <a:pt x="177723" y="13474"/>
                </a:lnTo>
                <a:lnTo>
                  <a:pt x="177723" y="3009"/>
                </a:lnTo>
                <a:lnTo>
                  <a:pt x="174713" y="0"/>
                </a:lnTo>
                <a:close/>
              </a:path>
              <a:path w="271145" h="271145">
                <a:moveTo>
                  <a:pt x="177723" y="13474"/>
                </a:moveTo>
                <a:lnTo>
                  <a:pt x="164261" y="13474"/>
                </a:lnTo>
                <a:lnTo>
                  <a:pt x="164261" y="103720"/>
                </a:lnTo>
                <a:lnTo>
                  <a:pt x="167271" y="106743"/>
                </a:lnTo>
                <a:lnTo>
                  <a:pt x="257530" y="106743"/>
                </a:lnTo>
                <a:lnTo>
                  <a:pt x="257530" y="164249"/>
                </a:lnTo>
                <a:lnTo>
                  <a:pt x="167271" y="164249"/>
                </a:lnTo>
                <a:lnTo>
                  <a:pt x="164261" y="167271"/>
                </a:lnTo>
                <a:lnTo>
                  <a:pt x="164261" y="257517"/>
                </a:lnTo>
                <a:lnTo>
                  <a:pt x="177723" y="257517"/>
                </a:lnTo>
                <a:lnTo>
                  <a:pt x="177723" y="177723"/>
                </a:lnTo>
                <a:lnTo>
                  <a:pt x="267982" y="177723"/>
                </a:lnTo>
                <a:lnTo>
                  <a:pt x="271005" y="174701"/>
                </a:lnTo>
                <a:lnTo>
                  <a:pt x="271005" y="96291"/>
                </a:lnTo>
                <a:lnTo>
                  <a:pt x="267982" y="93268"/>
                </a:lnTo>
                <a:lnTo>
                  <a:pt x="177723" y="93268"/>
                </a:lnTo>
                <a:lnTo>
                  <a:pt x="177723" y="13474"/>
                </a:lnTo>
                <a:close/>
              </a:path>
            </a:pathLst>
          </a:custGeom>
          <a:solidFill>
            <a:srgbClr val="D7143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68" name="object 68"/>
          <p:cNvSpPr/>
          <p:nvPr/>
        </p:nvSpPr>
        <p:spPr>
          <a:xfrm>
            <a:off x="167041" y="221312"/>
            <a:ext cx="277333" cy="277333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362445" y="0"/>
                </a:moveTo>
                <a:lnTo>
                  <a:pt x="69557" y="0"/>
                </a:lnTo>
                <a:lnTo>
                  <a:pt x="42508" y="5474"/>
                </a:lnTo>
                <a:lnTo>
                  <a:pt x="20396" y="20396"/>
                </a:lnTo>
                <a:lnTo>
                  <a:pt x="5474" y="42508"/>
                </a:lnTo>
                <a:lnTo>
                  <a:pt x="0" y="69557"/>
                </a:lnTo>
                <a:lnTo>
                  <a:pt x="0" y="362445"/>
                </a:lnTo>
                <a:lnTo>
                  <a:pt x="5474" y="389494"/>
                </a:lnTo>
                <a:lnTo>
                  <a:pt x="20396" y="411606"/>
                </a:lnTo>
                <a:lnTo>
                  <a:pt x="42508" y="426528"/>
                </a:lnTo>
                <a:lnTo>
                  <a:pt x="69557" y="432003"/>
                </a:lnTo>
                <a:lnTo>
                  <a:pt x="362445" y="432003"/>
                </a:lnTo>
                <a:lnTo>
                  <a:pt x="389494" y="426528"/>
                </a:lnTo>
                <a:lnTo>
                  <a:pt x="401349" y="418528"/>
                </a:lnTo>
                <a:lnTo>
                  <a:pt x="69557" y="418528"/>
                </a:lnTo>
                <a:lnTo>
                  <a:pt x="47748" y="414114"/>
                </a:lnTo>
                <a:lnTo>
                  <a:pt x="29919" y="402083"/>
                </a:lnTo>
                <a:lnTo>
                  <a:pt x="17888" y="384254"/>
                </a:lnTo>
                <a:lnTo>
                  <a:pt x="13474" y="362445"/>
                </a:lnTo>
                <a:lnTo>
                  <a:pt x="13474" y="69557"/>
                </a:lnTo>
                <a:lnTo>
                  <a:pt x="17888" y="47748"/>
                </a:lnTo>
                <a:lnTo>
                  <a:pt x="29919" y="29919"/>
                </a:lnTo>
                <a:lnTo>
                  <a:pt x="47748" y="17888"/>
                </a:lnTo>
                <a:lnTo>
                  <a:pt x="69557" y="13474"/>
                </a:lnTo>
                <a:lnTo>
                  <a:pt x="401349" y="13474"/>
                </a:lnTo>
                <a:lnTo>
                  <a:pt x="389494" y="5474"/>
                </a:lnTo>
                <a:lnTo>
                  <a:pt x="362445" y="0"/>
                </a:lnTo>
                <a:close/>
              </a:path>
              <a:path w="432434" h="432434">
                <a:moveTo>
                  <a:pt x="401349" y="13474"/>
                </a:moveTo>
                <a:lnTo>
                  <a:pt x="362445" y="13474"/>
                </a:lnTo>
                <a:lnTo>
                  <a:pt x="384254" y="17888"/>
                </a:lnTo>
                <a:lnTo>
                  <a:pt x="402083" y="29919"/>
                </a:lnTo>
                <a:lnTo>
                  <a:pt x="414114" y="47748"/>
                </a:lnTo>
                <a:lnTo>
                  <a:pt x="418528" y="69557"/>
                </a:lnTo>
                <a:lnTo>
                  <a:pt x="418528" y="362445"/>
                </a:lnTo>
                <a:lnTo>
                  <a:pt x="414114" y="384254"/>
                </a:lnTo>
                <a:lnTo>
                  <a:pt x="402083" y="402083"/>
                </a:lnTo>
                <a:lnTo>
                  <a:pt x="384254" y="414114"/>
                </a:lnTo>
                <a:lnTo>
                  <a:pt x="362445" y="418528"/>
                </a:lnTo>
                <a:lnTo>
                  <a:pt x="401349" y="418528"/>
                </a:lnTo>
                <a:lnTo>
                  <a:pt x="411607" y="411606"/>
                </a:lnTo>
                <a:lnTo>
                  <a:pt x="426528" y="389494"/>
                </a:lnTo>
                <a:lnTo>
                  <a:pt x="432003" y="362445"/>
                </a:lnTo>
                <a:lnTo>
                  <a:pt x="432003" y="69557"/>
                </a:lnTo>
                <a:lnTo>
                  <a:pt x="426528" y="42508"/>
                </a:lnTo>
                <a:lnTo>
                  <a:pt x="411607" y="20396"/>
                </a:lnTo>
                <a:lnTo>
                  <a:pt x="401349" y="13474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69" name="object 69"/>
          <p:cNvSpPr/>
          <p:nvPr/>
        </p:nvSpPr>
        <p:spPr>
          <a:xfrm>
            <a:off x="1349096" y="5655638"/>
            <a:ext cx="508745" cy="512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0" name="object 70"/>
          <p:cNvSpPr/>
          <p:nvPr/>
        </p:nvSpPr>
        <p:spPr>
          <a:xfrm>
            <a:off x="2504892" y="5683469"/>
            <a:ext cx="510685" cy="512314"/>
          </a:xfrm>
          <a:custGeom>
            <a:avLst/>
            <a:gdLst/>
            <a:ahLst/>
            <a:cxnLst/>
            <a:rect l="l" t="t" r="r" b="b"/>
            <a:pathLst>
              <a:path w="796289" h="798829">
                <a:moveTo>
                  <a:pt x="397979" y="798372"/>
                </a:moveTo>
                <a:lnTo>
                  <a:pt x="444392" y="795687"/>
                </a:lnTo>
                <a:lnTo>
                  <a:pt x="489233" y="787829"/>
                </a:lnTo>
                <a:lnTo>
                  <a:pt x="532202" y="775100"/>
                </a:lnTo>
                <a:lnTo>
                  <a:pt x="573001" y="757798"/>
                </a:lnTo>
                <a:lnTo>
                  <a:pt x="611332" y="736222"/>
                </a:lnTo>
                <a:lnTo>
                  <a:pt x="646896" y="710674"/>
                </a:lnTo>
                <a:lnTo>
                  <a:pt x="679394" y="681451"/>
                </a:lnTo>
                <a:lnTo>
                  <a:pt x="708528" y="648854"/>
                </a:lnTo>
                <a:lnTo>
                  <a:pt x="733999" y="613183"/>
                </a:lnTo>
                <a:lnTo>
                  <a:pt x="755508" y="574736"/>
                </a:lnTo>
                <a:lnTo>
                  <a:pt x="772758" y="533813"/>
                </a:lnTo>
                <a:lnTo>
                  <a:pt x="785448" y="490714"/>
                </a:lnTo>
                <a:lnTo>
                  <a:pt x="793282" y="445738"/>
                </a:lnTo>
                <a:lnTo>
                  <a:pt x="795959" y="399186"/>
                </a:lnTo>
                <a:lnTo>
                  <a:pt x="793282" y="352633"/>
                </a:lnTo>
                <a:lnTo>
                  <a:pt x="785448" y="307658"/>
                </a:lnTo>
                <a:lnTo>
                  <a:pt x="772758" y="264559"/>
                </a:lnTo>
                <a:lnTo>
                  <a:pt x="755508" y="223636"/>
                </a:lnTo>
                <a:lnTo>
                  <a:pt x="733999" y="185189"/>
                </a:lnTo>
                <a:lnTo>
                  <a:pt x="708528" y="149517"/>
                </a:lnTo>
                <a:lnTo>
                  <a:pt x="679394" y="116920"/>
                </a:lnTo>
                <a:lnTo>
                  <a:pt x="646896" y="87698"/>
                </a:lnTo>
                <a:lnTo>
                  <a:pt x="611332" y="62149"/>
                </a:lnTo>
                <a:lnTo>
                  <a:pt x="573001" y="40574"/>
                </a:lnTo>
                <a:lnTo>
                  <a:pt x="532202" y="23272"/>
                </a:lnTo>
                <a:lnTo>
                  <a:pt x="489233" y="10543"/>
                </a:lnTo>
                <a:lnTo>
                  <a:pt x="444392" y="2685"/>
                </a:lnTo>
                <a:lnTo>
                  <a:pt x="397979" y="0"/>
                </a:lnTo>
                <a:lnTo>
                  <a:pt x="351566" y="2685"/>
                </a:lnTo>
                <a:lnTo>
                  <a:pt x="306726" y="10543"/>
                </a:lnTo>
                <a:lnTo>
                  <a:pt x="263757" y="23272"/>
                </a:lnTo>
                <a:lnTo>
                  <a:pt x="222958" y="40574"/>
                </a:lnTo>
                <a:lnTo>
                  <a:pt x="184627" y="62149"/>
                </a:lnTo>
                <a:lnTo>
                  <a:pt x="149063" y="87698"/>
                </a:lnTo>
                <a:lnTo>
                  <a:pt x="116565" y="116920"/>
                </a:lnTo>
                <a:lnTo>
                  <a:pt x="87431" y="149517"/>
                </a:lnTo>
                <a:lnTo>
                  <a:pt x="61960" y="185189"/>
                </a:lnTo>
                <a:lnTo>
                  <a:pt x="40451" y="223636"/>
                </a:lnTo>
                <a:lnTo>
                  <a:pt x="23201" y="264559"/>
                </a:lnTo>
                <a:lnTo>
                  <a:pt x="10510" y="307658"/>
                </a:lnTo>
                <a:lnTo>
                  <a:pt x="2677" y="352633"/>
                </a:lnTo>
                <a:lnTo>
                  <a:pt x="0" y="399186"/>
                </a:lnTo>
                <a:lnTo>
                  <a:pt x="2677" y="445738"/>
                </a:lnTo>
                <a:lnTo>
                  <a:pt x="10510" y="490714"/>
                </a:lnTo>
                <a:lnTo>
                  <a:pt x="23201" y="533813"/>
                </a:lnTo>
                <a:lnTo>
                  <a:pt x="40451" y="574736"/>
                </a:lnTo>
                <a:lnTo>
                  <a:pt x="61960" y="613183"/>
                </a:lnTo>
                <a:lnTo>
                  <a:pt x="87431" y="648854"/>
                </a:lnTo>
                <a:lnTo>
                  <a:pt x="116565" y="681451"/>
                </a:lnTo>
                <a:lnTo>
                  <a:pt x="149063" y="710674"/>
                </a:lnTo>
                <a:lnTo>
                  <a:pt x="184627" y="736222"/>
                </a:lnTo>
                <a:lnTo>
                  <a:pt x="222958" y="757798"/>
                </a:lnTo>
                <a:lnTo>
                  <a:pt x="263757" y="775100"/>
                </a:lnTo>
                <a:lnTo>
                  <a:pt x="306726" y="787829"/>
                </a:lnTo>
                <a:lnTo>
                  <a:pt x="351566" y="795687"/>
                </a:lnTo>
                <a:lnTo>
                  <a:pt x="397979" y="798372"/>
                </a:lnTo>
                <a:close/>
              </a:path>
            </a:pathLst>
          </a:custGeom>
          <a:ln w="12700">
            <a:solidFill>
              <a:srgbClr val="ECF2FA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1" name="object 71"/>
          <p:cNvSpPr/>
          <p:nvPr/>
        </p:nvSpPr>
        <p:spPr>
          <a:xfrm>
            <a:off x="2509395" y="5648399"/>
            <a:ext cx="513641" cy="515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1388995" y="5736996"/>
            <a:ext cx="513943" cy="515572"/>
          </a:xfrm>
          <a:custGeom>
            <a:avLst/>
            <a:gdLst/>
            <a:ahLst/>
            <a:cxnLst/>
            <a:rect l="l" t="t" r="r" b="b"/>
            <a:pathLst>
              <a:path w="801370" h="803909">
                <a:moveTo>
                  <a:pt x="400443" y="803325"/>
                </a:moveTo>
                <a:lnTo>
                  <a:pt x="447143" y="800623"/>
                </a:lnTo>
                <a:lnTo>
                  <a:pt x="492261" y="792717"/>
                </a:lnTo>
                <a:lnTo>
                  <a:pt x="535496" y="779909"/>
                </a:lnTo>
                <a:lnTo>
                  <a:pt x="576548" y="762500"/>
                </a:lnTo>
                <a:lnTo>
                  <a:pt x="615116" y="740791"/>
                </a:lnTo>
                <a:lnTo>
                  <a:pt x="650900" y="715084"/>
                </a:lnTo>
                <a:lnTo>
                  <a:pt x="683599" y="685680"/>
                </a:lnTo>
                <a:lnTo>
                  <a:pt x="712914" y="652881"/>
                </a:lnTo>
                <a:lnTo>
                  <a:pt x="738542" y="616989"/>
                </a:lnTo>
                <a:lnTo>
                  <a:pt x="760185" y="578303"/>
                </a:lnTo>
                <a:lnTo>
                  <a:pt x="777541" y="537126"/>
                </a:lnTo>
                <a:lnTo>
                  <a:pt x="790311" y="493760"/>
                </a:lnTo>
                <a:lnTo>
                  <a:pt x="798193" y="448505"/>
                </a:lnTo>
                <a:lnTo>
                  <a:pt x="800887" y="401662"/>
                </a:lnTo>
                <a:lnTo>
                  <a:pt x="798193" y="354820"/>
                </a:lnTo>
                <a:lnTo>
                  <a:pt x="790311" y="309565"/>
                </a:lnTo>
                <a:lnTo>
                  <a:pt x="777541" y="266199"/>
                </a:lnTo>
                <a:lnTo>
                  <a:pt x="760185" y="225022"/>
                </a:lnTo>
                <a:lnTo>
                  <a:pt x="738542" y="186336"/>
                </a:lnTo>
                <a:lnTo>
                  <a:pt x="712914" y="150443"/>
                </a:lnTo>
                <a:lnTo>
                  <a:pt x="683599" y="117644"/>
                </a:lnTo>
                <a:lnTo>
                  <a:pt x="650900" y="88241"/>
                </a:lnTo>
                <a:lnTo>
                  <a:pt x="615116" y="62534"/>
                </a:lnTo>
                <a:lnTo>
                  <a:pt x="576548" y="40825"/>
                </a:lnTo>
                <a:lnTo>
                  <a:pt x="535496" y="23416"/>
                </a:lnTo>
                <a:lnTo>
                  <a:pt x="492261" y="10608"/>
                </a:lnTo>
                <a:lnTo>
                  <a:pt x="447143" y="2702"/>
                </a:lnTo>
                <a:lnTo>
                  <a:pt x="400443" y="0"/>
                </a:lnTo>
                <a:lnTo>
                  <a:pt x="353743" y="2702"/>
                </a:lnTo>
                <a:lnTo>
                  <a:pt x="308625" y="10608"/>
                </a:lnTo>
                <a:lnTo>
                  <a:pt x="265391" y="23416"/>
                </a:lnTo>
                <a:lnTo>
                  <a:pt x="224339" y="40825"/>
                </a:lnTo>
                <a:lnTo>
                  <a:pt x="185771" y="62534"/>
                </a:lnTo>
                <a:lnTo>
                  <a:pt x="149987" y="88241"/>
                </a:lnTo>
                <a:lnTo>
                  <a:pt x="117287" y="117644"/>
                </a:lnTo>
                <a:lnTo>
                  <a:pt x="87973" y="150443"/>
                </a:lnTo>
                <a:lnTo>
                  <a:pt x="62344" y="186336"/>
                </a:lnTo>
                <a:lnTo>
                  <a:pt x="40701" y="225022"/>
                </a:lnTo>
                <a:lnTo>
                  <a:pt x="23345" y="266199"/>
                </a:lnTo>
                <a:lnTo>
                  <a:pt x="10576" y="309565"/>
                </a:lnTo>
                <a:lnTo>
                  <a:pt x="2694" y="354820"/>
                </a:lnTo>
                <a:lnTo>
                  <a:pt x="0" y="401662"/>
                </a:lnTo>
                <a:lnTo>
                  <a:pt x="2694" y="448505"/>
                </a:lnTo>
                <a:lnTo>
                  <a:pt x="10576" y="493760"/>
                </a:lnTo>
                <a:lnTo>
                  <a:pt x="23345" y="537126"/>
                </a:lnTo>
                <a:lnTo>
                  <a:pt x="40701" y="578303"/>
                </a:lnTo>
                <a:lnTo>
                  <a:pt x="62344" y="616989"/>
                </a:lnTo>
                <a:lnTo>
                  <a:pt x="87973" y="652881"/>
                </a:lnTo>
                <a:lnTo>
                  <a:pt x="117287" y="685680"/>
                </a:lnTo>
                <a:lnTo>
                  <a:pt x="149987" y="715084"/>
                </a:lnTo>
                <a:lnTo>
                  <a:pt x="185771" y="740791"/>
                </a:lnTo>
                <a:lnTo>
                  <a:pt x="224339" y="762500"/>
                </a:lnTo>
                <a:lnTo>
                  <a:pt x="265391" y="779909"/>
                </a:lnTo>
                <a:lnTo>
                  <a:pt x="308625" y="792717"/>
                </a:lnTo>
                <a:lnTo>
                  <a:pt x="353743" y="800623"/>
                </a:lnTo>
                <a:lnTo>
                  <a:pt x="400443" y="803325"/>
                </a:lnTo>
                <a:close/>
              </a:path>
            </a:pathLst>
          </a:custGeom>
          <a:ln w="12700">
            <a:solidFill>
              <a:srgbClr val="ECF2FA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3" name="object 73"/>
          <p:cNvSpPr/>
          <p:nvPr/>
        </p:nvSpPr>
        <p:spPr>
          <a:xfrm>
            <a:off x="3753564" y="5610870"/>
            <a:ext cx="513641" cy="5151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4" name="object 74"/>
          <p:cNvSpPr/>
          <p:nvPr/>
        </p:nvSpPr>
        <p:spPr>
          <a:xfrm flipH="1">
            <a:off x="3810094" y="5610870"/>
            <a:ext cx="492852" cy="515572"/>
          </a:xfrm>
          <a:custGeom>
            <a:avLst/>
            <a:gdLst/>
            <a:ahLst/>
            <a:cxnLst/>
            <a:rect l="l" t="t" r="r" b="b"/>
            <a:pathLst>
              <a:path w="801370" h="803909">
                <a:moveTo>
                  <a:pt x="400443" y="803325"/>
                </a:moveTo>
                <a:lnTo>
                  <a:pt x="447143" y="800623"/>
                </a:lnTo>
                <a:lnTo>
                  <a:pt x="492261" y="792717"/>
                </a:lnTo>
                <a:lnTo>
                  <a:pt x="535496" y="779909"/>
                </a:lnTo>
                <a:lnTo>
                  <a:pt x="576548" y="762500"/>
                </a:lnTo>
                <a:lnTo>
                  <a:pt x="615116" y="740791"/>
                </a:lnTo>
                <a:lnTo>
                  <a:pt x="650900" y="715084"/>
                </a:lnTo>
                <a:lnTo>
                  <a:pt x="683599" y="685680"/>
                </a:lnTo>
                <a:lnTo>
                  <a:pt x="712914" y="652881"/>
                </a:lnTo>
                <a:lnTo>
                  <a:pt x="738542" y="616989"/>
                </a:lnTo>
                <a:lnTo>
                  <a:pt x="760185" y="578303"/>
                </a:lnTo>
                <a:lnTo>
                  <a:pt x="777541" y="537126"/>
                </a:lnTo>
                <a:lnTo>
                  <a:pt x="790311" y="493760"/>
                </a:lnTo>
                <a:lnTo>
                  <a:pt x="798193" y="448505"/>
                </a:lnTo>
                <a:lnTo>
                  <a:pt x="800887" y="401662"/>
                </a:lnTo>
                <a:lnTo>
                  <a:pt x="798193" y="354820"/>
                </a:lnTo>
                <a:lnTo>
                  <a:pt x="790311" y="309565"/>
                </a:lnTo>
                <a:lnTo>
                  <a:pt x="777541" y="266199"/>
                </a:lnTo>
                <a:lnTo>
                  <a:pt x="760185" y="225022"/>
                </a:lnTo>
                <a:lnTo>
                  <a:pt x="738542" y="186336"/>
                </a:lnTo>
                <a:lnTo>
                  <a:pt x="712914" y="150443"/>
                </a:lnTo>
                <a:lnTo>
                  <a:pt x="683599" y="117644"/>
                </a:lnTo>
                <a:lnTo>
                  <a:pt x="650900" y="88241"/>
                </a:lnTo>
                <a:lnTo>
                  <a:pt x="615116" y="62534"/>
                </a:lnTo>
                <a:lnTo>
                  <a:pt x="576548" y="40825"/>
                </a:lnTo>
                <a:lnTo>
                  <a:pt x="535496" y="23416"/>
                </a:lnTo>
                <a:lnTo>
                  <a:pt x="492261" y="10608"/>
                </a:lnTo>
                <a:lnTo>
                  <a:pt x="447143" y="2702"/>
                </a:lnTo>
                <a:lnTo>
                  <a:pt x="400443" y="0"/>
                </a:lnTo>
                <a:lnTo>
                  <a:pt x="353743" y="2702"/>
                </a:lnTo>
                <a:lnTo>
                  <a:pt x="308625" y="10608"/>
                </a:lnTo>
                <a:lnTo>
                  <a:pt x="265391" y="23416"/>
                </a:lnTo>
                <a:lnTo>
                  <a:pt x="224339" y="40825"/>
                </a:lnTo>
                <a:lnTo>
                  <a:pt x="185771" y="62534"/>
                </a:lnTo>
                <a:lnTo>
                  <a:pt x="149987" y="88241"/>
                </a:lnTo>
                <a:lnTo>
                  <a:pt x="117287" y="117644"/>
                </a:lnTo>
                <a:lnTo>
                  <a:pt x="87973" y="150443"/>
                </a:lnTo>
                <a:lnTo>
                  <a:pt x="62344" y="186336"/>
                </a:lnTo>
                <a:lnTo>
                  <a:pt x="40701" y="225022"/>
                </a:lnTo>
                <a:lnTo>
                  <a:pt x="23345" y="266199"/>
                </a:lnTo>
                <a:lnTo>
                  <a:pt x="10576" y="309565"/>
                </a:lnTo>
                <a:lnTo>
                  <a:pt x="2694" y="354820"/>
                </a:lnTo>
                <a:lnTo>
                  <a:pt x="0" y="401662"/>
                </a:lnTo>
                <a:lnTo>
                  <a:pt x="2694" y="448505"/>
                </a:lnTo>
                <a:lnTo>
                  <a:pt x="10576" y="493760"/>
                </a:lnTo>
                <a:lnTo>
                  <a:pt x="23345" y="537126"/>
                </a:lnTo>
                <a:lnTo>
                  <a:pt x="40701" y="578303"/>
                </a:lnTo>
                <a:lnTo>
                  <a:pt x="62344" y="616989"/>
                </a:lnTo>
                <a:lnTo>
                  <a:pt x="87973" y="652881"/>
                </a:lnTo>
                <a:lnTo>
                  <a:pt x="117287" y="685680"/>
                </a:lnTo>
                <a:lnTo>
                  <a:pt x="149987" y="715084"/>
                </a:lnTo>
                <a:lnTo>
                  <a:pt x="185771" y="740791"/>
                </a:lnTo>
                <a:lnTo>
                  <a:pt x="224339" y="762500"/>
                </a:lnTo>
                <a:lnTo>
                  <a:pt x="265391" y="779909"/>
                </a:lnTo>
                <a:lnTo>
                  <a:pt x="308625" y="792717"/>
                </a:lnTo>
                <a:lnTo>
                  <a:pt x="353743" y="800623"/>
                </a:lnTo>
                <a:lnTo>
                  <a:pt x="400443" y="803325"/>
                </a:lnTo>
                <a:close/>
              </a:path>
            </a:pathLst>
          </a:custGeom>
          <a:ln w="12700">
            <a:solidFill>
              <a:srgbClr val="ECF2FA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6" name="object 76"/>
          <p:cNvSpPr/>
          <p:nvPr/>
        </p:nvSpPr>
        <p:spPr>
          <a:xfrm>
            <a:off x="1572447" y="3281643"/>
            <a:ext cx="33393" cy="33393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793" y="0"/>
                </a:moveTo>
                <a:lnTo>
                  <a:pt x="15762" y="2031"/>
                </a:lnTo>
                <a:lnTo>
                  <a:pt x="7562" y="7569"/>
                </a:lnTo>
                <a:lnTo>
                  <a:pt x="2030" y="15773"/>
                </a:lnTo>
                <a:lnTo>
                  <a:pt x="0" y="25806"/>
                </a:lnTo>
                <a:lnTo>
                  <a:pt x="2030" y="35848"/>
                </a:lnTo>
                <a:lnTo>
                  <a:pt x="7562" y="44061"/>
                </a:lnTo>
                <a:lnTo>
                  <a:pt x="15762" y="49604"/>
                </a:lnTo>
                <a:lnTo>
                  <a:pt x="25793" y="51638"/>
                </a:lnTo>
                <a:lnTo>
                  <a:pt x="35826" y="49604"/>
                </a:lnTo>
                <a:lnTo>
                  <a:pt x="43624" y="44335"/>
                </a:lnTo>
                <a:lnTo>
                  <a:pt x="25793" y="44335"/>
                </a:lnTo>
                <a:lnTo>
                  <a:pt x="18602" y="42878"/>
                </a:lnTo>
                <a:lnTo>
                  <a:pt x="12723" y="38904"/>
                </a:lnTo>
                <a:lnTo>
                  <a:pt x="8757" y="33014"/>
                </a:lnTo>
                <a:lnTo>
                  <a:pt x="7302" y="25806"/>
                </a:lnTo>
                <a:lnTo>
                  <a:pt x="8757" y="18612"/>
                </a:lnTo>
                <a:lnTo>
                  <a:pt x="12723" y="12730"/>
                </a:lnTo>
                <a:lnTo>
                  <a:pt x="18602" y="8759"/>
                </a:lnTo>
                <a:lnTo>
                  <a:pt x="25793" y="7302"/>
                </a:lnTo>
                <a:lnTo>
                  <a:pt x="43635" y="7302"/>
                </a:lnTo>
                <a:lnTo>
                  <a:pt x="35826" y="2031"/>
                </a:lnTo>
                <a:lnTo>
                  <a:pt x="25793" y="0"/>
                </a:lnTo>
                <a:close/>
              </a:path>
              <a:path w="52070" h="52070">
                <a:moveTo>
                  <a:pt x="43635" y="7302"/>
                </a:moveTo>
                <a:lnTo>
                  <a:pt x="25793" y="7302"/>
                </a:lnTo>
                <a:lnTo>
                  <a:pt x="32987" y="8759"/>
                </a:lnTo>
                <a:lnTo>
                  <a:pt x="38869" y="12730"/>
                </a:lnTo>
                <a:lnTo>
                  <a:pt x="42840" y="18612"/>
                </a:lnTo>
                <a:lnTo>
                  <a:pt x="44297" y="25806"/>
                </a:lnTo>
                <a:lnTo>
                  <a:pt x="42840" y="33014"/>
                </a:lnTo>
                <a:lnTo>
                  <a:pt x="38869" y="38904"/>
                </a:lnTo>
                <a:lnTo>
                  <a:pt x="32987" y="42878"/>
                </a:lnTo>
                <a:lnTo>
                  <a:pt x="25793" y="44335"/>
                </a:lnTo>
                <a:lnTo>
                  <a:pt x="43624" y="44335"/>
                </a:lnTo>
                <a:lnTo>
                  <a:pt x="44030" y="44061"/>
                </a:lnTo>
                <a:lnTo>
                  <a:pt x="49568" y="35848"/>
                </a:lnTo>
                <a:lnTo>
                  <a:pt x="51600" y="25806"/>
                </a:lnTo>
                <a:lnTo>
                  <a:pt x="49568" y="15773"/>
                </a:lnTo>
                <a:lnTo>
                  <a:pt x="44030" y="7569"/>
                </a:lnTo>
                <a:lnTo>
                  <a:pt x="43635" y="7302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8" name="object 78"/>
          <p:cNvSpPr/>
          <p:nvPr/>
        </p:nvSpPr>
        <p:spPr>
          <a:xfrm>
            <a:off x="1589827" y="3230833"/>
            <a:ext cx="28507" cy="22398"/>
          </a:xfrm>
          <a:custGeom>
            <a:avLst/>
            <a:gdLst/>
            <a:ahLst/>
            <a:cxnLst/>
            <a:rect l="l" t="t" r="r" b="b"/>
            <a:pathLst>
              <a:path w="44450" h="34925">
                <a:moveTo>
                  <a:pt x="39725" y="0"/>
                </a:moveTo>
                <a:lnTo>
                  <a:pt x="16395" y="0"/>
                </a:lnTo>
                <a:lnTo>
                  <a:pt x="13944" y="1320"/>
                </a:lnTo>
                <a:lnTo>
                  <a:pt x="12357" y="3733"/>
                </a:lnTo>
                <a:lnTo>
                  <a:pt x="1638" y="22656"/>
                </a:lnTo>
                <a:lnTo>
                  <a:pt x="114" y="25057"/>
                </a:lnTo>
                <a:lnTo>
                  <a:pt x="0" y="28079"/>
                </a:lnTo>
                <a:lnTo>
                  <a:pt x="2717" y="33121"/>
                </a:lnTo>
                <a:lnTo>
                  <a:pt x="5359" y="34709"/>
                </a:lnTo>
                <a:lnTo>
                  <a:pt x="39725" y="34709"/>
                </a:lnTo>
                <a:lnTo>
                  <a:pt x="44170" y="30251"/>
                </a:lnTo>
                <a:lnTo>
                  <a:pt x="44170" y="27406"/>
                </a:lnTo>
                <a:lnTo>
                  <a:pt x="7937" y="27406"/>
                </a:lnTo>
                <a:lnTo>
                  <a:pt x="7632" y="26835"/>
                </a:lnTo>
                <a:lnTo>
                  <a:pt x="7848" y="26504"/>
                </a:lnTo>
                <a:lnTo>
                  <a:pt x="18580" y="7543"/>
                </a:lnTo>
                <a:lnTo>
                  <a:pt x="18681" y="7391"/>
                </a:lnTo>
                <a:lnTo>
                  <a:pt x="18846" y="7302"/>
                </a:lnTo>
                <a:lnTo>
                  <a:pt x="44170" y="7302"/>
                </a:lnTo>
                <a:lnTo>
                  <a:pt x="44170" y="4445"/>
                </a:lnTo>
                <a:lnTo>
                  <a:pt x="39725" y="0"/>
                </a:lnTo>
                <a:close/>
              </a:path>
              <a:path w="44450" h="34925">
                <a:moveTo>
                  <a:pt x="44170" y="7302"/>
                </a:moveTo>
                <a:lnTo>
                  <a:pt x="35687" y="7302"/>
                </a:lnTo>
                <a:lnTo>
                  <a:pt x="36868" y="8483"/>
                </a:lnTo>
                <a:lnTo>
                  <a:pt x="36868" y="26238"/>
                </a:lnTo>
                <a:lnTo>
                  <a:pt x="35687" y="27406"/>
                </a:lnTo>
                <a:lnTo>
                  <a:pt x="44170" y="27406"/>
                </a:lnTo>
                <a:lnTo>
                  <a:pt x="44170" y="7302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0" name="object 80"/>
          <p:cNvSpPr/>
          <p:nvPr/>
        </p:nvSpPr>
        <p:spPr>
          <a:xfrm>
            <a:off x="1675858" y="3227596"/>
            <a:ext cx="28100" cy="2810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793" y="0"/>
                </a:moveTo>
                <a:lnTo>
                  <a:pt x="13314" y="1715"/>
                </a:lnTo>
                <a:lnTo>
                  <a:pt x="6386" y="6392"/>
                </a:lnTo>
                <a:lnTo>
                  <a:pt x="1713" y="13324"/>
                </a:lnTo>
                <a:lnTo>
                  <a:pt x="0" y="21805"/>
                </a:lnTo>
                <a:lnTo>
                  <a:pt x="1713" y="30279"/>
                </a:lnTo>
                <a:lnTo>
                  <a:pt x="6386" y="37207"/>
                </a:lnTo>
                <a:lnTo>
                  <a:pt x="13314" y="41883"/>
                </a:lnTo>
                <a:lnTo>
                  <a:pt x="21793" y="43599"/>
                </a:lnTo>
                <a:lnTo>
                  <a:pt x="30266" y="41883"/>
                </a:lnTo>
                <a:lnTo>
                  <a:pt x="37195" y="37207"/>
                </a:lnTo>
                <a:lnTo>
                  <a:pt x="37810" y="36296"/>
                </a:lnTo>
                <a:lnTo>
                  <a:pt x="13804" y="36296"/>
                </a:lnTo>
                <a:lnTo>
                  <a:pt x="7302" y="29794"/>
                </a:lnTo>
                <a:lnTo>
                  <a:pt x="7302" y="13804"/>
                </a:lnTo>
                <a:lnTo>
                  <a:pt x="13804" y="7315"/>
                </a:lnTo>
                <a:lnTo>
                  <a:pt x="37817" y="7315"/>
                </a:lnTo>
                <a:lnTo>
                  <a:pt x="37195" y="6392"/>
                </a:lnTo>
                <a:lnTo>
                  <a:pt x="30266" y="1715"/>
                </a:lnTo>
                <a:lnTo>
                  <a:pt x="21793" y="0"/>
                </a:lnTo>
                <a:close/>
              </a:path>
              <a:path w="43815" h="43814">
                <a:moveTo>
                  <a:pt x="37817" y="7315"/>
                </a:moveTo>
                <a:lnTo>
                  <a:pt x="29781" y="7315"/>
                </a:lnTo>
                <a:lnTo>
                  <a:pt x="36283" y="13804"/>
                </a:lnTo>
                <a:lnTo>
                  <a:pt x="36283" y="29794"/>
                </a:lnTo>
                <a:lnTo>
                  <a:pt x="29781" y="36296"/>
                </a:lnTo>
                <a:lnTo>
                  <a:pt x="37810" y="36296"/>
                </a:lnTo>
                <a:lnTo>
                  <a:pt x="41870" y="30279"/>
                </a:lnTo>
                <a:lnTo>
                  <a:pt x="43586" y="21805"/>
                </a:lnTo>
                <a:lnTo>
                  <a:pt x="41870" y="13324"/>
                </a:lnTo>
                <a:lnTo>
                  <a:pt x="37817" y="7315"/>
                </a:lnTo>
                <a:close/>
              </a:path>
            </a:pathLst>
          </a:custGeom>
          <a:solidFill>
            <a:srgbClr val="D7143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1" name="object 81"/>
          <p:cNvSpPr/>
          <p:nvPr/>
        </p:nvSpPr>
        <p:spPr>
          <a:xfrm>
            <a:off x="1687489" y="3234794"/>
            <a:ext cx="4887" cy="13846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5676" y="0"/>
                </a:moveTo>
                <a:lnTo>
                  <a:pt x="1638" y="0"/>
                </a:lnTo>
                <a:lnTo>
                  <a:pt x="0" y="1625"/>
                </a:lnTo>
                <a:lnTo>
                  <a:pt x="0" y="19532"/>
                </a:lnTo>
                <a:lnTo>
                  <a:pt x="1638" y="21170"/>
                </a:lnTo>
                <a:lnTo>
                  <a:pt x="5676" y="21170"/>
                </a:lnTo>
                <a:lnTo>
                  <a:pt x="7315" y="19532"/>
                </a:lnTo>
                <a:lnTo>
                  <a:pt x="7315" y="1625"/>
                </a:lnTo>
                <a:lnTo>
                  <a:pt x="5676" y="0"/>
                </a:lnTo>
                <a:close/>
              </a:path>
            </a:pathLst>
          </a:custGeom>
          <a:solidFill>
            <a:srgbClr val="D7143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2" name="object 82"/>
          <p:cNvSpPr/>
          <p:nvPr/>
        </p:nvSpPr>
        <p:spPr>
          <a:xfrm>
            <a:off x="1683041" y="3239237"/>
            <a:ext cx="13846" cy="4887"/>
          </a:xfrm>
          <a:custGeom>
            <a:avLst/>
            <a:gdLst/>
            <a:ahLst/>
            <a:cxnLst/>
            <a:rect l="l" t="t" r="r" b="b"/>
            <a:pathLst>
              <a:path w="21590" h="7620">
                <a:moveTo>
                  <a:pt x="19545" y="0"/>
                </a:moveTo>
                <a:lnTo>
                  <a:pt x="1638" y="0"/>
                </a:lnTo>
                <a:lnTo>
                  <a:pt x="0" y="1638"/>
                </a:lnTo>
                <a:lnTo>
                  <a:pt x="0" y="5664"/>
                </a:lnTo>
                <a:lnTo>
                  <a:pt x="1638" y="7302"/>
                </a:lnTo>
                <a:lnTo>
                  <a:pt x="19545" y="7302"/>
                </a:lnTo>
                <a:lnTo>
                  <a:pt x="21183" y="5664"/>
                </a:lnTo>
                <a:lnTo>
                  <a:pt x="21183" y="1638"/>
                </a:lnTo>
                <a:lnTo>
                  <a:pt x="19545" y="0"/>
                </a:lnTo>
                <a:close/>
              </a:path>
            </a:pathLst>
          </a:custGeom>
          <a:solidFill>
            <a:srgbClr val="D7143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3" name="object 83"/>
          <p:cNvSpPr/>
          <p:nvPr/>
        </p:nvSpPr>
        <p:spPr>
          <a:xfrm>
            <a:off x="1620202" y="3197950"/>
            <a:ext cx="4887" cy="20769"/>
          </a:xfrm>
          <a:custGeom>
            <a:avLst/>
            <a:gdLst/>
            <a:ahLst/>
            <a:cxnLst/>
            <a:rect l="l" t="t" r="r" b="b"/>
            <a:pathLst>
              <a:path w="7620" h="32385">
                <a:moveTo>
                  <a:pt x="5676" y="0"/>
                </a:moveTo>
                <a:lnTo>
                  <a:pt x="1638" y="0"/>
                </a:lnTo>
                <a:lnTo>
                  <a:pt x="0" y="1625"/>
                </a:lnTo>
                <a:lnTo>
                  <a:pt x="0" y="30149"/>
                </a:lnTo>
                <a:lnTo>
                  <a:pt x="1638" y="31788"/>
                </a:lnTo>
                <a:lnTo>
                  <a:pt x="5676" y="31788"/>
                </a:lnTo>
                <a:lnTo>
                  <a:pt x="7315" y="30149"/>
                </a:lnTo>
                <a:lnTo>
                  <a:pt x="7315" y="1625"/>
                </a:lnTo>
                <a:lnTo>
                  <a:pt x="5676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1633417" y="3180409"/>
            <a:ext cx="29322" cy="11810"/>
          </a:xfrm>
          <a:custGeom>
            <a:avLst/>
            <a:gdLst/>
            <a:ahLst/>
            <a:cxnLst/>
            <a:rect l="l" t="t" r="r" b="b"/>
            <a:pathLst>
              <a:path w="45720" h="18414">
                <a:moveTo>
                  <a:pt x="41998" y="0"/>
                </a:moveTo>
                <a:lnTo>
                  <a:pt x="1130" y="11366"/>
                </a:lnTo>
                <a:lnTo>
                  <a:pt x="0" y="13373"/>
                </a:lnTo>
                <a:lnTo>
                  <a:pt x="977" y="16941"/>
                </a:lnTo>
                <a:lnTo>
                  <a:pt x="2451" y="17995"/>
                </a:lnTo>
                <a:lnTo>
                  <a:pt x="4381" y="17995"/>
                </a:lnTo>
                <a:lnTo>
                  <a:pt x="4699" y="17945"/>
                </a:lnTo>
                <a:lnTo>
                  <a:pt x="43954" y="7048"/>
                </a:lnTo>
                <a:lnTo>
                  <a:pt x="45097" y="5029"/>
                </a:lnTo>
                <a:lnTo>
                  <a:pt x="44018" y="1142"/>
                </a:lnTo>
                <a:lnTo>
                  <a:pt x="41998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5" name="object 85"/>
          <p:cNvSpPr/>
          <p:nvPr/>
        </p:nvSpPr>
        <p:spPr>
          <a:xfrm>
            <a:off x="1633412" y="3197685"/>
            <a:ext cx="29322" cy="11810"/>
          </a:xfrm>
          <a:custGeom>
            <a:avLst/>
            <a:gdLst/>
            <a:ahLst/>
            <a:cxnLst/>
            <a:rect l="l" t="t" r="r" b="b"/>
            <a:pathLst>
              <a:path w="45720" h="18414">
                <a:moveTo>
                  <a:pt x="3086" y="0"/>
                </a:moveTo>
                <a:lnTo>
                  <a:pt x="1079" y="1142"/>
                </a:lnTo>
                <a:lnTo>
                  <a:pt x="0" y="5029"/>
                </a:lnTo>
                <a:lnTo>
                  <a:pt x="1142" y="7048"/>
                </a:lnTo>
                <a:lnTo>
                  <a:pt x="40398" y="17945"/>
                </a:lnTo>
                <a:lnTo>
                  <a:pt x="40716" y="17995"/>
                </a:lnTo>
                <a:lnTo>
                  <a:pt x="42646" y="17995"/>
                </a:lnTo>
                <a:lnTo>
                  <a:pt x="44119" y="16941"/>
                </a:lnTo>
                <a:lnTo>
                  <a:pt x="45097" y="13373"/>
                </a:lnTo>
                <a:lnTo>
                  <a:pt x="43967" y="11366"/>
                </a:lnTo>
                <a:lnTo>
                  <a:pt x="3086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02" name="object 102"/>
          <p:cNvSpPr/>
          <p:nvPr/>
        </p:nvSpPr>
        <p:spPr>
          <a:xfrm>
            <a:off x="1612166" y="5085588"/>
            <a:ext cx="33801" cy="32580"/>
          </a:xfrm>
          <a:custGeom>
            <a:avLst/>
            <a:gdLst/>
            <a:ahLst/>
            <a:cxnLst/>
            <a:rect l="l" t="t" r="r" b="b"/>
            <a:pathLst>
              <a:path w="52704" h="50800">
                <a:moveTo>
                  <a:pt x="50787" y="0"/>
                </a:moveTo>
                <a:lnTo>
                  <a:pt x="8597" y="0"/>
                </a:lnTo>
                <a:lnTo>
                  <a:pt x="7061" y="1320"/>
                </a:lnTo>
                <a:lnTo>
                  <a:pt x="0" y="48145"/>
                </a:lnTo>
                <a:lnTo>
                  <a:pt x="1371" y="49999"/>
                </a:lnTo>
                <a:lnTo>
                  <a:pt x="3555" y="50330"/>
                </a:lnTo>
                <a:lnTo>
                  <a:pt x="3924" y="50342"/>
                </a:lnTo>
                <a:lnTo>
                  <a:pt x="5717" y="50330"/>
                </a:lnTo>
                <a:lnTo>
                  <a:pt x="7264" y="49034"/>
                </a:lnTo>
                <a:lnTo>
                  <a:pt x="13550" y="7302"/>
                </a:lnTo>
                <a:lnTo>
                  <a:pt x="50787" y="7302"/>
                </a:lnTo>
                <a:lnTo>
                  <a:pt x="52425" y="5676"/>
                </a:lnTo>
                <a:lnTo>
                  <a:pt x="52425" y="1638"/>
                </a:lnTo>
                <a:lnTo>
                  <a:pt x="50787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09" name="object 109"/>
          <p:cNvSpPr txBox="1"/>
          <p:nvPr/>
        </p:nvSpPr>
        <p:spPr>
          <a:xfrm>
            <a:off x="1084363" y="6296829"/>
            <a:ext cx="1009560" cy="460964"/>
          </a:xfrm>
          <a:prstGeom prst="rect">
            <a:avLst/>
          </a:prstGeom>
        </p:spPr>
        <p:txBody>
          <a:bodyPr vert="horz" wrap="square" lIns="0" tIns="20769" rIns="0" bIns="0" rtlCol="0">
            <a:spAutoFit/>
          </a:bodyPr>
          <a:lstStyle/>
          <a:p>
            <a:pPr marL="2036" algn="ctr">
              <a:spcBef>
                <a:spcPts val="163"/>
              </a:spcBef>
            </a:pPr>
            <a:r>
              <a:rPr sz="641" spc="10" dirty="0">
                <a:solidFill>
                  <a:srgbClr val="46556D"/>
                </a:solidFill>
                <a:latin typeface="Arial Narrow"/>
                <a:cs typeface="Arial Narrow"/>
              </a:rPr>
              <a:t>КУРАТОР</a:t>
            </a:r>
            <a:endParaRPr sz="641" dirty="0">
              <a:latin typeface="Arial Narrow"/>
              <a:cs typeface="Arial Narrow"/>
            </a:endParaRPr>
          </a:p>
          <a:p>
            <a:pPr algn="ctr">
              <a:spcBef>
                <a:spcPts val="122"/>
              </a:spcBef>
            </a:pPr>
            <a:r>
              <a:rPr sz="770" spc="-45" dirty="0">
                <a:solidFill>
                  <a:srgbClr val="0067AC"/>
                </a:solidFill>
                <a:latin typeface="Arial"/>
                <a:cs typeface="Arial"/>
              </a:rPr>
              <a:t>Т. </a:t>
            </a:r>
            <a:r>
              <a:rPr sz="770" spc="-29" dirty="0">
                <a:solidFill>
                  <a:srgbClr val="0067AC"/>
                </a:solidFill>
                <a:latin typeface="Arial"/>
                <a:cs typeface="Arial"/>
              </a:rPr>
              <a:t>А.</a:t>
            </a:r>
            <a:r>
              <a:rPr sz="770" spc="-67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770" spc="-48" dirty="0">
                <a:solidFill>
                  <a:srgbClr val="0067AC"/>
                </a:solidFill>
                <a:latin typeface="Arial"/>
                <a:cs typeface="Arial"/>
              </a:rPr>
              <a:t>ГОЛИКОВА</a:t>
            </a:r>
            <a:endParaRPr sz="770" dirty="0">
              <a:latin typeface="Arial"/>
              <a:cs typeface="Arial"/>
            </a:endParaRPr>
          </a:p>
          <a:p>
            <a:pPr marL="8145" marR="3258" algn="ctr">
              <a:spcBef>
                <a:spcPts val="93"/>
              </a:spcBef>
            </a:pPr>
            <a:r>
              <a:rPr sz="641" i="1" spc="-51" dirty="0">
                <a:solidFill>
                  <a:srgbClr val="46556D"/>
                </a:solidFill>
                <a:latin typeface="Arial"/>
                <a:cs typeface="Arial"/>
              </a:rPr>
              <a:t>Заместитель</a:t>
            </a:r>
            <a:r>
              <a:rPr sz="641" i="1" spc="-71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641" i="1" spc="-55" dirty="0">
                <a:solidFill>
                  <a:srgbClr val="46556D"/>
                </a:solidFill>
                <a:latin typeface="Arial"/>
                <a:cs typeface="Arial"/>
              </a:rPr>
              <a:t>Председателя </a:t>
            </a:r>
            <a:r>
              <a:rPr sz="641" i="1" spc="-26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641" i="1" spc="-51" dirty="0">
                <a:solidFill>
                  <a:srgbClr val="46556D"/>
                </a:solidFill>
                <a:latin typeface="Arial"/>
                <a:cs typeface="Arial"/>
              </a:rPr>
              <a:t>Правительства</a:t>
            </a:r>
            <a:r>
              <a:rPr sz="641" i="1" spc="-38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641" i="1" spc="-58" dirty="0">
                <a:solidFill>
                  <a:srgbClr val="46556D"/>
                </a:solidFill>
                <a:latin typeface="Arial"/>
                <a:cs typeface="Arial"/>
              </a:rPr>
              <a:t>РФ</a:t>
            </a:r>
            <a:endParaRPr sz="641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241388" y="6346137"/>
            <a:ext cx="1054764" cy="362347"/>
          </a:xfrm>
          <a:prstGeom prst="rect">
            <a:avLst/>
          </a:prstGeom>
        </p:spPr>
        <p:txBody>
          <a:bodyPr vert="horz" wrap="square" lIns="0" tIns="20769" rIns="0" bIns="0" rtlCol="0">
            <a:spAutoFit/>
          </a:bodyPr>
          <a:lstStyle/>
          <a:p>
            <a:pPr marL="2036" algn="ctr">
              <a:spcBef>
                <a:spcPts val="163"/>
              </a:spcBef>
            </a:pPr>
            <a:r>
              <a:rPr sz="641" spc="29" dirty="0">
                <a:solidFill>
                  <a:srgbClr val="46556D"/>
                </a:solidFill>
                <a:latin typeface="Arial Narrow"/>
                <a:cs typeface="Arial Narrow"/>
              </a:rPr>
              <a:t>РУКОВОДИТЕЛЬ</a:t>
            </a:r>
            <a:endParaRPr sz="641" dirty="0">
              <a:latin typeface="Arial Narrow"/>
              <a:cs typeface="Arial Narrow"/>
            </a:endParaRPr>
          </a:p>
          <a:p>
            <a:pPr algn="ctr">
              <a:spcBef>
                <a:spcPts val="122"/>
              </a:spcBef>
            </a:pPr>
            <a:r>
              <a:rPr sz="770" spc="-35" dirty="0">
                <a:solidFill>
                  <a:srgbClr val="0067AC"/>
                </a:solidFill>
                <a:latin typeface="Arial"/>
                <a:cs typeface="Arial"/>
              </a:rPr>
              <a:t>В. И.</a:t>
            </a:r>
            <a:r>
              <a:rPr sz="770" spc="-22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770" spc="-73" dirty="0">
                <a:solidFill>
                  <a:srgbClr val="0067AC"/>
                </a:solidFill>
                <a:latin typeface="Arial"/>
                <a:cs typeface="Arial"/>
              </a:rPr>
              <a:t>СКВОРЦОВА</a:t>
            </a:r>
            <a:endParaRPr sz="770" dirty="0">
              <a:latin typeface="Arial"/>
              <a:cs typeface="Arial"/>
            </a:endParaRPr>
          </a:p>
          <a:p>
            <a:pPr algn="ctr">
              <a:spcBef>
                <a:spcPts val="99"/>
              </a:spcBef>
            </a:pPr>
            <a:r>
              <a:rPr sz="641" i="1" spc="-51" dirty="0">
                <a:solidFill>
                  <a:srgbClr val="46556D"/>
                </a:solidFill>
                <a:latin typeface="Arial"/>
                <a:cs typeface="Arial"/>
              </a:rPr>
              <a:t>Министр </a:t>
            </a:r>
            <a:r>
              <a:rPr sz="641" i="1" spc="-42" dirty="0">
                <a:solidFill>
                  <a:srgbClr val="46556D"/>
                </a:solidFill>
                <a:latin typeface="Arial"/>
                <a:cs typeface="Arial"/>
              </a:rPr>
              <a:t>здравоохранения</a:t>
            </a:r>
            <a:r>
              <a:rPr sz="641" i="1" spc="-51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641" i="1" spc="-58" dirty="0">
                <a:solidFill>
                  <a:srgbClr val="46556D"/>
                </a:solidFill>
                <a:latin typeface="Arial"/>
                <a:cs typeface="Arial"/>
              </a:rPr>
              <a:t>РФ</a:t>
            </a:r>
            <a:endParaRPr sz="641" dirty="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487647" y="6256988"/>
            <a:ext cx="1094674" cy="460964"/>
          </a:xfrm>
          <a:prstGeom prst="rect">
            <a:avLst/>
          </a:prstGeom>
        </p:spPr>
        <p:txBody>
          <a:bodyPr vert="horz" wrap="square" lIns="0" tIns="20769" rIns="0" bIns="0" rtlCol="0">
            <a:spAutoFit/>
          </a:bodyPr>
          <a:lstStyle/>
          <a:p>
            <a:pPr marL="226417">
              <a:spcBef>
                <a:spcPts val="163"/>
              </a:spcBef>
            </a:pPr>
            <a:r>
              <a:rPr sz="641" spc="22" dirty="0">
                <a:solidFill>
                  <a:srgbClr val="46556D"/>
                </a:solidFill>
                <a:latin typeface="Arial Narrow"/>
                <a:cs typeface="Arial Narrow"/>
              </a:rPr>
              <a:t>АДМИНИСТРАТОР</a:t>
            </a:r>
            <a:endParaRPr sz="641" dirty="0">
              <a:latin typeface="Arial Narrow"/>
              <a:cs typeface="Arial Narrow"/>
            </a:endParaRPr>
          </a:p>
          <a:p>
            <a:pPr marL="265918">
              <a:spcBef>
                <a:spcPts val="122"/>
              </a:spcBef>
            </a:pPr>
            <a:r>
              <a:rPr sz="770" spc="-45" dirty="0">
                <a:solidFill>
                  <a:srgbClr val="0067AC"/>
                </a:solidFill>
                <a:latin typeface="Arial"/>
                <a:cs typeface="Arial"/>
              </a:rPr>
              <a:t>Н. </a:t>
            </a:r>
            <a:r>
              <a:rPr sz="770" spc="-29" dirty="0">
                <a:solidFill>
                  <a:srgbClr val="0067AC"/>
                </a:solidFill>
                <a:latin typeface="Arial"/>
                <a:cs typeface="Arial"/>
              </a:rPr>
              <a:t>А.</a:t>
            </a:r>
            <a:r>
              <a:rPr sz="770" spc="-16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770" spc="-80" dirty="0">
                <a:solidFill>
                  <a:srgbClr val="0067AC"/>
                </a:solidFill>
                <a:latin typeface="Arial"/>
                <a:cs typeface="Arial"/>
              </a:rPr>
              <a:t>ХОРОВА</a:t>
            </a:r>
            <a:endParaRPr sz="770" dirty="0">
              <a:latin typeface="Arial"/>
              <a:cs typeface="Arial"/>
            </a:endParaRPr>
          </a:p>
          <a:p>
            <a:pPr marL="8145" marR="3258" indent="298496">
              <a:spcBef>
                <a:spcPts val="99"/>
              </a:spcBef>
            </a:pPr>
            <a:r>
              <a:rPr sz="641" i="1" spc="-51" dirty="0">
                <a:solidFill>
                  <a:srgbClr val="46556D"/>
                </a:solidFill>
                <a:latin typeface="Arial"/>
                <a:cs typeface="Arial"/>
              </a:rPr>
              <a:t>Заместитель  </a:t>
            </a:r>
            <a:r>
              <a:rPr sz="641" i="1" spc="-48" dirty="0">
                <a:solidFill>
                  <a:srgbClr val="46556D"/>
                </a:solidFill>
                <a:latin typeface="Arial"/>
                <a:cs typeface="Arial"/>
              </a:rPr>
              <a:t>Министра </a:t>
            </a:r>
            <a:r>
              <a:rPr sz="641" i="1" spc="-42" dirty="0">
                <a:solidFill>
                  <a:srgbClr val="46556D"/>
                </a:solidFill>
                <a:latin typeface="Arial"/>
                <a:cs typeface="Arial"/>
              </a:rPr>
              <a:t>здравоохранения</a:t>
            </a:r>
            <a:r>
              <a:rPr sz="641" i="1" spc="-77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641" i="1" spc="-58" dirty="0">
                <a:solidFill>
                  <a:srgbClr val="46556D"/>
                </a:solidFill>
                <a:latin typeface="Arial"/>
                <a:cs typeface="Arial"/>
              </a:rPr>
              <a:t>РФ</a:t>
            </a:r>
            <a:endParaRPr sz="641" dirty="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378865" y="3261327"/>
            <a:ext cx="392177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352" y="0"/>
                </a:lnTo>
              </a:path>
            </a:pathLst>
          </a:custGeom>
          <a:ln w="12700">
            <a:solidFill>
              <a:srgbClr val="7188A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3" name="object 113"/>
          <p:cNvSpPr/>
          <p:nvPr/>
        </p:nvSpPr>
        <p:spPr>
          <a:xfrm>
            <a:off x="5362575" y="3245037"/>
            <a:ext cx="32580" cy="3258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7188A1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4" name="object 114"/>
          <p:cNvSpPr/>
          <p:nvPr/>
        </p:nvSpPr>
        <p:spPr>
          <a:xfrm>
            <a:off x="5362574" y="4436303"/>
            <a:ext cx="32580" cy="3258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68BE5E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5" name="object 115"/>
          <p:cNvSpPr/>
          <p:nvPr/>
        </p:nvSpPr>
        <p:spPr>
          <a:xfrm>
            <a:off x="5378862" y="3857577"/>
            <a:ext cx="392177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61135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A6D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6" name="object 116"/>
          <p:cNvSpPr/>
          <p:nvPr/>
        </p:nvSpPr>
        <p:spPr>
          <a:xfrm>
            <a:off x="5362574" y="3841287"/>
            <a:ext cx="32580" cy="3258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41A6DD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7" name="object 117"/>
          <p:cNvSpPr/>
          <p:nvPr/>
        </p:nvSpPr>
        <p:spPr>
          <a:xfrm>
            <a:off x="5378865" y="5048846"/>
            <a:ext cx="392177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352" y="0"/>
                </a:lnTo>
              </a:path>
            </a:pathLst>
          </a:custGeom>
          <a:ln w="12700">
            <a:solidFill>
              <a:srgbClr val="EA8C1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8" name="object 118"/>
          <p:cNvSpPr/>
          <p:nvPr/>
        </p:nvSpPr>
        <p:spPr>
          <a:xfrm>
            <a:off x="5362575" y="5032556"/>
            <a:ext cx="32580" cy="3258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EA8C1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9" name="object 119"/>
          <p:cNvSpPr/>
          <p:nvPr/>
        </p:nvSpPr>
        <p:spPr>
          <a:xfrm>
            <a:off x="5378865" y="3556046"/>
            <a:ext cx="392177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352" y="0"/>
                </a:lnTo>
              </a:path>
            </a:pathLst>
          </a:custGeom>
          <a:ln w="12700">
            <a:solidFill>
              <a:srgbClr val="0067A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0" name="object 120"/>
          <p:cNvSpPr/>
          <p:nvPr/>
        </p:nvSpPr>
        <p:spPr>
          <a:xfrm>
            <a:off x="5362575" y="3539756"/>
            <a:ext cx="32580" cy="3258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1" name="object 121"/>
          <p:cNvSpPr/>
          <p:nvPr/>
        </p:nvSpPr>
        <p:spPr>
          <a:xfrm>
            <a:off x="5378865" y="4747312"/>
            <a:ext cx="392177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352" y="0"/>
                </a:lnTo>
              </a:path>
            </a:pathLst>
          </a:custGeom>
          <a:ln w="12700">
            <a:solidFill>
              <a:srgbClr val="5F4894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2" name="object 122"/>
          <p:cNvSpPr/>
          <p:nvPr/>
        </p:nvSpPr>
        <p:spPr>
          <a:xfrm>
            <a:off x="5362575" y="4731022"/>
            <a:ext cx="32580" cy="3258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5F4894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3" name="object 123"/>
          <p:cNvSpPr/>
          <p:nvPr/>
        </p:nvSpPr>
        <p:spPr>
          <a:xfrm>
            <a:off x="5378862" y="4152297"/>
            <a:ext cx="392177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61135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ED32B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4" name="object 124"/>
          <p:cNvSpPr/>
          <p:nvPr/>
        </p:nvSpPr>
        <p:spPr>
          <a:xfrm>
            <a:off x="5362574" y="4136007"/>
            <a:ext cx="32580" cy="3258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FED32B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5" name="object 125"/>
          <p:cNvSpPr/>
          <p:nvPr/>
        </p:nvSpPr>
        <p:spPr>
          <a:xfrm>
            <a:off x="5378865" y="5343564"/>
            <a:ext cx="392177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352" y="0"/>
                </a:lnTo>
              </a:path>
            </a:pathLst>
          </a:custGeom>
          <a:ln w="12700">
            <a:solidFill>
              <a:srgbClr val="D0197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6" name="object 126"/>
          <p:cNvSpPr/>
          <p:nvPr/>
        </p:nvSpPr>
        <p:spPr>
          <a:xfrm>
            <a:off x="5362575" y="5327274"/>
            <a:ext cx="32580" cy="3258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D01971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7" name="object 127"/>
          <p:cNvSpPr txBox="1"/>
          <p:nvPr/>
        </p:nvSpPr>
        <p:spPr>
          <a:xfrm>
            <a:off x="633650" y="1334548"/>
            <a:ext cx="129504" cy="166195"/>
          </a:xfrm>
          <a:prstGeom prst="rect">
            <a:avLst/>
          </a:prstGeom>
          <a:solidFill>
            <a:srgbClr val="ECF2FA"/>
          </a:solidFill>
        </p:spPr>
        <p:txBody>
          <a:bodyPr vert="horz" wrap="square" lIns="0" tIns="47240" rIns="0" bIns="0" rtlCol="0">
            <a:spAutoFit/>
          </a:bodyPr>
          <a:lstStyle/>
          <a:p>
            <a:pPr marL="26470">
              <a:spcBef>
                <a:spcPts val="372"/>
              </a:spcBef>
            </a:pPr>
            <a:r>
              <a:rPr sz="770" spc="-26" dirty="0">
                <a:solidFill>
                  <a:srgbClr val="46556D"/>
                </a:solidFill>
                <a:latin typeface="Arial"/>
                <a:cs typeface="Arial"/>
              </a:rPr>
              <a:t>1.</a:t>
            </a:r>
            <a:endParaRPr sz="77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17376" y="1584082"/>
            <a:ext cx="129504" cy="166195"/>
          </a:xfrm>
          <a:prstGeom prst="rect">
            <a:avLst/>
          </a:prstGeom>
          <a:solidFill>
            <a:srgbClr val="ECF2FA"/>
          </a:solidFill>
        </p:spPr>
        <p:txBody>
          <a:bodyPr vert="horz" wrap="square" lIns="0" tIns="47240" rIns="0" bIns="0" rtlCol="0">
            <a:spAutoFit/>
          </a:bodyPr>
          <a:lstStyle/>
          <a:p>
            <a:pPr marL="26470">
              <a:spcBef>
                <a:spcPts val="372"/>
              </a:spcBef>
            </a:pPr>
            <a:r>
              <a:rPr sz="770" spc="-26" dirty="0">
                <a:solidFill>
                  <a:srgbClr val="46556D"/>
                </a:solidFill>
                <a:latin typeface="Arial"/>
                <a:cs typeface="Arial"/>
              </a:rPr>
              <a:t>2.</a:t>
            </a:r>
            <a:endParaRPr sz="770" dirty="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32136" y="1849205"/>
            <a:ext cx="129504" cy="166195"/>
          </a:xfrm>
          <a:prstGeom prst="rect">
            <a:avLst/>
          </a:prstGeom>
          <a:solidFill>
            <a:srgbClr val="ECF2FA"/>
          </a:solidFill>
        </p:spPr>
        <p:txBody>
          <a:bodyPr vert="horz" wrap="square" lIns="0" tIns="47240" rIns="0" bIns="0" rtlCol="0">
            <a:spAutoFit/>
          </a:bodyPr>
          <a:lstStyle/>
          <a:p>
            <a:pPr marL="26470">
              <a:spcBef>
                <a:spcPts val="372"/>
              </a:spcBef>
            </a:pPr>
            <a:r>
              <a:rPr sz="770" spc="-26" dirty="0">
                <a:solidFill>
                  <a:srgbClr val="46556D"/>
                </a:solidFill>
                <a:latin typeface="Arial"/>
                <a:cs typeface="Arial"/>
              </a:rPr>
              <a:t>3.</a:t>
            </a:r>
            <a:endParaRPr sz="770" dirty="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17614" y="2128720"/>
            <a:ext cx="129504" cy="123018"/>
          </a:xfrm>
          <a:prstGeom prst="rect">
            <a:avLst/>
          </a:prstGeom>
          <a:solidFill>
            <a:srgbClr val="ECF2FA"/>
          </a:solidFill>
        </p:spPr>
        <p:txBody>
          <a:bodyPr vert="horz" wrap="square" lIns="0" tIns="4480" rIns="0" bIns="0" rtlCol="0">
            <a:spAutoFit/>
          </a:bodyPr>
          <a:lstStyle/>
          <a:p>
            <a:pPr marL="26470">
              <a:spcBef>
                <a:spcPts val="35"/>
              </a:spcBef>
            </a:pPr>
            <a:r>
              <a:rPr sz="770" spc="-26" dirty="0">
                <a:solidFill>
                  <a:srgbClr val="46556D"/>
                </a:solidFill>
                <a:latin typeface="Arial"/>
                <a:cs typeface="Arial"/>
              </a:rPr>
              <a:t>4.</a:t>
            </a:r>
            <a:endParaRPr sz="770" dirty="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20352" y="2343447"/>
            <a:ext cx="129504" cy="166195"/>
          </a:xfrm>
          <a:prstGeom prst="rect">
            <a:avLst/>
          </a:prstGeom>
          <a:solidFill>
            <a:srgbClr val="ECF2FA"/>
          </a:solidFill>
        </p:spPr>
        <p:txBody>
          <a:bodyPr vert="horz" wrap="square" lIns="0" tIns="47240" rIns="0" bIns="0" rtlCol="0">
            <a:spAutoFit/>
          </a:bodyPr>
          <a:lstStyle/>
          <a:p>
            <a:pPr marL="26470">
              <a:spcBef>
                <a:spcPts val="372"/>
              </a:spcBef>
            </a:pPr>
            <a:r>
              <a:rPr sz="770" spc="-26" dirty="0">
                <a:solidFill>
                  <a:srgbClr val="46556D"/>
                </a:solidFill>
                <a:latin typeface="Arial"/>
                <a:cs typeface="Arial"/>
              </a:rPr>
              <a:t>5.</a:t>
            </a:r>
            <a:endParaRPr sz="77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10260" y="1388010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4" h="67944">
                <a:moveTo>
                  <a:pt x="0" y="0"/>
                </a:moveTo>
                <a:lnTo>
                  <a:pt x="48856" y="67741"/>
                </a:lnTo>
              </a:path>
            </a:pathLst>
          </a:custGeom>
          <a:ln w="12700">
            <a:solidFill>
              <a:srgbClr val="D7143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5" name="object 145"/>
          <p:cNvSpPr/>
          <p:nvPr/>
        </p:nvSpPr>
        <p:spPr>
          <a:xfrm>
            <a:off x="482335" y="1984549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4" h="67944">
                <a:moveTo>
                  <a:pt x="0" y="0"/>
                </a:moveTo>
                <a:lnTo>
                  <a:pt x="48856" y="67741"/>
                </a:lnTo>
              </a:path>
            </a:pathLst>
          </a:custGeom>
          <a:ln w="12700">
            <a:solidFill>
              <a:srgbClr val="D7143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8" name="object 148"/>
          <p:cNvSpPr/>
          <p:nvPr/>
        </p:nvSpPr>
        <p:spPr>
          <a:xfrm>
            <a:off x="437153" y="1346593"/>
            <a:ext cx="120957" cy="183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9" name="object 149"/>
          <p:cNvSpPr/>
          <p:nvPr/>
        </p:nvSpPr>
        <p:spPr>
          <a:xfrm>
            <a:off x="9243195" y="4624486"/>
            <a:ext cx="188962" cy="118101"/>
          </a:xfrm>
          <a:custGeom>
            <a:avLst/>
            <a:gdLst/>
            <a:ahLst/>
            <a:cxnLst/>
            <a:rect l="l" t="t" r="r" b="b"/>
            <a:pathLst>
              <a:path w="294640" h="184150">
                <a:moveTo>
                  <a:pt x="0" y="0"/>
                </a:moveTo>
                <a:lnTo>
                  <a:pt x="277901" y="183654"/>
                </a:lnTo>
                <a:lnTo>
                  <a:pt x="282113" y="176703"/>
                </a:lnTo>
                <a:lnTo>
                  <a:pt x="286289" y="169703"/>
                </a:lnTo>
                <a:lnTo>
                  <a:pt x="290427" y="162666"/>
                </a:lnTo>
                <a:lnTo>
                  <a:pt x="294525" y="155600"/>
                </a:lnTo>
                <a:lnTo>
                  <a:pt x="0" y="0"/>
                </a:lnTo>
                <a:close/>
              </a:path>
            </a:pathLst>
          </a:custGeom>
          <a:solidFill>
            <a:srgbClr val="D01971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0" name="object 150"/>
          <p:cNvSpPr/>
          <p:nvPr/>
        </p:nvSpPr>
        <p:spPr>
          <a:xfrm>
            <a:off x="8694819" y="4910641"/>
            <a:ext cx="266745" cy="254935"/>
          </a:xfrm>
          <a:custGeom>
            <a:avLst/>
            <a:gdLst/>
            <a:ahLst/>
            <a:cxnLst/>
            <a:rect l="l" t="t" r="r" b="b"/>
            <a:pathLst>
              <a:path w="415925" h="397509">
                <a:moveTo>
                  <a:pt x="289814" y="0"/>
                </a:moveTo>
                <a:lnTo>
                  <a:pt x="242938" y="14666"/>
                </a:lnTo>
                <a:lnTo>
                  <a:pt x="195575" y="27041"/>
                </a:lnTo>
                <a:lnTo>
                  <a:pt x="147810" y="37123"/>
                </a:lnTo>
                <a:lnTo>
                  <a:pt x="99728" y="44912"/>
                </a:lnTo>
                <a:lnTo>
                  <a:pt x="51416" y="50407"/>
                </a:lnTo>
                <a:lnTo>
                  <a:pt x="2959" y="53606"/>
                </a:lnTo>
                <a:lnTo>
                  <a:pt x="0" y="397065"/>
                </a:lnTo>
                <a:lnTo>
                  <a:pt x="52674" y="394498"/>
                </a:lnTo>
                <a:lnTo>
                  <a:pt x="105260" y="389903"/>
                </a:lnTo>
                <a:lnTo>
                  <a:pt x="157694" y="383279"/>
                </a:lnTo>
                <a:lnTo>
                  <a:pt x="209910" y="374627"/>
                </a:lnTo>
                <a:lnTo>
                  <a:pt x="261845" y="363948"/>
                </a:lnTo>
                <a:lnTo>
                  <a:pt x="313433" y="351241"/>
                </a:lnTo>
                <a:lnTo>
                  <a:pt x="364612" y="336508"/>
                </a:lnTo>
                <a:lnTo>
                  <a:pt x="415315" y="319747"/>
                </a:lnTo>
                <a:lnTo>
                  <a:pt x="289814" y="0"/>
                </a:lnTo>
                <a:close/>
              </a:path>
            </a:pathLst>
          </a:custGeom>
          <a:solidFill>
            <a:srgbClr val="5F4894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1" name="object 151"/>
          <p:cNvSpPr/>
          <p:nvPr/>
        </p:nvSpPr>
        <p:spPr>
          <a:xfrm>
            <a:off x="8187992" y="4844167"/>
            <a:ext cx="443897" cy="320909"/>
          </a:xfrm>
          <a:custGeom>
            <a:avLst/>
            <a:gdLst/>
            <a:ahLst/>
            <a:cxnLst/>
            <a:rect l="l" t="t" r="r" b="b"/>
            <a:pathLst>
              <a:path w="692150" h="500379">
                <a:moveTo>
                  <a:pt x="197954" y="0"/>
                </a:moveTo>
                <a:lnTo>
                  <a:pt x="0" y="280619"/>
                </a:lnTo>
                <a:lnTo>
                  <a:pt x="42148" y="306915"/>
                </a:lnTo>
                <a:lnTo>
                  <a:pt x="85043" y="331554"/>
                </a:lnTo>
                <a:lnTo>
                  <a:pt x="128635" y="354532"/>
                </a:lnTo>
                <a:lnTo>
                  <a:pt x="172876" y="375850"/>
                </a:lnTo>
                <a:lnTo>
                  <a:pt x="217719" y="395504"/>
                </a:lnTo>
                <a:lnTo>
                  <a:pt x="263115" y="413494"/>
                </a:lnTo>
                <a:lnTo>
                  <a:pt x="309017" y="429817"/>
                </a:lnTo>
                <a:lnTo>
                  <a:pt x="355376" y="444471"/>
                </a:lnTo>
                <a:lnTo>
                  <a:pt x="402145" y="457455"/>
                </a:lnTo>
                <a:lnTo>
                  <a:pt x="449276" y="468768"/>
                </a:lnTo>
                <a:lnTo>
                  <a:pt x="496719" y="478406"/>
                </a:lnTo>
                <a:lnTo>
                  <a:pt x="544429" y="486370"/>
                </a:lnTo>
                <a:lnTo>
                  <a:pt x="592356" y="492656"/>
                </a:lnTo>
                <a:lnTo>
                  <a:pt x="640452" y="497263"/>
                </a:lnTo>
                <a:lnTo>
                  <a:pt x="688670" y="500189"/>
                </a:lnTo>
                <a:lnTo>
                  <a:pt x="691629" y="156743"/>
                </a:lnTo>
                <a:lnTo>
                  <a:pt x="639912" y="152623"/>
                </a:lnTo>
                <a:lnTo>
                  <a:pt x="588439" y="145926"/>
                </a:lnTo>
                <a:lnTo>
                  <a:pt x="537315" y="136655"/>
                </a:lnTo>
                <a:lnTo>
                  <a:pt x="486643" y="124815"/>
                </a:lnTo>
                <a:lnTo>
                  <a:pt x="436529" y="110409"/>
                </a:lnTo>
                <a:lnTo>
                  <a:pt x="387075" y="93439"/>
                </a:lnTo>
                <a:lnTo>
                  <a:pt x="338387" y="73910"/>
                </a:lnTo>
                <a:lnTo>
                  <a:pt x="290568" y="51825"/>
                </a:lnTo>
                <a:lnTo>
                  <a:pt x="243722" y="27187"/>
                </a:lnTo>
                <a:lnTo>
                  <a:pt x="197954" y="0"/>
                </a:lnTo>
                <a:close/>
              </a:path>
            </a:pathLst>
          </a:custGeom>
          <a:solidFill>
            <a:srgbClr val="68BE5E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2" name="object 152"/>
          <p:cNvSpPr/>
          <p:nvPr/>
        </p:nvSpPr>
        <p:spPr>
          <a:xfrm>
            <a:off x="7785516" y="3401463"/>
            <a:ext cx="1725496" cy="1021370"/>
          </a:xfrm>
          <a:custGeom>
            <a:avLst/>
            <a:gdLst/>
            <a:ahLst/>
            <a:cxnLst/>
            <a:rect l="l" t="t" r="r" b="b"/>
            <a:pathLst>
              <a:path w="2690495" h="1592579">
                <a:moveTo>
                  <a:pt x="1385758" y="0"/>
                </a:moveTo>
                <a:lnTo>
                  <a:pt x="1337938" y="457"/>
                </a:lnTo>
                <a:lnTo>
                  <a:pt x="1290140" y="2567"/>
                </a:lnTo>
                <a:lnTo>
                  <a:pt x="1242412" y="6333"/>
                </a:lnTo>
                <a:lnTo>
                  <a:pt x="1194800" y="11757"/>
                </a:lnTo>
                <a:lnTo>
                  <a:pt x="1147349" y="18841"/>
                </a:lnTo>
                <a:lnTo>
                  <a:pt x="1100106" y="27587"/>
                </a:lnTo>
                <a:lnTo>
                  <a:pt x="1053118" y="37997"/>
                </a:lnTo>
                <a:lnTo>
                  <a:pt x="1006432" y="50072"/>
                </a:lnTo>
                <a:lnTo>
                  <a:pt x="960092" y="63816"/>
                </a:lnTo>
                <a:lnTo>
                  <a:pt x="914146" y="79231"/>
                </a:lnTo>
                <a:lnTo>
                  <a:pt x="868640" y="96317"/>
                </a:lnTo>
                <a:lnTo>
                  <a:pt x="823621" y="115078"/>
                </a:lnTo>
                <a:lnTo>
                  <a:pt x="779134" y="135516"/>
                </a:lnTo>
                <a:lnTo>
                  <a:pt x="735226" y="157632"/>
                </a:lnTo>
                <a:lnTo>
                  <a:pt x="691944" y="181429"/>
                </a:lnTo>
                <a:lnTo>
                  <a:pt x="649333" y="206909"/>
                </a:lnTo>
                <a:lnTo>
                  <a:pt x="607441" y="234074"/>
                </a:lnTo>
                <a:lnTo>
                  <a:pt x="566312" y="262926"/>
                </a:lnTo>
                <a:lnTo>
                  <a:pt x="525995" y="293466"/>
                </a:lnTo>
                <a:lnTo>
                  <a:pt x="486535" y="325698"/>
                </a:lnTo>
                <a:lnTo>
                  <a:pt x="447978" y="359624"/>
                </a:lnTo>
                <a:lnTo>
                  <a:pt x="410038" y="395555"/>
                </a:lnTo>
                <a:lnTo>
                  <a:pt x="373759" y="432581"/>
                </a:lnTo>
                <a:lnTo>
                  <a:pt x="339144" y="470653"/>
                </a:lnTo>
                <a:lnTo>
                  <a:pt x="306196" y="509720"/>
                </a:lnTo>
                <a:lnTo>
                  <a:pt x="274916" y="549735"/>
                </a:lnTo>
                <a:lnTo>
                  <a:pt x="245308" y="590647"/>
                </a:lnTo>
                <a:lnTo>
                  <a:pt x="217373" y="632406"/>
                </a:lnTo>
                <a:lnTo>
                  <a:pt x="191115" y="674964"/>
                </a:lnTo>
                <a:lnTo>
                  <a:pt x="166535" y="718271"/>
                </a:lnTo>
                <a:lnTo>
                  <a:pt x="143636" y="762277"/>
                </a:lnTo>
                <a:lnTo>
                  <a:pt x="122420" y="806934"/>
                </a:lnTo>
                <a:lnTo>
                  <a:pt x="102890" y="852191"/>
                </a:lnTo>
                <a:lnTo>
                  <a:pt x="85049" y="897999"/>
                </a:lnTo>
                <a:lnTo>
                  <a:pt x="68898" y="944309"/>
                </a:lnTo>
                <a:lnTo>
                  <a:pt x="54440" y="991071"/>
                </a:lnTo>
                <a:lnTo>
                  <a:pt x="41678" y="1038236"/>
                </a:lnTo>
                <a:lnTo>
                  <a:pt x="30614" y="1085755"/>
                </a:lnTo>
                <a:lnTo>
                  <a:pt x="21250" y="1133577"/>
                </a:lnTo>
                <a:lnTo>
                  <a:pt x="13590" y="1181654"/>
                </a:lnTo>
                <a:lnTo>
                  <a:pt x="7634" y="1229937"/>
                </a:lnTo>
                <a:lnTo>
                  <a:pt x="3387" y="1278375"/>
                </a:lnTo>
                <a:lnTo>
                  <a:pt x="849" y="1326919"/>
                </a:lnTo>
                <a:lnTo>
                  <a:pt x="0" y="1380071"/>
                </a:lnTo>
                <a:lnTo>
                  <a:pt x="1187" y="1433224"/>
                </a:lnTo>
                <a:lnTo>
                  <a:pt x="4416" y="1486310"/>
                </a:lnTo>
                <a:lnTo>
                  <a:pt x="9691" y="1539257"/>
                </a:lnTo>
                <a:lnTo>
                  <a:pt x="17016" y="1591994"/>
                </a:lnTo>
                <a:lnTo>
                  <a:pt x="354074" y="1525992"/>
                </a:lnTo>
                <a:lnTo>
                  <a:pt x="348230" y="1479381"/>
                </a:lnTo>
                <a:lnTo>
                  <a:pt x="344556" y="1432628"/>
                </a:lnTo>
                <a:lnTo>
                  <a:pt x="343034" y="1385817"/>
                </a:lnTo>
                <a:lnTo>
                  <a:pt x="343648" y="1339035"/>
                </a:lnTo>
                <a:lnTo>
                  <a:pt x="346378" y="1291898"/>
                </a:lnTo>
                <a:lnTo>
                  <a:pt x="351255" y="1244914"/>
                </a:lnTo>
                <a:lnTo>
                  <a:pt x="358274" y="1198161"/>
                </a:lnTo>
                <a:lnTo>
                  <a:pt x="367432" y="1151721"/>
                </a:lnTo>
                <a:lnTo>
                  <a:pt x="378726" y="1105673"/>
                </a:lnTo>
                <a:lnTo>
                  <a:pt x="392150" y="1060098"/>
                </a:lnTo>
                <a:lnTo>
                  <a:pt x="407702" y="1015076"/>
                </a:lnTo>
                <a:lnTo>
                  <a:pt x="425378" y="970687"/>
                </a:lnTo>
                <a:lnTo>
                  <a:pt x="445174" y="927011"/>
                </a:lnTo>
                <a:lnTo>
                  <a:pt x="467087" y="884128"/>
                </a:lnTo>
                <a:lnTo>
                  <a:pt x="491112" y="842119"/>
                </a:lnTo>
                <a:lnTo>
                  <a:pt x="517247" y="801063"/>
                </a:lnTo>
                <a:lnTo>
                  <a:pt x="545486" y="761042"/>
                </a:lnTo>
                <a:lnTo>
                  <a:pt x="575827" y="722135"/>
                </a:lnTo>
                <a:lnTo>
                  <a:pt x="608266" y="684422"/>
                </a:lnTo>
                <a:lnTo>
                  <a:pt x="642799" y="647983"/>
                </a:lnTo>
                <a:lnTo>
                  <a:pt x="679423" y="612900"/>
                </a:lnTo>
                <a:lnTo>
                  <a:pt x="717761" y="579578"/>
                </a:lnTo>
                <a:lnTo>
                  <a:pt x="757261" y="548466"/>
                </a:lnTo>
                <a:lnTo>
                  <a:pt x="797845" y="519563"/>
                </a:lnTo>
                <a:lnTo>
                  <a:pt x="839431" y="492863"/>
                </a:lnTo>
                <a:lnTo>
                  <a:pt x="881939" y="468364"/>
                </a:lnTo>
                <a:lnTo>
                  <a:pt x="925290" y="446063"/>
                </a:lnTo>
                <a:lnTo>
                  <a:pt x="969403" y="425955"/>
                </a:lnTo>
                <a:lnTo>
                  <a:pt x="1014198" y="408038"/>
                </a:lnTo>
                <a:lnTo>
                  <a:pt x="1059595" y="392308"/>
                </a:lnTo>
                <a:lnTo>
                  <a:pt x="1105514" y="378762"/>
                </a:lnTo>
                <a:lnTo>
                  <a:pt x="1151875" y="367396"/>
                </a:lnTo>
                <a:lnTo>
                  <a:pt x="1198597" y="358207"/>
                </a:lnTo>
                <a:lnTo>
                  <a:pt x="1245600" y="351191"/>
                </a:lnTo>
                <a:lnTo>
                  <a:pt x="1292806" y="346346"/>
                </a:lnTo>
                <a:lnTo>
                  <a:pt x="1340132" y="343667"/>
                </a:lnTo>
                <a:lnTo>
                  <a:pt x="1387499" y="343152"/>
                </a:lnTo>
                <a:lnTo>
                  <a:pt x="2284561" y="343152"/>
                </a:lnTo>
                <a:lnTo>
                  <a:pt x="2280384" y="339352"/>
                </a:lnTo>
                <a:lnTo>
                  <a:pt x="2241349" y="306405"/>
                </a:lnTo>
                <a:lnTo>
                  <a:pt x="2201377" y="275132"/>
                </a:lnTo>
                <a:lnTo>
                  <a:pt x="2160514" y="245535"/>
                </a:lnTo>
                <a:lnTo>
                  <a:pt x="2118809" y="217614"/>
                </a:lnTo>
                <a:lnTo>
                  <a:pt x="2076309" y="191372"/>
                </a:lnTo>
                <a:lnTo>
                  <a:pt x="2033062" y="166809"/>
                </a:lnTo>
                <a:lnTo>
                  <a:pt x="1989117" y="143928"/>
                </a:lnTo>
                <a:lnTo>
                  <a:pt x="1944521" y="122731"/>
                </a:lnTo>
                <a:lnTo>
                  <a:pt x="1900040" y="103508"/>
                </a:lnTo>
                <a:lnTo>
                  <a:pt x="1855027" y="85914"/>
                </a:lnTo>
                <a:lnTo>
                  <a:pt x="1809526" y="69951"/>
                </a:lnTo>
                <a:lnTo>
                  <a:pt x="1763585" y="55620"/>
                </a:lnTo>
                <a:lnTo>
                  <a:pt x="1717250" y="42924"/>
                </a:lnTo>
                <a:lnTo>
                  <a:pt x="1670567" y="31865"/>
                </a:lnTo>
                <a:lnTo>
                  <a:pt x="1623582" y="22444"/>
                </a:lnTo>
                <a:lnTo>
                  <a:pt x="1576342" y="14665"/>
                </a:lnTo>
                <a:lnTo>
                  <a:pt x="1528894" y="8529"/>
                </a:lnTo>
                <a:lnTo>
                  <a:pt x="1481283" y="4038"/>
                </a:lnTo>
                <a:lnTo>
                  <a:pt x="1433555" y="1194"/>
                </a:lnTo>
                <a:lnTo>
                  <a:pt x="1385758" y="0"/>
                </a:lnTo>
                <a:close/>
              </a:path>
              <a:path w="2690495" h="1592579">
                <a:moveTo>
                  <a:pt x="2284561" y="343152"/>
                </a:moveTo>
                <a:lnTo>
                  <a:pt x="1387499" y="343152"/>
                </a:lnTo>
                <a:lnTo>
                  <a:pt x="1434827" y="344797"/>
                </a:lnTo>
                <a:lnTo>
                  <a:pt x="1482036" y="348598"/>
                </a:lnTo>
                <a:lnTo>
                  <a:pt x="1529046" y="354552"/>
                </a:lnTo>
                <a:lnTo>
                  <a:pt x="1575777" y="362656"/>
                </a:lnTo>
                <a:lnTo>
                  <a:pt x="1622148" y="372906"/>
                </a:lnTo>
                <a:lnTo>
                  <a:pt x="1668079" y="385300"/>
                </a:lnTo>
                <a:lnTo>
                  <a:pt x="1713490" y="399832"/>
                </a:lnTo>
                <a:lnTo>
                  <a:pt x="1758302" y="416501"/>
                </a:lnTo>
                <a:lnTo>
                  <a:pt x="1802433" y="435303"/>
                </a:lnTo>
                <a:lnTo>
                  <a:pt x="1848354" y="457487"/>
                </a:lnTo>
                <a:lnTo>
                  <a:pt x="1893327" y="482067"/>
                </a:lnTo>
                <a:lnTo>
                  <a:pt x="1937259" y="509036"/>
                </a:lnTo>
                <a:lnTo>
                  <a:pt x="1980057" y="538389"/>
                </a:lnTo>
                <a:lnTo>
                  <a:pt x="2021627" y="570118"/>
                </a:lnTo>
                <a:lnTo>
                  <a:pt x="2061874" y="604217"/>
                </a:lnTo>
                <a:lnTo>
                  <a:pt x="2100707" y="640679"/>
                </a:lnTo>
                <a:lnTo>
                  <a:pt x="2138031" y="679499"/>
                </a:lnTo>
                <a:lnTo>
                  <a:pt x="2171717" y="718271"/>
                </a:lnTo>
                <a:lnTo>
                  <a:pt x="2202971" y="757983"/>
                </a:lnTo>
                <a:lnTo>
                  <a:pt x="2232067" y="798901"/>
                </a:lnTo>
                <a:lnTo>
                  <a:pt x="2258918" y="840830"/>
                </a:lnTo>
                <a:lnTo>
                  <a:pt x="2283524" y="883690"/>
                </a:lnTo>
                <a:lnTo>
                  <a:pt x="2305889" y="927402"/>
                </a:lnTo>
                <a:lnTo>
                  <a:pt x="2326014" y="971885"/>
                </a:lnTo>
                <a:lnTo>
                  <a:pt x="2343903" y="1017060"/>
                </a:lnTo>
                <a:lnTo>
                  <a:pt x="2359557" y="1062848"/>
                </a:lnTo>
                <a:lnTo>
                  <a:pt x="2689998" y="969452"/>
                </a:lnTo>
                <a:lnTo>
                  <a:pt x="2674658" y="922664"/>
                </a:lnTo>
                <a:lnTo>
                  <a:pt x="2657591" y="876324"/>
                </a:lnTo>
                <a:lnTo>
                  <a:pt x="2638796" y="830481"/>
                </a:lnTo>
                <a:lnTo>
                  <a:pt x="2618269" y="785183"/>
                </a:lnTo>
                <a:lnTo>
                  <a:pt x="2596007" y="740478"/>
                </a:lnTo>
                <a:lnTo>
                  <a:pt x="2572009" y="696415"/>
                </a:lnTo>
                <a:lnTo>
                  <a:pt x="2546270" y="653042"/>
                </a:lnTo>
                <a:lnTo>
                  <a:pt x="2518789" y="610407"/>
                </a:lnTo>
                <a:lnTo>
                  <a:pt x="2489562" y="568559"/>
                </a:lnTo>
                <a:lnTo>
                  <a:pt x="2458588" y="527546"/>
                </a:lnTo>
                <a:lnTo>
                  <a:pt x="2425862" y="487417"/>
                </a:lnTo>
                <a:lnTo>
                  <a:pt x="2391383" y="448219"/>
                </a:lnTo>
                <a:lnTo>
                  <a:pt x="2355449" y="410260"/>
                </a:lnTo>
                <a:lnTo>
                  <a:pt x="2318433" y="373971"/>
                </a:lnTo>
                <a:lnTo>
                  <a:pt x="2284561" y="343152"/>
                </a:lnTo>
                <a:close/>
              </a:path>
            </a:pathLst>
          </a:custGeom>
          <a:solidFill>
            <a:srgbClr val="41A6DD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3" name="object 153"/>
          <p:cNvSpPr/>
          <p:nvPr/>
        </p:nvSpPr>
        <p:spPr>
          <a:xfrm>
            <a:off x="7809056" y="4444021"/>
            <a:ext cx="452856" cy="542857"/>
          </a:xfrm>
          <a:custGeom>
            <a:avLst/>
            <a:gdLst/>
            <a:ahLst/>
            <a:cxnLst/>
            <a:rect l="l" t="t" r="r" b="b"/>
            <a:pathLst>
              <a:path w="706120" h="846454">
                <a:moveTo>
                  <a:pt x="336943" y="0"/>
                </a:moveTo>
                <a:lnTo>
                  <a:pt x="0" y="66039"/>
                </a:lnTo>
                <a:lnTo>
                  <a:pt x="11939" y="113187"/>
                </a:lnTo>
                <a:lnTo>
                  <a:pt x="25579" y="159989"/>
                </a:lnTo>
                <a:lnTo>
                  <a:pt x="40922" y="206398"/>
                </a:lnTo>
                <a:lnTo>
                  <a:pt x="57971" y="252366"/>
                </a:lnTo>
                <a:lnTo>
                  <a:pt x="76726" y="297846"/>
                </a:lnTo>
                <a:lnTo>
                  <a:pt x="97191" y="342789"/>
                </a:lnTo>
                <a:lnTo>
                  <a:pt x="119368" y="387148"/>
                </a:lnTo>
                <a:lnTo>
                  <a:pt x="143259" y="430875"/>
                </a:lnTo>
                <a:lnTo>
                  <a:pt x="168866" y="473922"/>
                </a:lnTo>
                <a:lnTo>
                  <a:pt x="196191" y="516242"/>
                </a:lnTo>
                <a:lnTo>
                  <a:pt x="225340" y="557923"/>
                </a:lnTo>
                <a:lnTo>
                  <a:pt x="256006" y="598508"/>
                </a:lnTo>
                <a:lnTo>
                  <a:pt x="288499" y="638359"/>
                </a:lnTo>
                <a:lnTo>
                  <a:pt x="322719" y="677291"/>
                </a:lnTo>
                <a:lnTo>
                  <a:pt x="359326" y="715908"/>
                </a:lnTo>
                <a:lnTo>
                  <a:pt x="397090" y="752802"/>
                </a:lnTo>
                <a:lnTo>
                  <a:pt x="435940" y="787947"/>
                </a:lnTo>
                <a:lnTo>
                  <a:pt x="475805" y="821321"/>
                </a:lnTo>
                <a:lnTo>
                  <a:pt x="507669" y="846188"/>
                </a:lnTo>
                <a:lnTo>
                  <a:pt x="705662" y="565442"/>
                </a:lnTo>
                <a:lnTo>
                  <a:pt x="700722" y="561784"/>
                </a:lnTo>
                <a:lnTo>
                  <a:pt x="691134" y="554012"/>
                </a:lnTo>
                <a:lnTo>
                  <a:pt x="661203" y="528956"/>
                </a:lnTo>
                <a:lnTo>
                  <a:pt x="632052" y="502592"/>
                </a:lnTo>
                <a:lnTo>
                  <a:pt x="603717" y="474920"/>
                </a:lnTo>
                <a:lnTo>
                  <a:pt x="576237" y="445935"/>
                </a:lnTo>
                <a:lnTo>
                  <a:pt x="541511" y="405931"/>
                </a:lnTo>
                <a:lnTo>
                  <a:pt x="509195" y="364664"/>
                </a:lnTo>
                <a:lnTo>
                  <a:pt x="479285" y="322225"/>
                </a:lnTo>
                <a:lnTo>
                  <a:pt x="451777" y="278706"/>
                </a:lnTo>
                <a:lnTo>
                  <a:pt x="426667" y="234197"/>
                </a:lnTo>
                <a:lnTo>
                  <a:pt x="403951" y="188790"/>
                </a:lnTo>
                <a:lnTo>
                  <a:pt x="383624" y="142575"/>
                </a:lnTo>
                <a:lnTo>
                  <a:pt x="365684" y="95645"/>
                </a:lnTo>
                <a:lnTo>
                  <a:pt x="350125" y="48089"/>
                </a:lnTo>
                <a:lnTo>
                  <a:pt x="336943" y="0"/>
                </a:lnTo>
                <a:close/>
              </a:path>
            </a:pathLst>
          </a:custGeom>
          <a:solidFill>
            <a:srgbClr val="FED32B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4" name="object 154"/>
          <p:cNvSpPr/>
          <p:nvPr/>
        </p:nvSpPr>
        <p:spPr>
          <a:xfrm>
            <a:off x="8941190" y="4675102"/>
            <a:ext cx="444711" cy="417019"/>
          </a:xfrm>
          <a:custGeom>
            <a:avLst/>
            <a:gdLst/>
            <a:ahLst/>
            <a:cxnLst/>
            <a:rect l="l" t="t" r="r" b="b"/>
            <a:pathLst>
              <a:path w="693420" h="650240">
                <a:moveTo>
                  <a:pt x="406196" y="0"/>
                </a:moveTo>
                <a:lnTo>
                  <a:pt x="375271" y="39954"/>
                </a:lnTo>
                <a:lnTo>
                  <a:pt x="342157" y="78676"/>
                </a:lnTo>
                <a:lnTo>
                  <a:pt x="306852" y="116064"/>
                </a:lnTo>
                <a:lnTo>
                  <a:pt x="269354" y="152019"/>
                </a:lnTo>
                <a:lnTo>
                  <a:pt x="227548" y="188232"/>
                </a:lnTo>
                <a:lnTo>
                  <a:pt x="184369" y="221800"/>
                </a:lnTo>
                <a:lnTo>
                  <a:pt x="139920" y="252734"/>
                </a:lnTo>
                <a:lnTo>
                  <a:pt x="94306" y="281047"/>
                </a:lnTo>
                <a:lnTo>
                  <a:pt x="47631" y="306750"/>
                </a:lnTo>
                <a:lnTo>
                  <a:pt x="0" y="329857"/>
                </a:lnTo>
                <a:lnTo>
                  <a:pt x="125577" y="649770"/>
                </a:lnTo>
                <a:lnTo>
                  <a:pt x="169990" y="629333"/>
                </a:lnTo>
                <a:lnTo>
                  <a:pt x="213830" y="607231"/>
                </a:lnTo>
                <a:lnTo>
                  <a:pt x="257050" y="583458"/>
                </a:lnTo>
                <a:lnTo>
                  <a:pt x="299604" y="558012"/>
                </a:lnTo>
                <a:lnTo>
                  <a:pt x="341443" y="530888"/>
                </a:lnTo>
                <a:lnTo>
                  <a:pt x="382521" y="502082"/>
                </a:lnTo>
                <a:lnTo>
                  <a:pt x="422789" y="471590"/>
                </a:lnTo>
                <a:lnTo>
                  <a:pt x="462201" y="439410"/>
                </a:lnTo>
                <a:lnTo>
                  <a:pt x="500710" y="405536"/>
                </a:lnTo>
                <a:lnTo>
                  <a:pt x="536419" y="371775"/>
                </a:lnTo>
                <a:lnTo>
                  <a:pt x="570650" y="337065"/>
                </a:lnTo>
                <a:lnTo>
                  <a:pt x="603408" y="301439"/>
                </a:lnTo>
                <a:lnTo>
                  <a:pt x="634698" y="264931"/>
                </a:lnTo>
                <a:lnTo>
                  <a:pt x="664522" y="227576"/>
                </a:lnTo>
                <a:lnTo>
                  <a:pt x="692886" y="189407"/>
                </a:lnTo>
                <a:lnTo>
                  <a:pt x="406196" y="0"/>
                </a:lnTo>
                <a:close/>
              </a:path>
            </a:pathLst>
          </a:custGeom>
          <a:solidFill>
            <a:srgbClr val="EA8C1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5" name="object 155"/>
          <p:cNvSpPr/>
          <p:nvPr/>
        </p:nvSpPr>
        <p:spPr>
          <a:xfrm>
            <a:off x="9267737" y="4398532"/>
            <a:ext cx="270818" cy="268374"/>
          </a:xfrm>
          <a:custGeom>
            <a:avLst/>
            <a:gdLst/>
            <a:ahLst/>
            <a:cxnLst/>
            <a:rect l="l" t="t" r="r" b="b"/>
            <a:pathLst>
              <a:path w="422275" h="418465">
                <a:moveTo>
                  <a:pt x="81089" y="0"/>
                </a:moveTo>
                <a:lnTo>
                  <a:pt x="70387" y="52822"/>
                </a:lnTo>
                <a:lnTo>
                  <a:pt x="56913" y="105108"/>
                </a:lnTo>
                <a:lnTo>
                  <a:pt x="40681" y="156742"/>
                </a:lnTo>
                <a:lnTo>
                  <a:pt x="21705" y="207606"/>
                </a:lnTo>
                <a:lnTo>
                  <a:pt x="0" y="257581"/>
                </a:lnTo>
                <a:lnTo>
                  <a:pt x="303707" y="418134"/>
                </a:lnTo>
                <a:lnTo>
                  <a:pt x="324470" y="372877"/>
                </a:lnTo>
                <a:lnTo>
                  <a:pt x="343521" y="327036"/>
                </a:lnTo>
                <a:lnTo>
                  <a:pt x="360859" y="280660"/>
                </a:lnTo>
                <a:lnTo>
                  <a:pt x="376481" y="233799"/>
                </a:lnTo>
                <a:lnTo>
                  <a:pt x="390386" y="186501"/>
                </a:lnTo>
                <a:lnTo>
                  <a:pt x="402570" y="138815"/>
                </a:lnTo>
                <a:lnTo>
                  <a:pt x="413031" y="90793"/>
                </a:lnTo>
                <a:lnTo>
                  <a:pt x="421767" y="42481"/>
                </a:lnTo>
                <a:lnTo>
                  <a:pt x="81089" y="0"/>
                </a:lnTo>
                <a:close/>
              </a:path>
            </a:pathLst>
          </a:custGeom>
          <a:solidFill>
            <a:srgbClr val="7188A1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6" name="object 156"/>
          <p:cNvSpPr/>
          <p:nvPr/>
        </p:nvSpPr>
        <p:spPr>
          <a:xfrm>
            <a:off x="9315397" y="4086114"/>
            <a:ext cx="234573" cy="275297"/>
          </a:xfrm>
          <a:custGeom>
            <a:avLst/>
            <a:gdLst/>
            <a:ahLst/>
            <a:cxnLst/>
            <a:rect l="l" t="t" r="r" b="b"/>
            <a:pathLst>
              <a:path w="365759" h="429259">
                <a:moveTo>
                  <a:pt x="330746" y="0"/>
                </a:moveTo>
                <a:lnTo>
                  <a:pt x="0" y="93560"/>
                </a:lnTo>
                <a:lnTo>
                  <a:pt x="9078" y="142038"/>
                </a:lnTo>
                <a:lnTo>
                  <a:pt x="15787" y="190632"/>
                </a:lnTo>
                <a:lnTo>
                  <a:pt x="20167" y="239502"/>
                </a:lnTo>
                <a:lnTo>
                  <a:pt x="22215" y="288474"/>
                </a:lnTo>
                <a:lnTo>
                  <a:pt x="21938" y="337457"/>
                </a:lnTo>
                <a:lnTo>
                  <a:pt x="19342" y="386359"/>
                </a:lnTo>
                <a:lnTo>
                  <a:pt x="360019" y="428828"/>
                </a:lnTo>
                <a:lnTo>
                  <a:pt x="363442" y="381089"/>
                </a:lnTo>
                <a:lnTo>
                  <a:pt x="365193" y="333265"/>
                </a:lnTo>
                <a:lnTo>
                  <a:pt x="365274" y="285400"/>
                </a:lnTo>
                <a:lnTo>
                  <a:pt x="363685" y="237544"/>
                </a:lnTo>
                <a:lnTo>
                  <a:pt x="360429" y="189741"/>
                </a:lnTo>
                <a:lnTo>
                  <a:pt x="355494" y="141954"/>
                </a:lnTo>
                <a:lnTo>
                  <a:pt x="348916" y="94483"/>
                </a:lnTo>
                <a:lnTo>
                  <a:pt x="340663" y="47121"/>
                </a:lnTo>
                <a:lnTo>
                  <a:pt x="330746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7" name="object 157"/>
          <p:cNvSpPr txBox="1"/>
          <p:nvPr/>
        </p:nvSpPr>
        <p:spPr>
          <a:xfrm>
            <a:off x="8141825" y="3970935"/>
            <a:ext cx="1063316" cy="66225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algn="ctr">
              <a:lnSpc>
                <a:spcPts val="3357"/>
              </a:lnSpc>
              <a:spcBef>
                <a:spcPts val="64"/>
              </a:spcBef>
            </a:pPr>
            <a:r>
              <a:rPr sz="2886" spc="167" dirty="0">
                <a:solidFill>
                  <a:srgbClr val="0067AC"/>
                </a:solidFill>
                <a:latin typeface="Arial Narrow"/>
                <a:cs typeface="Arial Narrow"/>
              </a:rPr>
              <a:t>1725,8</a:t>
            </a:r>
            <a:endParaRPr sz="2886">
              <a:latin typeface="Arial Narrow"/>
              <a:cs typeface="Arial Narrow"/>
            </a:endParaRPr>
          </a:p>
          <a:p>
            <a:pPr algn="ctr">
              <a:lnSpc>
                <a:spcPts val="1741"/>
              </a:lnSpc>
            </a:pPr>
            <a:r>
              <a:rPr sz="1539" spc="-71" dirty="0">
                <a:solidFill>
                  <a:srgbClr val="0067AC"/>
                </a:solidFill>
                <a:latin typeface="Arial"/>
                <a:cs typeface="Arial"/>
              </a:rPr>
              <a:t>млрд</a:t>
            </a:r>
            <a:r>
              <a:rPr sz="1539" spc="-99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539" spc="-61" dirty="0">
                <a:solidFill>
                  <a:srgbClr val="0067AC"/>
                </a:solidFill>
                <a:latin typeface="Arial"/>
                <a:cs typeface="Arial"/>
              </a:rPr>
              <a:t>руб.</a:t>
            </a:r>
            <a:endParaRPr sz="1539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435872" y="3261328"/>
            <a:ext cx="3249812" cy="1314179"/>
          </a:xfrm>
          <a:custGeom>
            <a:avLst/>
            <a:gdLst/>
            <a:ahLst/>
            <a:cxnLst/>
            <a:rect l="l" t="t" r="r" b="b"/>
            <a:pathLst>
              <a:path w="5067300" h="2049145">
                <a:moveTo>
                  <a:pt x="0" y="0"/>
                </a:moveTo>
                <a:lnTo>
                  <a:pt x="4959261" y="0"/>
                </a:lnTo>
                <a:lnTo>
                  <a:pt x="5021696" y="1687"/>
                </a:lnTo>
                <a:lnTo>
                  <a:pt x="5053737" y="13500"/>
                </a:lnTo>
                <a:lnTo>
                  <a:pt x="5065494" y="45562"/>
                </a:lnTo>
                <a:lnTo>
                  <a:pt x="5067071" y="108000"/>
                </a:lnTo>
                <a:lnTo>
                  <a:pt x="5063705" y="1955114"/>
                </a:lnTo>
                <a:lnTo>
                  <a:pt x="5061970" y="2017096"/>
                </a:lnTo>
                <a:lnTo>
                  <a:pt x="5050539" y="2045969"/>
                </a:lnTo>
                <a:lnTo>
                  <a:pt x="5019643" y="2049125"/>
                </a:lnTo>
                <a:lnTo>
                  <a:pt x="4959515" y="2033955"/>
                </a:lnTo>
                <a:lnTo>
                  <a:pt x="4720767" y="1967039"/>
                </a:lnTo>
              </a:path>
            </a:pathLst>
          </a:custGeom>
          <a:ln w="12700">
            <a:solidFill>
              <a:srgbClr val="7188A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59" name="object 159"/>
          <p:cNvSpPr/>
          <p:nvPr/>
        </p:nvSpPr>
        <p:spPr>
          <a:xfrm>
            <a:off x="6435872" y="3364572"/>
            <a:ext cx="3173250" cy="885757"/>
          </a:xfrm>
          <a:custGeom>
            <a:avLst/>
            <a:gdLst/>
            <a:ahLst/>
            <a:cxnLst/>
            <a:rect l="l" t="t" r="r" b="b"/>
            <a:pathLst>
              <a:path w="4947919" h="1381125">
                <a:moveTo>
                  <a:pt x="0" y="310095"/>
                </a:moveTo>
                <a:lnTo>
                  <a:pt x="1140358" y="310095"/>
                </a:lnTo>
                <a:lnTo>
                  <a:pt x="1184411" y="308905"/>
                </a:lnTo>
                <a:lnTo>
                  <a:pt x="1207033" y="300570"/>
                </a:lnTo>
                <a:lnTo>
                  <a:pt x="1215367" y="277949"/>
                </a:lnTo>
                <a:lnTo>
                  <a:pt x="1216558" y="233895"/>
                </a:lnTo>
                <a:lnTo>
                  <a:pt x="1216558" y="107988"/>
                </a:lnTo>
                <a:lnTo>
                  <a:pt x="1218245" y="45557"/>
                </a:lnTo>
                <a:lnTo>
                  <a:pt x="1230058" y="13498"/>
                </a:lnTo>
                <a:lnTo>
                  <a:pt x="1262121" y="1687"/>
                </a:lnTo>
                <a:lnTo>
                  <a:pt x="1324559" y="0"/>
                </a:lnTo>
                <a:lnTo>
                  <a:pt x="4840084" y="0"/>
                </a:lnTo>
                <a:lnTo>
                  <a:pt x="4902517" y="1687"/>
                </a:lnTo>
                <a:lnTo>
                  <a:pt x="4934546" y="13498"/>
                </a:lnTo>
                <a:lnTo>
                  <a:pt x="4946269" y="45557"/>
                </a:lnTo>
                <a:lnTo>
                  <a:pt x="4947780" y="107988"/>
                </a:lnTo>
                <a:lnTo>
                  <a:pt x="4944643" y="1197013"/>
                </a:lnTo>
                <a:lnTo>
                  <a:pt x="4942829" y="1259858"/>
                </a:lnTo>
                <a:lnTo>
                  <a:pt x="4931275" y="1294771"/>
                </a:lnTo>
                <a:lnTo>
                  <a:pt x="4900125" y="1314320"/>
                </a:lnTo>
                <a:lnTo>
                  <a:pt x="4839525" y="1331074"/>
                </a:lnTo>
                <a:lnTo>
                  <a:pt x="4640402" y="1380604"/>
                </a:lnTo>
              </a:path>
            </a:pathLst>
          </a:custGeom>
          <a:ln w="12699">
            <a:solidFill>
              <a:srgbClr val="0067A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0" name="object 160"/>
          <p:cNvSpPr/>
          <p:nvPr/>
        </p:nvSpPr>
        <p:spPr>
          <a:xfrm>
            <a:off x="6435872" y="4871548"/>
            <a:ext cx="2740757" cy="410503"/>
          </a:xfrm>
          <a:custGeom>
            <a:avLst/>
            <a:gdLst/>
            <a:ahLst/>
            <a:cxnLst/>
            <a:rect l="l" t="t" r="r" b="b"/>
            <a:pathLst>
              <a:path w="4273550" h="640079">
                <a:moveTo>
                  <a:pt x="0" y="270370"/>
                </a:moveTo>
                <a:lnTo>
                  <a:pt x="865847" y="270370"/>
                </a:lnTo>
                <a:lnTo>
                  <a:pt x="928285" y="272057"/>
                </a:lnTo>
                <a:lnTo>
                  <a:pt x="960348" y="283870"/>
                </a:lnTo>
                <a:lnTo>
                  <a:pt x="972161" y="315933"/>
                </a:lnTo>
                <a:lnTo>
                  <a:pt x="973848" y="378371"/>
                </a:lnTo>
                <a:lnTo>
                  <a:pt x="973848" y="531901"/>
                </a:lnTo>
                <a:lnTo>
                  <a:pt x="975536" y="594339"/>
                </a:lnTo>
                <a:lnTo>
                  <a:pt x="987348" y="626402"/>
                </a:lnTo>
                <a:lnTo>
                  <a:pt x="1019411" y="638214"/>
                </a:lnTo>
                <a:lnTo>
                  <a:pt x="1081849" y="639902"/>
                </a:lnTo>
                <a:lnTo>
                  <a:pt x="4166069" y="639902"/>
                </a:lnTo>
                <a:lnTo>
                  <a:pt x="4228490" y="638214"/>
                </a:lnTo>
                <a:lnTo>
                  <a:pt x="4260481" y="626402"/>
                </a:lnTo>
                <a:lnTo>
                  <a:pt x="4272108" y="594339"/>
                </a:lnTo>
                <a:lnTo>
                  <a:pt x="4273435" y="531901"/>
                </a:lnTo>
                <a:lnTo>
                  <a:pt x="4270311" y="0"/>
                </a:lnTo>
              </a:path>
            </a:pathLst>
          </a:custGeom>
          <a:ln w="12700">
            <a:solidFill>
              <a:srgbClr val="EA8C1C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1" name="object 161"/>
          <p:cNvSpPr/>
          <p:nvPr/>
        </p:nvSpPr>
        <p:spPr>
          <a:xfrm>
            <a:off x="6435873" y="4697841"/>
            <a:ext cx="2392562" cy="516386"/>
          </a:xfrm>
          <a:custGeom>
            <a:avLst/>
            <a:gdLst/>
            <a:ahLst/>
            <a:cxnLst/>
            <a:rect l="l" t="t" r="r" b="b"/>
            <a:pathLst>
              <a:path w="3730625" h="805179">
                <a:moveTo>
                  <a:pt x="0" y="0"/>
                </a:moveTo>
                <a:lnTo>
                  <a:pt x="1170216" y="0"/>
                </a:lnTo>
                <a:lnTo>
                  <a:pt x="1232654" y="1687"/>
                </a:lnTo>
                <a:lnTo>
                  <a:pt x="1264716" y="13500"/>
                </a:lnTo>
                <a:lnTo>
                  <a:pt x="1276529" y="45562"/>
                </a:lnTo>
                <a:lnTo>
                  <a:pt x="1278216" y="108000"/>
                </a:lnTo>
                <a:lnTo>
                  <a:pt x="1278216" y="696988"/>
                </a:lnTo>
                <a:lnTo>
                  <a:pt x="1279904" y="759426"/>
                </a:lnTo>
                <a:lnTo>
                  <a:pt x="1291717" y="791489"/>
                </a:lnTo>
                <a:lnTo>
                  <a:pt x="1323779" y="803301"/>
                </a:lnTo>
                <a:lnTo>
                  <a:pt x="1386217" y="804989"/>
                </a:lnTo>
                <a:lnTo>
                  <a:pt x="3623932" y="804989"/>
                </a:lnTo>
                <a:lnTo>
                  <a:pt x="3686346" y="803302"/>
                </a:lnTo>
                <a:lnTo>
                  <a:pt x="3718245" y="791490"/>
                </a:lnTo>
                <a:lnTo>
                  <a:pt x="3729613" y="759432"/>
                </a:lnTo>
                <a:lnTo>
                  <a:pt x="3730434" y="697001"/>
                </a:lnTo>
                <a:lnTo>
                  <a:pt x="3728021" y="523481"/>
                </a:lnTo>
              </a:path>
            </a:pathLst>
          </a:custGeom>
          <a:ln w="12699">
            <a:solidFill>
              <a:srgbClr val="5F4894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2" name="object 162"/>
          <p:cNvSpPr/>
          <p:nvPr/>
        </p:nvSpPr>
        <p:spPr>
          <a:xfrm>
            <a:off x="6435872" y="4715871"/>
            <a:ext cx="2988361" cy="627971"/>
          </a:xfrm>
          <a:custGeom>
            <a:avLst/>
            <a:gdLst/>
            <a:ahLst/>
            <a:cxnLst/>
            <a:rect l="l" t="t" r="r" b="b"/>
            <a:pathLst>
              <a:path w="4659630" h="979170">
                <a:moveTo>
                  <a:pt x="0" y="978738"/>
                </a:moveTo>
                <a:lnTo>
                  <a:pt x="4551616" y="978738"/>
                </a:lnTo>
                <a:lnTo>
                  <a:pt x="4614046" y="977050"/>
                </a:lnTo>
                <a:lnTo>
                  <a:pt x="4646052" y="965238"/>
                </a:lnTo>
                <a:lnTo>
                  <a:pt x="4657710" y="933175"/>
                </a:lnTo>
                <a:lnTo>
                  <a:pt x="4659096" y="870737"/>
                </a:lnTo>
                <a:lnTo>
                  <a:pt x="4655121" y="32029"/>
                </a:lnTo>
                <a:lnTo>
                  <a:pt x="4626000" y="0"/>
                </a:lnTo>
              </a:path>
            </a:pathLst>
          </a:custGeom>
          <a:ln w="12699">
            <a:solidFill>
              <a:srgbClr val="D0197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3" name="object 163"/>
          <p:cNvSpPr txBox="1"/>
          <p:nvPr/>
        </p:nvSpPr>
        <p:spPr>
          <a:xfrm>
            <a:off x="6940279" y="1313202"/>
            <a:ext cx="4618071" cy="1322855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8145" marR="288316">
              <a:lnSpc>
                <a:spcPts val="898"/>
              </a:lnSpc>
              <a:spcBef>
                <a:spcPts val="115"/>
              </a:spcBef>
            </a:pPr>
            <a:r>
              <a:rPr sz="900" spc="-55" dirty="0">
                <a:solidFill>
                  <a:srgbClr val="46556D"/>
                </a:solidFill>
                <a:latin typeface="Arial"/>
                <a:cs typeface="Arial"/>
              </a:rPr>
              <a:t>Обеспечение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охвата всех </a:t>
            </a:r>
            <a:r>
              <a:rPr sz="900" spc="-19" dirty="0">
                <a:solidFill>
                  <a:srgbClr val="46556D"/>
                </a:solidFill>
                <a:latin typeface="Arial"/>
                <a:cs typeface="Arial"/>
              </a:rPr>
              <a:t>граждан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профилактическими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медицинскими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осмотрами 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не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реже </a:t>
            </a:r>
            <a:r>
              <a:rPr sz="900" spc="-26" dirty="0">
                <a:solidFill>
                  <a:srgbClr val="46556D"/>
                </a:solidFill>
                <a:latin typeface="Arial"/>
                <a:cs typeface="Arial"/>
              </a:rPr>
              <a:t>одного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раза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в</a:t>
            </a:r>
            <a:r>
              <a:rPr sz="900" spc="-73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900" spc="-13" dirty="0">
                <a:solidFill>
                  <a:srgbClr val="46556D"/>
                </a:solidFill>
                <a:latin typeface="Arial"/>
                <a:cs typeface="Arial"/>
              </a:rPr>
              <a:t>год</a:t>
            </a:r>
            <a:endParaRPr sz="900" dirty="0">
              <a:latin typeface="Arial"/>
              <a:cs typeface="Arial"/>
            </a:endParaRPr>
          </a:p>
          <a:p>
            <a:pPr marL="8145" marR="333925">
              <a:lnSpc>
                <a:spcPts val="898"/>
              </a:lnSpc>
              <a:spcBef>
                <a:spcPts val="362"/>
              </a:spcBef>
            </a:pPr>
            <a:r>
              <a:rPr sz="900" spc="-55" dirty="0">
                <a:solidFill>
                  <a:srgbClr val="46556D"/>
                </a:solidFill>
                <a:latin typeface="Arial"/>
                <a:cs typeface="Arial"/>
              </a:rPr>
              <a:t>Обеспечение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оптимальной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доступности для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населения </a:t>
            </a:r>
            <a:r>
              <a:rPr sz="900" spc="-26" dirty="0">
                <a:solidFill>
                  <a:srgbClr val="46556D"/>
                </a:solidFill>
                <a:latin typeface="Arial"/>
                <a:cs typeface="Arial"/>
              </a:rPr>
              <a:t>(в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том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числе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для жителей 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населенных </a:t>
            </a:r>
            <a:r>
              <a:rPr sz="900" spc="-22" dirty="0">
                <a:solidFill>
                  <a:srgbClr val="46556D"/>
                </a:solidFill>
                <a:latin typeface="Arial"/>
                <a:cs typeface="Arial"/>
              </a:rPr>
              <a:t>пунктов,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расположенных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в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отдаленных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местностях)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медицинских 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организаций,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оказывающих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первичную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медико-санитарную</a:t>
            </a:r>
            <a:r>
              <a:rPr sz="900" spc="-58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900" spc="-51" dirty="0">
                <a:solidFill>
                  <a:srgbClr val="46556D"/>
                </a:solidFill>
                <a:latin typeface="Arial"/>
                <a:cs typeface="Arial"/>
              </a:rPr>
              <a:t>помощь</a:t>
            </a:r>
            <a:endParaRPr sz="900" dirty="0">
              <a:latin typeface="Arial"/>
              <a:cs typeface="Arial"/>
            </a:endParaRPr>
          </a:p>
          <a:p>
            <a:pPr marL="8145" marR="3258">
              <a:lnSpc>
                <a:spcPts val="898"/>
              </a:lnSpc>
              <a:spcBef>
                <a:spcPts val="366"/>
              </a:spcBef>
            </a:pP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Оптимизация работы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медицинских организаций,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оказывающих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первичную </a:t>
            </a:r>
            <a:r>
              <a:rPr sz="900" spc="-19" dirty="0">
                <a:solidFill>
                  <a:srgbClr val="46556D"/>
                </a:solidFill>
                <a:latin typeface="Arial"/>
                <a:cs typeface="Arial"/>
              </a:rPr>
              <a:t>медико- 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санитарную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помощь,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сокращение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времени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ожидания в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очереди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при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обращении </a:t>
            </a:r>
            <a:r>
              <a:rPr sz="900" spc="-19" dirty="0">
                <a:solidFill>
                  <a:srgbClr val="46556D"/>
                </a:solidFill>
                <a:latin typeface="Arial"/>
                <a:cs typeface="Arial"/>
              </a:rPr>
              <a:t>граждан 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в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указанные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медицинские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организации,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упрощение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процедуры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записи </a:t>
            </a:r>
            <a:r>
              <a:rPr sz="900" spc="-35" dirty="0">
                <a:solidFill>
                  <a:srgbClr val="46556D"/>
                </a:solidFill>
                <a:latin typeface="Arial"/>
                <a:cs typeface="Arial"/>
              </a:rPr>
              <a:t>на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прием </a:t>
            </a:r>
            <a:r>
              <a:rPr sz="900" spc="48" dirty="0">
                <a:solidFill>
                  <a:srgbClr val="46556D"/>
                </a:solidFill>
                <a:latin typeface="Arial"/>
                <a:cs typeface="Arial"/>
              </a:rPr>
              <a:t>к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врачу</a:t>
            </a:r>
            <a:endParaRPr sz="900" dirty="0">
              <a:latin typeface="Arial"/>
              <a:cs typeface="Arial"/>
            </a:endParaRPr>
          </a:p>
          <a:p>
            <a:pPr marL="8145" marR="489892">
              <a:lnSpc>
                <a:spcPts val="898"/>
              </a:lnSpc>
              <a:spcBef>
                <a:spcPts val="362"/>
              </a:spcBef>
            </a:pPr>
            <a:r>
              <a:rPr sz="900" spc="-51" dirty="0">
                <a:solidFill>
                  <a:srgbClr val="46556D"/>
                </a:solidFill>
                <a:latin typeface="Arial"/>
                <a:cs typeface="Arial"/>
              </a:rPr>
              <a:t>Увеличение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объема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экспорта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медицинских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услуг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не </a:t>
            </a:r>
            <a:r>
              <a:rPr sz="900" spc="-51" dirty="0">
                <a:solidFill>
                  <a:srgbClr val="46556D"/>
                </a:solidFill>
                <a:latin typeface="Arial"/>
                <a:cs typeface="Arial"/>
              </a:rPr>
              <a:t>менее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чем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в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четыре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раза 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по </a:t>
            </a:r>
            <a:r>
              <a:rPr sz="900" spc="-45" dirty="0">
                <a:solidFill>
                  <a:srgbClr val="46556D"/>
                </a:solidFill>
                <a:latin typeface="Arial"/>
                <a:cs typeface="Arial"/>
              </a:rPr>
              <a:t>сравнению </a:t>
            </a:r>
            <a:r>
              <a:rPr sz="900" spc="-48" dirty="0">
                <a:solidFill>
                  <a:srgbClr val="46556D"/>
                </a:solidFill>
                <a:latin typeface="Arial"/>
                <a:cs typeface="Arial"/>
              </a:rPr>
              <a:t>с </a:t>
            </a:r>
            <a:r>
              <a:rPr sz="900" spc="-38" dirty="0">
                <a:solidFill>
                  <a:srgbClr val="46556D"/>
                </a:solidFill>
                <a:latin typeface="Arial"/>
                <a:cs typeface="Arial"/>
              </a:rPr>
              <a:t>2017 </a:t>
            </a:r>
            <a:r>
              <a:rPr sz="900" spc="-26" dirty="0">
                <a:solidFill>
                  <a:srgbClr val="46556D"/>
                </a:solidFill>
                <a:latin typeface="Arial"/>
                <a:cs typeface="Arial"/>
              </a:rPr>
              <a:t>годом (до </a:t>
            </a:r>
            <a:r>
              <a:rPr sz="900" spc="-32" dirty="0">
                <a:solidFill>
                  <a:srgbClr val="46556D"/>
                </a:solidFill>
                <a:latin typeface="Arial"/>
                <a:cs typeface="Arial"/>
              </a:rPr>
              <a:t>1 </a:t>
            </a:r>
            <a:r>
              <a:rPr sz="900" spc="-42" dirty="0">
                <a:solidFill>
                  <a:srgbClr val="46556D"/>
                </a:solidFill>
                <a:latin typeface="Arial"/>
                <a:cs typeface="Arial"/>
              </a:rPr>
              <a:t>млрд долларов </a:t>
            </a:r>
            <a:r>
              <a:rPr sz="900" spc="-73" dirty="0">
                <a:solidFill>
                  <a:srgbClr val="46556D"/>
                </a:solidFill>
                <a:latin typeface="Arial"/>
                <a:cs typeface="Arial"/>
              </a:rPr>
              <a:t>США </a:t>
            </a:r>
            <a:r>
              <a:rPr sz="900" spc="-29" dirty="0">
                <a:solidFill>
                  <a:srgbClr val="46556D"/>
                </a:solidFill>
                <a:latin typeface="Arial"/>
                <a:cs typeface="Arial"/>
              </a:rPr>
              <a:t>в</a:t>
            </a:r>
            <a:r>
              <a:rPr sz="900" spc="-61" dirty="0">
                <a:solidFill>
                  <a:srgbClr val="46556D"/>
                </a:solidFill>
                <a:latin typeface="Arial"/>
                <a:cs typeface="Arial"/>
              </a:rPr>
              <a:t> </a:t>
            </a:r>
            <a:r>
              <a:rPr sz="900" spc="-16" dirty="0">
                <a:solidFill>
                  <a:srgbClr val="46556D"/>
                </a:solidFill>
                <a:latin typeface="Arial"/>
                <a:cs typeface="Arial"/>
              </a:rPr>
              <a:t>год)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617047" y="2904798"/>
            <a:ext cx="2588093" cy="1621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000" spc="-35" dirty="0">
                <a:solidFill>
                  <a:srgbClr val="0067AC"/>
                </a:solidFill>
                <a:latin typeface="Arial"/>
                <a:cs typeface="Arial"/>
              </a:rPr>
              <a:t>Бюджет </a:t>
            </a:r>
            <a:r>
              <a:rPr sz="1000" spc="-32" dirty="0">
                <a:solidFill>
                  <a:srgbClr val="0067AC"/>
                </a:solidFill>
                <a:latin typeface="Arial"/>
                <a:cs typeface="Arial"/>
              </a:rPr>
              <a:t>национального</a:t>
            </a:r>
            <a:r>
              <a:rPr sz="1000" spc="-6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29" dirty="0">
                <a:solidFill>
                  <a:srgbClr val="0067AC"/>
                </a:solidFill>
                <a:latin typeface="Arial"/>
                <a:cs typeface="Arial"/>
              </a:rPr>
              <a:t>проекта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680524" y="1039765"/>
            <a:ext cx="1678255" cy="14640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900" spc="-61" dirty="0">
                <a:solidFill>
                  <a:srgbClr val="0067AC"/>
                </a:solidFill>
                <a:latin typeface="Arial"/>
                <a:cs typeface="Arial"/>
              </a:rPr>
              <a:t>ЦЕЛИ </a:t>
            </a:r>
            <a:r>
              <a:rPr sz="900" spc="-55" dirty="0">
                <a:solidFill>
                  <a:srgbClr val="0067AC"/>
                </a:solidFill>
                <a:latin typeface="Arial"/>
                <a:cs typeface="Arial"/>
              </a:rPr>
              <a:t>И </a:t>
            </a:r>
            <a:r>
              <a:rPr sz="900" spc="-71" dirty="0">
                <a:solidFill>
                  <a:srgbClr val="0067AC"/>
                </a:solidFill>
                <a:latin typeface="Arial"/>
                <a:cs typeface="Arial"/>
              </a:rPr>
              <a:t>ЦЕЛЕВЫЕ</a:t>
            </a:r>
            <a:r>
              <a:rPr sz="900" spc="-13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900" spc="-58" dirty="0">
                <a:solidFill>
                  <a:srgbClr val="0067AC"/>
                </a:solidFill>
                <a:latin typeface="Arial"/>
                <a:cs typeface="Arial"/>
              </a:rPr>
              <a:t>ПОКАЗАТЕЛИ: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435871" y="3857577"/>
            <a:ext cx="1517801" cy="0"/>
          </a:xfrm>
          <a:custGeom>
            <a:avLst/>
            <a:gdLst/>
            <a:ahLst/>
            <a:cxnLst/>
            <a:rect l="l" t="t" r="r" b="b"/>
            <a:pathLst>
              <a:path w="2366645">
                <a:moveTo>
                  <a:pt x="236636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A6D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7" name="object 167"/>
          <p:cNvSpPr/>
          <p:nvPr/>
        </p:nvSpPr>
        <p:spPr>
          <a:xfrm>
            <a:off x="6435873" y="4156404"/>
            <a:ext cx="1448976" cy="406430"/>
          </a:xfrm>
          <a:custGeom>
            <a:avLst/>
            <a:gdLst/>
            <a:ahLst/>
            <a:cxnLst/>
            <a:rect l="l" t="t" r="r" b="b"/>
            <a:pathLst>
              <a:path w="2259329" h="633729">
                <a:moveTo>
                  <a:pt x="2258999" y="589495"/>
                </a:moveTo>
                <a:lnTo>
                  <a:pt x="2063851" y="629996"/>
                </a:lnTo>
                <a:lnTo>
                  <a:pt x="2043313" y="633684"/>
                </a:lnTo>
                <a:lnTo>
                  <a:pt x="2031755" y="632072"/>
                </a:lnTo>
                <a:lnTo>
                  <a:pt x="2008318" y="566637"/>
                </a:lnTo>
                <a:lnTo>
                  <a:pt x="1989565" y="493772"/>
                </a:lnTo>
                <a:lnTo>
                  <a:pt x="1981382" y="454847"/>
                </a:lnTo>
                <a:lnTo>
                  <a:pt x="1974177" y="412833"/>
                </a:lnTo>
                <a:lnTo>
                  <a:pt x="1968087" y="366662"/>
                </a:lnTo>
                <a:lnTo>
                  <a:pt x="1963251" y="315262"/>
                </a:lnTo>
                <a:lnTo>
                  <a:pt x="1959804" y="257565"/>
                </a:lnTo>
                <a:lnTo>
                  <a:pt x="1957885" y="192501"/>
                </a:lnTo>
                <a:lnTo>
                  <a:pt x="1957631" y="119000"/>
                </a:lnTo>
                <a:lnTo>
                  <a:pt x="1959178" y="35991"/>
                </a:lnTo>
                <a:lnTo>
                  <a:pt x="1959203" y="15184"/>
                </a:lnTo>
                <a:lnTo>
                  <a:pt x="1955568" y="4498"/>
                </a:lnTo>
                <a:lnTo>
                  <a:pt x="1944994" y="562"/>
                </a:lnTo>
                <a:lnTo>
                  <a:pt x="1924202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ED32B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8" name="object 168"/>
          <p:cNvSpPr/>
          <p:nvPr/>
        </p:nvSpPr>
        <p:spPr>
          <a:xfrm>
            <a:off x="6435870" y="4453558"/>
            <a:ext cx="1872511" cy="708198"/>
          </a:xfrm>
          <a:custGeom>
            <a:avLst/>
            <a:gdLst/>
            <a:ahLst/>
            <a:cxnLst/>
            <a:rect l="l" t="t" r="r" b="b"/>
            <a:pathLst>
              <a:path w="2919729" h="1104265">
                <a:moveTo>
                  <a:pt x="2919603" y="783399"/>
                </a:moveTo>
                <a:lnTo>
                  <a:pt x="2733560" y="1079296"/>
                </a:lnTo>
                <a:lnTo>
                  <a:pt x="2721996" y="1096645"/>
                </a:lnTo>
                <a:lnTo>
                  <a:pt x="2712864" y="1103788"/>
                </a:lnTo>
                <a:lnTo>
                  <a:pt x="2701415" y="1101949"/>
                </a:lnTo>
                <a:lnTo>
                  <a:pt x="2682900" y="1092352"/>
                </a:lnTo>
                <a:lnTo>
                  <a:pt x="2669332" y="1085077"/>
                </a:lnTo>
                <a:lnTo>
                  <a:pt x="2653488" y="1076863"/>
                </a:lnTo>
                <a:lnTo>
                  <a:pt x="2615543" y="1057108"/>
                </a:lnTo>
                <a:lnTo>
                  <a:pt x="2570210" y="1032067"/>
                </a:lnTo>
                <a:lnTo>
                  <a:pt x="2518634" y="1000723"/>
                </a:lnTo>
                <a:lnTo>
                  <a:pt x="2461956" y="962056"/>
                </a:lnTo>
                <a:lnTo>
                  <a:pt x="2401323" y="915049"/>
                </a:lnTo>
                <a:lnTo>
                  <a:pt x="2369880" y="888099"/>
                </a:lnTo>
                <a:lnTo>
                  <a:pt x="2337877" y="858682"/>
                </a:lnTo>
                <a:lnTo>
                  <a:pt x="2305457" y="826670"/>
                </a:lnTo>
                <a:lnTo>
                  <a:pt x="2272763" y="791937"/>
                </a:lnTo>
                <a:lnTo>
                  <a:pt x="2239937" y="754354"/>
                </a:lnTo>
                <a:lnTo>
                  <a:pt x="2207124" y="713795"/>
                </a:lnTo>
                <a:lnTo>
                  <a:pt x="2174465" y="670132"/>
                </a:lnTo>
                <a:lnTo>
                  <a:pt x="2142105" y="623238"/>
                </a:lnTo>
                <a:lnTo>
                  <a:pt x="2110185" y="572986"/>
                </a:lnTo>
                <a:lnTo>
                  <a:pt x="2078849" y="519248"/>
                </a:lnTo>
                <a:lnTo>
                  <a:pt x="2048239" y="461896"/>
                </a:lnTo>
                <a:lnTo>
                  <a:pt x="2018500" y="400805"/>
                </a:lnTo>
                <a:lnTo>
                  <a:pt x="1989773" y="335846"/>
                </a:lnTo>
                <a:lnTo>
                  <a:pt x="1962202" y="266891"/>
                </a:lnTo>
                <a:lnTo>
                  <a:pt x="1935930" y="193815"/>
                </a:lnTo>
                <a:lnTo>
                  <a:pt x="1911100" y="116488"/>
                </a:lnTo>
                <a:lnTo>
                  <a:pt x="1887854" y="34785"/>
                </a:lnTo>
                <a:lnTo>
                  <a:pt x="1881925" y="14675"/>
                </a:lnTo>
                <a:lnTo>
                  <a:pt x="1875231" y="4348"/>
                </a:lnTo>
                <a:lnTo>
                  <a:pt x="1863526" y="543"/>
                </a:lnTo>
                <a:lnTo>
                  <a:pt x="184256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68BE5E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9" name="object 169"/>
          <p:cNvSpPr txBox="1"/>
          <p:nvPr/>
        </p:nvSpPr>
        <p:spPr>
          <a:xfrm>
            <a:off x="6618420" y="5638593"/>
            <a:ext cx="1802465" cy="37832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898" spc="-71" dirty="0">
                <a:solidFill>
                  <a:srgbClr val="0067AC"/>
                </a:solidFill>
                <a:latin typeface="Arial"/>
                <a:cs typeface="Arial"/>
              </a:rPr>
              <a:t>ИСТОЧНИКИ:</a:t>
            </a:r>
            <a:endParaRPr sz="898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737">
              <a:latin typeface="Times New Roman"/>
              <a:cs typeface="Times New Roman"/>
            </a:endParaRPr>
          </a:p>
          <a:p>
            <a:pPr marL="836848"/>
            <a:r>
              <a:rPr sz="770" spc="29" dirty="0">
                <a:solidFill>
                  <a:srgbClr val="46556D"/>
                </a:solidFill>
                <a:latin typeface="Arial Narrow"/>
                <a:cs typeface="Arial Narrow"/>
              </a:rPr>
              <a:t>– </a:t>
            </a:r>
            <a:r>
              <a:rPr sz="770" spc="13" dirty="0">
                <a:solidFill>
                  <a:srgbClr val="46556D"/>
                </a:solidFill>
                <a:latin typeface="Arial Narrow"/>
                <a:cs typeface="Arial Narrow"/>
              </a:rPr>
              <a:t>федеральный</a:t>
            </a:r>
            <a:r>
              <a:rPr sz="770" spc="-64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770" spc="35" dirty="0">
                <a:solidFill>
                  <a:srgbClr val="46556D"/>
                </a:solidFill>
                <a:latin typeface="Arial Narrow"/>
                <a:cs typeface="Arial Narrow"/>
              </a:rPr>
              <a:t>бюджет</a:t>
            </a:r>
            <a:endParaRPr sz="770">
              <a:latin typeface="Arial Narrow"/>
              <a:cs typeface="Arial Narrow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447533" y="6253831"/>
            <a:ext cx="1702690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29" dirty="0">
                <a:solidFill>
                  <a:srgbClr val="46556D"/>
                </a:solidFill>
                <a:latin typeface="Arial Narrow"/>
                <a:cs typeface="Arial Narrow"/>
              </a:rPr>
              <a:t>– </a:t>
            </a:r>
            <a:r>
              <a:rPr sz="770" spc="22" dirty="0">
                <a:solidFill>
                  <a:srgbClr val="46556D"/>
                </a:solidFill>
                <a:latin typeface="Arial Narrow"/>
                <a:cs typeface="Arial Narrow"/>
              </a:rPr>
              <a:t>государственные </a:t>
            </a:r>
            <a:r>
              <a:rPr sz="770" spc="26" dirty="0">
                <a:solidFill>
                  <a:srgbClr val="46556D"/>
                </a:solidFill>
                <a:latin typeface="Arial Narrow"/>
                <a:cs typeface="Arial Narrow"/>
              </a:rPr>
              <a:t>внебюджетные</a:t>
            </a:r>
            <a:r>
              <a:rPr sz="770" spc="-64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770" spc="10" dirty="0">
                <a:solidFill>
                  <a:srgbClr val="46556D"/>
                </a:solidFill>
                <a:latin typeface="Arial Narrow"/>
                <a:cs typeface="Arial Narrow"/>
              </a:rPr>
              <a:t>фонды</a:t>
            </a:r>
            <a:endParaRPr sz="770">
              <a:latin typeface="Arial Narrow"/>
              <a:cs typeface="Arial Narrow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447533" y="6437775"/>
            <a:ext cx="1134991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29" dirty="0">
                <a:solidFill>
                  <a:srgbClr val="46556D"/>
                </a:solidFill>
                <a:latin typeface="Arial Narrow"/>
                <a:cs typeface="Arial Narrow"/>
              </a:rPr>
              <a:t>– </a:t>
            </a:r>
            <a:r>
              <a:rPr sz="770" spc="26" dirty="0">
                <a:solidFill>
                  <a:srgbClr val="46556D"/>
                </a:solidFill>
                <a:latin typeface="Arial Narrow"/>
                <a:cs typeface="Arial Narrow"/>
              </a:rPr>
              <a:t>внебюджетные</a:t>
            </a:r>
            <a:r>
              <a:rPr sz="770" spc="-51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770" spc="32" dirty="0">
                <a:solidFill>
                  <a:srgbClr val="46556D"/>
                </a:solidFill>
                <a:latin typeface="Arial Narrow"/>
                <a:cs typeface="Arial Narrow"/>
              </a:rPr>
              <a:t>источники</a:t>
            </a:r>
            <a:endParaRPr sz="770">
              <a:latin typeface="Arial Narrow"/>
              <a:cs typeface="Arial Narrow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447533" y="6073177"/>
            <a:ext cx="1004673" cy="122606"/>
          </a:xfrm>
          <a:prstGeom prst="rect">
            <a:avLst/>
          </a:prstGeom>
        </p:spPr>
        <p:txBody>
          <a:bodyPr vert="horz" wrap="square" lIns="0" tIns="4072" rIns="0" bIns="0" rtlCol="0">
            <a:spAutoFit/>
          </a:bodyPr>
          <a:lstStyle/>
          <a:p>
            <a:pPr marL="8145">
              <a:spcBef>
                <a:spcPts val="32"/>
              </a:spcBef>
            </a:pPr>
            <a:r>
              <a:rPr sz="770" spc="29" dirty="0">
                <a:solidFill>
                  <a:srgbClr val="46556D"/>
                </a:solidFill>
                <a:latin typeface="Arial Narrow"/>
                <a:cs typeface="Arial Narrow"/>
              </a:rPr>
              <a:t>– </a:t>
            </a:r>
            <a:r>
              <a:rPr sz="737" spc="26" dirty="0">
                <a:solidFill>
                  <a:srgbClr val="46556D"/>
                </a:solidFill>
                <a:latin typeface="Arial Narrow"/>
                <a:cs typeface="Arial Narrow"/>
              </a:rPr>
              <a:t>бюджеты </a:t>
            </a:r>
            <a:r>
              <a:rPr sz="737" spc="29" dirty="0">
                <a:solidFill>
                  <a:srgbClr val="46556D"/>
                </a:solidFill>
                <a:latin typeface="Arial Narrow"/>
                <a:cs typeface="Arial Narrow"/>
              </a:rPr>
              <a:t>субъектов</a:t>
            </a:r>
            <a:r>
              <a:rPr sz="737" spc="-106" dirty="0">
                <a:solidFill>
                  <a:srgbClr val="46556D"/>
                </a:solidFill>
                <a:latin typeface="Arial Narrow"/>
                <a:cs typeface="Arial Narrow"/>
              </a:rPr>
              <a:t> </a:t>
            </a:r>
            <a:r>
              <a:rPr sz="737" spc="42" dirty="0">
                <a:solidFill>
                  <a:srgbClr val="46556D"/>
                </a:solidFill>
                <a:latin typeface="Arial Narrow"/>
                <a:cs typeface="Arial Narrow"/>
              </a:rPr>
              <a:t>РФ</a:t>
            </a:r>
            <a:endParaRPr sz="737">
              <a:latin typeface="Arial Narrow"/>
              <a:cs typeface="Arial Narrow"/>
            </a:endParaRPr>
          </a:p>
        </p:txBody>
      </p:sp>
      <p:graphicFrame>
        <p:nvGraphicFramePr>
          <p:cNvPr id="173" name="object 173"/>
          <p:cNvGraphicFramePr>
            <a:graphicFrameLocks noGrp="1"/>
          </p:cNvGraphicFramePr>
          <p:nvPr/>
        </p:nvGraphicFramePr>
        <p:xfrm>
          <a:off x="6624180" y="5868656"/>
          <a:ext cx="787611" cy="807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6410"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80" dirty="0">
                          <a:solidFill>
                            <a:srgbClr val="0067AC"/>
                          </a:solidFill>
                          <a:latin typeface="Arial Narrow"/>
                          <a:cs typeface="Arial Narrow"/>
                        </a:rPr>
                        <a:t>1366,7 </a:t>
                      </a:r>
                      <a:r>
                        <a:rPr sz="1100" spc="-82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млрд</a:t>
                      </a:r>
                      <a:r>
                        <a:rPr sz="1100" spc="-217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7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100" baseline="4830">
                        <a:latin typeface="Arial"/>
                        <a:cs typeface="Arial"/>
                      </a:endParaRPr>
                    </a:p>
                  </a:txBody>
                  <a:tcPr marL="0" marR="0" marT="12217" marB="0">
                    <a:lnR w="12700">
                      <a:solidFill>
                        <a:srgbClr val="B2BFCC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43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spc="80" dirty="0">
                          <a:solidFill>
                            <a:srgbClr val="0067AC"/>
                          </a:solidFill>
                          <a:latin typeface="Arial Narrow"/>
                          <a:cs typeface="Arial Narrow"/>
                        </a:rPr>
                        <a:t>265,0 </a:t>
                      </a:r>
                      <a:r>
                        <a:rPr sz="1100" spc="-82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млрд</a:t>
                      </a:r>
                      <a:r>
                        <a:rPr sz="1100" spc="-284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7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100" baseline="4830">
                        <a:latin typeface="Arial"/>
                        <a:cs typeface="Arial"/>
                      </a:endParaRPr>
                    </a:p>
                  </a:txBody>
                  <a:tcPr marL="0" marR="0" marT="21177" marB="0">
                    <a:lnR w="12700">
                      <a:solidFill>
                        <a:srgbClr val="B2BFCC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71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60"/>
                        </a:spcBef>
                        <a:tabLst>
                          <a:tab pos="464184" algn="l"/>
                        </a:tabLst>
                      </a:pPr>
                      <a:r>
                        <a:rPr sz="900" spc="75" dirty="0">
                          <a:solidFill>
                            <a:srgbClr val="0067AC"/>
                          </a:solidFill>
                          <a:latin typeface="Arial Narrow"/>
                          <a:cs typeface="Arial Narrow"/>
                        </a:rPr>
                        <a:t>94,0	</a:t>
                      </a:r>
                      <a:r>
                        <a:rPr sz="1100" spc="-82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млрд</a:t>
                      </a:r>
                      <a:r>
                        <a:rPr sz="1100" spc="-202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7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100" baseline="4830">
                        <a:latin typeface="Arial"/>
                        <a:cs typeface="Arial"/>
                      </a:endParaRPr>
                    </a:p>
                  </a:txBody>
                  <a:tcPr marL="0" marR="0" marT="21177" marB="0">
                    <a:lnR w="12700">
                      <a:solidFill>
                        <a:srgbClr val="B2BFCC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68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418465" algn="l"/>
                        </a:tabLst>
                      </a:pPr>
                      <a:r>
                        <a:rPr sz="900" spc="75" dirty="0">
                          <a:solidFill>
                            <a:srgbClr val="0067AC"/>
                          </a:solidFill>
                          <a:latin typeface="Arial Narrow"/>
                          <a:cs typeface="Arial Narrow"/>
                        </a:rPr>
                        <a:t>0,1	</a:t>
                      </a:r>
                      <a:r>
                        <a:rPr sz="1100" spc="-82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млрд</a:t>
                      </a:r>
                      <a:r>
                        <a:rPr sz="1100" spc="-202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7" baseline="4830" dirty="0">
                          <a:solidFill>
                            <a:srgbClr val="0067AC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100" baseline="4830">
                        <a:latin typeface="Arial"/>
                        <a:cs typeface="Arial"/>
                      </a:endParaRPr>
                    </a:p>
                  </a:txBody>
                  <a:tcPr marL="0" marR="0" marT="20769" marB="0">
                    <a:lnR w="12700">
                      <a:solidFill>
                        <a:srgbClr val="B2BFCC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4" name="object 174"/>
          <p:cNvSpPr txBox="1"/>
          <p:nvPr/>
        </p:nvSpPr>
        <p:spPr>
          <a:xfrm>
            <a:off x="6782190" y="1393355"/>
            <a:ext cx="129504" cy="166195"/>
          </a:xfrm>
          <a:prstGeom prst="rect">
            <a:avLst/>
          </a:prstGeom>
          <a:solidFill>
            <a:srgbClr val="ECF2FA"/>
          </a:solidFill>
        </p:spPr>
        <p:txBody>
          <a:bodyPr vert="horz" wrap="square" lIns="0" tIns="47240" rIns="0" bIns="0" rtlCol="0">
            <a:spAutoFit/>
          </a:bodyPr>
          <a:lstStyle/>
          <a:p>
            <a:pPr marL="26470">
              <a:spcBef>
                <a:spcPts val="372"/>
              </a:spcBef>
            </a:pPr>
            <a:r>
              <a:rPr sz="770" spc="-26" dirty="0">
                <a:solidFill>
                  <a:srgbClr val="46556D"/>
                </a:solidFill>
                <a:latin typeface="Arial"/>
                <a:cs typeface="Arial"/>
              </a:rPr>
              <a:t>6.</a:t>
            </a:r>
            <a:endParaRPr sz="770" dirty="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782190" y="1674451"/>
            <a:ext cx="129504" cy="223282"/>
          </a:xfrm>
          <a:prstGeom prst="rect">
            <a:avLst/>
          </a:prstGeom>
          <a:solidFill>
            <a:srgbClr val="ECF2FA"/>
          </a:solidFill>
        </p:spPr>
        <p:txBody>
          <a:bodyPr vert="horz" wrap="square" lIns="0" tIns="1222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673">
              <a:latin typeface="Times New Roman"/>
              <a:cs typeface="Times New Roman"/>
            </a:endParaRPr>
          </a:p>
          <a:p>
            <a:pPr marL="26470">
              <a:spcBef>
                <a:spcPts val="3"/>
              </a:spcBef>
            </a:pPr>
            <a:r>
              <a:rPr sz="770" spc="-26" dirty="0">
                <a:solidFill>
                  <a:srgbClr val="46556D"/>
                </a:solidFill>
                <a:latin typeface="Arial"/>
                <a:cs typeface="Arial"/>
              </a:rPr>
              <a:t>7.</a:t>
            </a:r>
            <a:endParaRPr sz="77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782190" y="2044889"/>
            <a:ext cx="129504" cy="235624"/>
          </a:xfrm>
          <a:prstGeom prst="rect">
            <a:avLst/>
          </a:prstGeom>
          <a:solidFill>
            <a:srgbClr val="ECF2FA"/>
          </a:solidFill>
        </p:spPr>
        <p:txBody>
          <a:bodyPr vert="horz" wrap="square" lIns="0" tIns="3665" rIns="0" bIns="0" rtlCol="0">
            <a:spAutoFit/>
          </a:bodyPr>
          <a:lstStyle/>
          <a:p>
            <a:pPr>
              <a:spcBef>
                <a:spcPts val="29"/>
              </a:spcBef>
            </a:pPr>
            <a:endParaRPr sz="737">
              <a:latin typeface="Times New Roman"/>
              <a:cs typeface="Times New Roman"/>
            </a:endParaRPr>
          </a:p>
          <a:p>
            <a:pPr marL="26470">
              <a:spcBef>
                <a:spcPts val="3"/>
              </a:spcBef>
            </a:pPr>
            <a:r>
              <a:rPr sz="770" spc="-26" dirty="0">
                <a:solidFill>
                  <a:srgbClr val="46556D"/>
                </a:solidFill>
                <a:latin typeface="Arial"/>
                <a:cs typeface="Arial"/>
              </a:rPr>
              <a:t>8.</a:t>
            </a:r>
            <a:endParaRPr sz="77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6782190" y="2443851"/>
            <a:ext cx="129504" cy="166195"/>
          </a:xfrm>
          <a:prstGeom prst="rect">
            <a:avLst/>
          </a:prstGeom>
          <a:solidFill>
            <a:srgbClr val="ECF2FA"/>
          </a:solidFill>
        </p:spPr>
        <p:txBody>
          <a:bodyPr vert="horz" wrap="square" lIns="0" tIns="47240" rIns="0" bIns="0" rtlCol="0">
            <a:spAutoFit/>
          </a:bodyPr>
          <a:lstStyle/>
          <a:p>
            <a:pPr marL="26470">
              <a:spcBef>
                <a:spcPts val="372"/>
              </a:spcBef>
            </a:pPr>
            <a:r>
              <a:rPr sz="770" spc="-26" dirty="0">
                <a:solidFill>
                  <a:srgbClr val="46556D"/>
                </a:solidFill>
                <a:latin typeface="Arial"/>
                <a:cs typeface="Arial"/>
              </a:rPr>
              <a:t>9.</a:t>
            </a:r>
            <a:endParaRPr sz="770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625190" y="1393355"/>
            <a:ext cx="136020" cy="217061"/>
          </a:xfrm>
          <a:custGeom>
            <a:avLst/>
            <a:gdLst/>
            <a:ahLst/>
            <a:cxnLst/>
            <a:rect l="l" t="t" r="r" b="b"/>
            <a:pathLst>
              <a:path w="212090" h="338455">
                <a:moveTo>
                  <a:pt x="0" y="338404"/>
                </a:moveTo>
                <a:lnTo>
                  <a:pt x="211505" y="338404"/>
                </a:lnTo>
                <a:lnTo>
                  <a:pt x="211505" y="0"/>
                </a:lnTo>
                <a:lnTo>
                  <a:pt x="0" y="0"/>
                </a:lnTo>
                <a:lnTo>
                  <a:pt x="0" y="338404"/>
                </a:lnTo>
                <a:close/>
              </a:path>
            </a:pathLst>
          </a:custGeom>
          <a:solidFill>
            <a:srgbClr val="68BE5E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79" name="object 179"/>
          <p:cNvSpPr/>
          <p:nvPr/>
        </p:nvSpPr>
        <p:spPr>
          <a:xfrm>
            <a:off x="6198491" y="1392981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5" h="67944">
                <a:moveTo>
                  <a:pt x="0" y="67741"/>
                </a:moveTo>
                <a:lnTo>
                  <a:pt x="4885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0" name="object 180"/>
          <p:cNvSpPr/>
          <p:nvPr/>
        </p:nvSpPr>
        <p:spPr>
          <a:xfrm>
            <a:off x="6224564" y="1403194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5" h="67944">
                <a:moveTo>
                  <a:pt x="48856" y="6774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1" name="object 181"/>
          <p:cNvSpPr/>
          <p:nvPr/>
        </p:nvSpPr>
        <p:spPr>
          <a:xfrm>
            <a:off x="6693014" y="1470700"/>
            <a:ext cx="0" cy="62716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2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2" name="object 182"/>
          <p:cNvSpPr/>
          <p:nvPr/>
        </p:nvSpPr>
        <p:spPr>
          <a:xfrm>
            <a:off x="6625190" y="2443851"/>
            <a:ext cx="136020" cy="217061"/>
          </a:xfrm>
          <a:custGeom>
            <a:avLst/>
            <a:gdLst/>
            <a:ahLst/>
            <a:cxnLst/>
            <a:rect l="l" t="t" r="r" b="b"/>
            <a:pathLst>
              <a:path w="212090" h="338454">
                <a:moveTo>
                  <a:pt x="0" y="338404"/>
                </a:moveTo>
                <a:lnTo>
                  <a:pt x="211505" y="338404"/>
                </a:lnTo>
                <a:lnTo>
                  <a:pt x="211505" y="0"/>
                </a:lnTo>
                <a:lnTo>
                  <a:pt x="0" y="0"/>
                </a:lnTo>
                <a:lnTo>
                  <a:pt x="0" y="338404"/>
                </a:lnTo>
                <a:close/>
              </a:path>
            </a:pathLst>
          </a:custGeom>
          <a:solidFill>
            <a:srgbClr val="68BE5E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3" name="object 183"/>
          <p:cNvSpPr/>
          <p:nvPr/>
        </p:nvSpPr>
        <p:spPr>
          <a:xfrm>
            <a:off x="6660388" y="2521531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5" h="67945">
                <a:moveTo>
                  <a:pt x="0" y="67741"/>
                </a:moveTo>
                <a:lnTo>
                  <a:pt x="4885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4" name="object 184"/>
          <p:cNvSpPr/>
          <p:nvPr/>
        </p:nvSpPr>
        <p:spPr>
          <a:xfrm>
            <a:off x="6694307" y="2521531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5" h="67945">
                <a:moveTo>
                  <a:pt x="48856" y="6774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5" name="object 185"/>
          <p:cNvSpPr/>
          <p:nvPr/>
        </p:nvSpPr>
        <p:spPr>
          <a:xfrm>
            <a:off x="6693014" y="2521201"/>
            <a:ext cx="0" cy="62716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2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6" name="object 186"/>
          <p:cNvSpPr/>
          <p:nvPr/>
        </p:nvSpPr>
        <p:spPr>
          <a:xfrm>
            <a:off x="6625190" y="1674451"/>
            <a:ext cx="136020" cy="322130"/>
          </a:xfrm>
          <a:custGeom>
            <a:avLst/>
            <a:gdLst/>
            <a:ahLst/>
            <a:cxnLst/>
            <a:rect l="l" t="t" r="r" b="b"/>
            <a:pathLst>
              <a:path w="212090" h="502285">
                <a:moveTo>
                  <a:pt x="0" y="502196"/>
                </a:moveTo>
                <a:lnTo>
                  <a:pt x="211505" y="502196"/>
                </a:lnTo>
                <a:lnTo>
                  <a:pt x="211505" y="0"/>
                </a:lnTo>
                <a:lnTo>
                  <a:pt x="0" y="0"/>
                </a:lnTo>
                <a:lnTo>
                  <a:pt x="0" y="502196"/>
                </a:lnTo>
                <a:close/>
              </a:path>
            </a:pathLst>
          </a:custGeom>
          <a:solidFill>
            <a:srgbClr val="68BE5E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7" name="object 187"/>
          <p:cNvSpPr/>
          <p:nvPr/>
        </p:nvSpPr>
        <p:spPr>
          <a:xfrm>
            <a:off x="6660388" y="1801648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5" h="67944">
                <a:moveTo>
                  <a:pt x="0" y="67741"/>
                </a:moveTo>
                <a:lnTo>
                  <a:pt x="4885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8" name="object 188"/>
          <p:cNvSpPr/>
          <p:nvPr/>
        </p:nvSpPr>
        <p:spPr>
          <a:xfrm>
            <a:off x="6694307" y="1801648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5" h="67944">
                <a:moveTo>
                  <a:pt x="48856" y="6774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9" name="object 189"/>
          <p:cNvSpPr/>
          <p:nvPr/>
        </p:nvSpPr>
        <p:spPr>
          <a:xfrm>
            <a:off x="6693013" y="1807418"/>
            <a:ext cx="0" cy="62716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2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0" name="object 190"/>
          <p:cNvSpPr/>
          <p:nvPr/>
        </p:nvSpPr>
        <p:spPr>
          <a:xfrm>
            <a:off x="6625190" y="2044889"/>
            <a:ext cx="136020" cy="345751"/>
          </a:xfrm>
          <a:custGeom>
            <a:avLst/>
            <a:gdLst/>
            <a:ahLst/>
            <a:cxnLst/>
            <a:rect l="l" t="t" r="r" b="b"/>
            <a:pathLst>
              <a:path w="212090" h="539114">
                <a:moveTo>
                  <a:pt x="0" y="539102"/>
                </a:moveTo>
                <a:lnTo>
                  <a:pt x="211505" y="539102"/>
                </a:lnTo>
                <a:lnTo>
                  <a:pt x="211505" y="0"/>
                </a:lnTo>
                <a:lnTo>
                  <a:pt x="0" y="0"/>
                </a:lnTo>
                <a:lnTo>
                  <a:pt x="0" y="539102"/>
                </a:lnTo>
                <a:close/>
              </a:path>
            </a:pathLst>
          </a:custGeom>
          <a:solidFill>
            <a:srgbClr val="68BE5E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1" name="object 191"/>
          <p:cNvSpPr/>
          <p:nvPr/>
        </p:nvSpPr>
        <p:spPr>
          <a:xfrm>
            <a:off x="6660388" y="2183256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5" h="67945">
                <a:moveTo>
                  <a:pt x="0" y="67741"/>
                </a:moveTo>
                <a:lnTo>
                  <a:pt x="4885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2" name="object 192"/>
          <p:cNvSpPr/>
          <p:nvPr/>
        </p:nvSpPr>
        <p:spPr>
          <a:xfrm>
            <a:off x="6694307" y="2183256"/>
            <a:ext cx="31358" cy="43575"/>
          </a:xfrm>
          <a:custGeom>
            <a:avLst/>
            <a:gdLst/>
            <a:ahLst/>
            <a:cxnLst/>
            <a:rect l="l" t="t" r="r" b="b"/>
            <a:pathLst>
              <a:path w="48895" h="67945">
                <a:moveTo>
                  <a:pt x="48856" y="6774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3" name="object 193"/>
          <p:cNvSpPr/>
          <p:nvPr/>
        </p:nvSpPr>
        <p:spPr>
          <a:xfrm>
            <a:off x="6693014" y="2189022"/>
            <a:ext cx="0" cy="62716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2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4" name="object 148">
            <a:extLst>
              <a:ext uri="{FF2B5EF4-FFF2-40B4-BE49-F238E27FC236}">
                <a16:creationId xmlns:a16="http://schemas.microsoft.com/office/drawing/2014/main" xmlns="" id="{9BCBA0D8-9A9F-44F3-A468-ABF088A1A3CC}"/>
              </a:ext>
            </a:extLst>
          </p:cNvPr>
          <p:cNvSpPr/>
          <p:nvPr/>
        </p:nvSpPr>
        <p:spPr>
          <a:xfrm>
            <a:off x="437029" y="2130729"/>
            <a:ext cx="135645" cy="126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8" name="object 148">
            <a:extLst>
              <a:ext uri="{FF2B5EF4-FFF2-40B4-BE49-F238E27FC236}">
                <a16:creationId xmlns:a16="http://schemas.microsoft.com/office/drawing/2014/main" xmlns="" id="{809FE1BC-B162-497A-B308-A2481976D281}"/>
              </a:ext>
            </a:extLst>
          </p:cNvPr>
          <p:cNvSpPr/>
          <p:nvPr/>
        </p:nvSpPr>
        <p:spPr>
          <a:xfrm>
            <a:off x="443356" y="1580432"/>
            <a:ext cx="120957" cy="183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9" name="object 148">
            <a:extLst>
              <a:ext uri="{FF2B5EF4-FFF2-40B4-BE49-F238E27FC236}">
                <a16:creationId xmlns:a16="http://schemas.microsoft.com/office/drawing/2014/main" xmlns="" id="{4530FAE2-2A7F-4C01-8BDE-3B3F1C1E9876}"/>
              </a:ext>
            </a:extLst>
          </p:cNvPr>
          <p:cNvSpPr/>
          <p:nvPr/>
        </p:nvSpPr>
        <p:spPr>
          <a:xfrm>
            <a:off x="443356" y="1849926"/>
            <a:ext cx="120957" cy="183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00" name="object 148">
            <a:extLst>
              <a:ext uri="{FF2B5EF4-FFF2-40B4-BE49-F238E27FC236}">
                <a16:creationId xmlns:a16="http://schemas.microsoft.com/office/drawing/2014/main" xmlns="" id="{637D59CF-1F8E-4E18-ADE7-72E406511001}"/>
              </a:ext>
            </a:extLst>
          </p:cNvPr>
          <p:cNvSpPr/>
          <p:nvPr/>
        </p:nvSpPr>
        <p:spPr>
          <a:xfrm>
            <a:off x="444374" y="2343447"/>
            <a:ext cx="120957" cy="183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0DC49D70-E266-4113-B557-8E1DF28FA0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39" y="2730731"/>
            <a:ext cx="637933" cy="3476304"/>
          </a:xfrm>
          <a:prstGeom prst="rect">
            <a:avLst/>
          </a:prstGeom>
        </p:spPr>
      </p:pic>
      <p:sp>
        <p:nvSpPr>
          <p:cNvPr id="202" name="Rounded Rectangle 13">
            <a:extLst>
              <a:ext uri="{FF2B5EF4-FFF2-40B4-BE49-F238E27FC236}">
                <a16:creationId xmlns:a16="http://schemas.microsoft.com/office/drawing/2014/main" xmlns="" id="{FB84BF90-AEB0-458B-AA6A-A3B8AAB0D33F}"/>
              </a:ext>
            </a:extLst>
          </p:cNvPr>
          <p:cNvSpPr/>
          <p:nvPr/>
        </p:nvSpPr>
        <p:spPr>
          <a:xfrm>
            <a:off x="818601" y="1581366"/>
            <a:ext cx="4369327" cy="275963"/>
          </a:xfrm>
          <a:prstGeom prst="roundRect">
            <a:avLst>
              <a:gd name="adj" fmla="val 6243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1389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b="1" dirty="0">
              <a:solidFill>
                <a:srgbClr val="C39741"/>
              </a:solidFill>
              <a:latin typeface="Calibri" panose="020F0502020204030204"/>
            </a:endParaRPr>
          </a:p>
        </p:txBody>
      </p:sp>
      <p:sp>
        <p:nvSpPr>
          <p:cNvPr id="203" name="Rounded Rectangle 13">
            <a:extLst>
              <a:ext uri="{FF2B5EF4-FFF2-40B4-BE49-F238E27FC236}">
                <a16:creationId xmlns:a16="http://schemas.microsoft.com/office/drawing/2014/main" xmlns="" id="{D4B8B08A-0C5C-46CA-8513-1BC9FB85AAE3}"/>
              </a:ext>
            </a:extLst>
          </p:cNvPr>
          <p:cNvSpPr/>
          <p:nvPr/>
        </p:nvSpPr>
        <p:spPr>
          <a:xfrm>
            <a:off x="982669" y="3457016"/>
            <a:ext cx="3712739" cy="256157"/>
          </a:xfrm>
          <a:prstGeom prst="roundRect">
            <a:avLst>
              <a:gd name="adj" fmla="val 6243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1389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b="1" dirty="0">
              <a:solidFill>
                <a:srgbClr val="C39741"/>
              </a:solidFill>
              <a:latin typeface="Calibri" panose="020F0502020204030204"/>
            </a:endParaRPr>
          </a:p>
        </p:txBody>
      </p:sp>
      <p:sp>
        <p:nvSpPr>
          <p:cNvPr id="204" name="Rounded Rectangle 13">
            <a:extLst>
              <a:ext uri="{FF2B5EF4-FFF2-40B4-BE49-F238E27FC236}">
                <a16:creationId xmlns:a16="http://schemas.microsoft.com/office/drawing/2014/main" xmlns="" id="{7A6995CC-2219-4E04-BAA8-6B361A9CF1A2}"/>
              </a:ext>
            </a:extLst>
          </p:cNvPr>
          <p:cNvSpPr/>
          <p:nvPr/>
        </p:nvSpPr>
        <p:spPr>
          <a:xfrm>
            <a:off x="6909415" y="1559550"/>
            <a:ext cx="4337971" cy="417515"/>
          </a:xfrm>
          <a:prstGeom prst="roundRect">
            <a:avLst>
              <a:gd name="adj" fmla="val 6243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1389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b="1" dirty="0">
              <a:solidFill>
                <a:srgbClr val="C39741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AD61B8-04AB-409B-B9CA-FAC7A0D2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4"/>
            <a:ext cx="12192000" cy="6738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A69975-24E2-4341-9BD6-AB7F363E84F1}"/>
              </a:ext>
            </a:extLst>
          </p:cNvPr>
          <p:cNvSpPr/>
          <p:nvPr/>
        </p:nvSpPr>
        <p:spPr>
          <a:xfrm>
            <a:off x="8957084" y="6507474"/>
            <a:ext cx="2999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https://www.mrckb.ru/files/proekta-zdravooxranenie.pdf</a:t>
            </a:r>
          </a:p>
        </p:txBody>
      </p:sp>
    </p:spTree>
    <p:extLst>
      <p:ext uri="{BB962C8B-B14F-4D97-AF65-F5344CB8AC3E}">
        <p14:creationId xmlns:p14="http://schemas.microsoft.com/office/powerpoint/2010/main" val="25003470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486833" y="32863"/>
            <a:ext cx="10972800" cy="1477328"/>
          </a:xfrm>
        </p:spPr>
        <p:txBody>
          <a:bodyPr/>
          <a:lstStyle/>
          <a:p>
            <a:r>
              <a:rPr kumimoji="0" lang="ru-RU" sz="2400" b="1">
                <a:latin typeface="Calibri Light" charset="0"/>
              </a:rPr>
              <a:t>Федеральный проект</a:t>
            </a:r>
            <a:br>
              <a:rPr kumimoji="0" lang="ru-RU" sz="2400" b="1">
                <a:latin typeface="Calibri Light" charset="0"/>
              </a:rPr>
            </a:br>
            <a:r>
              <a:rPr kumimoji="0" lang="ru-RU" sz="2400" b="1">
                <a:latin typeface="Calibri Light" charset="0"/>
              </a:rPr>
              <a:t>«Борьба с сердечно-сосудистыми заболеваниями»</a:t>
            </a:r>
            <a:br>
              <a:rPr kumimoji="0" lang="ru-RU" sz="2400" b="1">
                <a:latin typeface="Calibri Light" charset="0"/>
              </a:rPr>
            </a:br>
            <a:r>
              <a:rPr kumimoji="0" lang="ru-RU" sz="2400" b="1">
                <a:latin typeface="Calibri Light" charset="0"/>
              </a:rPr>
              <a:t/>
            </a:r>
            <a:br>
              <a:rPr kumimoji="0" lang="ru-RU" sz="2400" b="1">
                <a:latin typeface="Calibri Light" charset="0"/>
              </a:rPr>
            </a:br>
            <a:endParaRPr kumimoji="0" lang="ru-RU" sz="2400">
              <a:latin typeface="Calibri Light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7067" y="660401"/>
            <a:ext cx="11624733" cy="5522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endParaRPr kumimoji="0" lang="ru-RU" sz="2000" b="1" dirty="0">
              <a:cs typeface="+mn-cs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kumimoji="0" lang="ru-RU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Font typeface="Arial" charset="0"/>
              <a:buNone/>
              <a:defRPr/>
            </a:pPr>
            <a:endParaRPr kumimoji="0" lang="ru-RU" sz="2000" dirty="0">
              <a:latin typeface="+mj-lt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kumimoji="0" lang="ru-RU" sz="2000" dirty="0">
              <a:latin typeface="+mj-lt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kumimoji="0" lang="ru-RU" sz="1600" dirty="0">
              <a:latin typeface="+mj-lt"/>
              <a:ea typeface="+mj-ea"/>
              <a:cs typeface="+mj-cs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endParaRPr kumimoji="0" lang="ru-RU" sz="2000" dirty="0">
              <a:latin typeface="+mj-lt"/>
              <a:ea typeface="+mj-ea"/>
              <a:cs typeface="+mj-cs"/>
            </a:endParaRPr>
          </a:p>
          <a:p>
            <a:pPr marL="0" indent="0" algn="ctr">
              <a:buFont typeface="Arial" charset="0"/>
              <a:buNone/>
              <a:defRPr/>
            </a:pPr>
            <a:endParaRPr kumimoji="0" lang="ru-RU" sz="2000" dirty="0"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425701" y="1901825"/>
            <a:ext cx="647700" cy="401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124451" y="3543300"/>
            <a:ext cx="645583" cy="412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469" name="Прямоугольник 6"/>
          <p:cNvSpPr>
            <a:spLocks noChangeArrowheads="1"/>
          </p:cNvSpPr>
          <p:nvPr/>
        </p:nvSpPr>
        <p:spPr bwMode="auto">
          <a:xfrm>
            <a:off x="237067" y="5394326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/>
              <a:t>Оснащение медицинским оборудованием по программе «Борьба с сердечно-сосудистыми заболеваниями» регионов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867" y="920750"/>
            <a:ext cx="5609167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Снижение смертности от ИМ с 40,6 в 2017 году доя 30,6 на 100 тыс. населения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2024 году (на 24,6%)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6718" y="923925"/>
            <a:ext cx="5609167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Снижение смертности от ОНМК с 92,9 в 2017 году доя 71,1 на 100 тыс. населения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2024 году (на 23,4%)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790518" y="1944689"/>
            <a:ext cx="645583" cy="365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1085" y="2376489"/>
            <a:ext cx="5609167" cy="10556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54 520 сохраненных жизней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(6,8% от всех сохраненных жизней от смертей по причине всех БСК и 8,1% от БСК без учета ОНМК)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17734" y="2376489"/>
            <a:ext cx="5609167" cy="10556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126 295 сохраненных жизней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(15,8% от БСК и 16,9% от БСК без учета ИМ)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6487585" y="3570289"/>
            <a:ext cx="647700" cy="3714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22134" y="4075113"/>
            <a:ext cx="5609167" cy="7858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180 815 сохраненных жизней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(22,6% от всех сохраненных жизней от смертей по причине всех БСК)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746751" y="5010151"/>
            <a:ext cx="645583" cy="3730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309609" y="6428763"/>
            <a:ext cx="324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Бойцов С.А., 2019</a:t>
            </a:r>
          </a:p>
        </p:txBody>
      </p:sp>
    </p:spTree>
    <p:extLst>
      <p:ext uri="{BB962C8B-B14F-4D97-AF65-F5344CB8AC3E}">
        <p14:creationId xmlns:p14="http://schemas.microsoft.com/office/powerpoint/2010/main" val="23084725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86833" y="32863"/>
            <a:ext cx="10972800" cy="1477328"/>
          </a:xfrm>
        </p:spPr>
        <p:txBody>
          <a:bodyPr/>
          <a:lstStyle/>
          <a:p>
            <a:r>
              <a:rPr kumimoji="0" lang="ru-RU" sz="2400" b="1">
                <a:latin typeface="Calibri Light" charset="0"/>
              </a:rPr>
              <a:t>Федеральный проект</a:t>
            </a:r>
            <a:br>
              <a:rPr kumimoji="0" lang="ru-RU" sz="2400" b="1">
                <a:latin typeface="Calibri Light" charset="0"/>
              </a:rPr>
            </a:br>
            <a:r>
              <a:rPr kumimoji="0" lang="ru-RU" sz="2400" b="1">
                <a:latin typeface="Calibri Light" charset="0"/>
              </a:rPr>
              <a:t>«Борьба с сердечно-сосудистыми заболеваниями»</a:t>
            </a:r>
            <a:br>
              <a:rPr kumimoji="0" lang="ru-RU" sz="2400" b="1">
                <a:latin typeface="Calibri Light" charset="0"/>
              </a:rPr>
            </a:br>
            <a:r>
              <a:rPr kumimoji="0" lang="ru-RU" sz="2400" b="1">
                <a:latin typeface="Calibri Light" charset="0"/>
              </a:rPr>
              <a:t/>
            </a:r>
            <a:br>
              <a:rPr kumimoji="0" lang="ru-RU" sz="2400" b="1">
                <a:latin typeface="Calibri Light" charset="0"/>
              </a:rPr>
            </a:br>
            <a:endParaRPr kumimoji="0" lang="ru-RU" sz="2400">
              <a:latin typeface="Calibri Light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7067" y="660401"/>
            <a:ext cx="11624733" cy="5522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endParaRPr kumimoji="0" lang="ru-RU" sz="2000" b="1" dirty="0">
              <a:cs typeface="+mn-cs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kumimoji="0" lang="ru-RU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Font typeface="Arial" charset="0"/>
              <a:buNone/>
              <a:defRPr/>
            </a:pPr>
            <a:endParaRPr kumimoji="0" lang="ru-RU" sz="2000" dirty="0">
              <a:latin typeface="+mj-lt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kumimoji="0" lang="ru-RU" sz="2000" dirty="0">
              <a:latin typeface="+mj-lt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kumimoji="0" lang="ru-RU" sz="1600" dirty="0">
              <a:latin typeface="+mj-lt"/>
              <a:ea typeface="+mj-ea"/>
              <a:cs typeface="+mj-cs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endParaRPr kumimoji="0" lang="ru-RU" sz="2000" dirty="0">
              <a:latin typeface="+mj-lt"/>
              <a:ea typeface="+mj-ea"/>
              <a:cs typeface="+mj-cs"/>
            </a:endParaRPr>
          </a:p>
          <a:p>
            <a:pPr marL="0" indent="0" algn="ctr">
              <a:buFont typeface="Arial" charset="0"/>
              <a:buNone/>
              <a:defRPr/>
            </a:pPr>
            <a:endParaRPr kumimoji="0" lang="ru-RU" sz="2000" dirty="0"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425701" y="1901825"/>
            <a:ext cx="647700" cy="401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124451" y="3543300"/>
            <a:ext cx="645583" cy="412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517" name="Прямоугольник 6"/>
          <p:cNvSpPr>
            <a:spLocks noChangeArrowheads="1"/>
          </p:cNvSpPr>
          <p:nvPr/>
        </p:nvSpPr>
        <p:spPr bwMode="auto">
          <a:xfrm>
            <a:off x="237067" y="5394326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/>
              <a:t>Оснащение медицинским оборудованием по программе «Борьба с сердечно-сосудистыми заболеваниями» регионов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867" y="920750"/>
            <a:ext cx="5609167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Снижение смертности от ИМ с 40,6 в 2017 году доя 30,6 на 100 тыс. населения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2024 году (на 24,6%)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6718" y="923925"/>
            <a:ext cx="5609167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Снижение смертности от ОНМК с 92,9 в 2017 году доя 71,1 на 100 тыс. населения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2024 году (на 23,4%)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790518" y="1944689"/>
            <a:ext cx="645583" cy="365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1085" y="2376489"/>
            <a:ext cx="5609167" cy="10556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54 520 сохраненных жизней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(6,8% от всех сохраненных жизней от смертей по причине всех БСК и 8,1% от БСК без учета ОНМК)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17734" y="2376489"/>
            <a:ext cx="5609167" cy="10556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126 295 сохраненных жизней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(15,8% от БСК и 16,9% от БСК без учета ИМ)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6487585" y="3570289"/>
            <a:ext cx="647700" cy="3714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22134" y="4075113"/>
            <a:ext cx="5609167" cy="7858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180 815 сохраненных жизней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(22,6% от всех сохраненных жизней от смертей по причине всех БСК)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746751" y="5010151"/>
            <a:ext cx="645583" cy="3730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8152" y="2103439"/>
            <a:ext cx="11423649" cy="23653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сохранения еще 77% жизней по причине смертей от БСК необходимы комплексные 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программы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борьбы с болезнями системы кровообращения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31264" y="6239197"/>
            <a:ext cx="2128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Бойцов С.А., 2019</a:t>
            </a:r>
          </a:p>
        </p:txBody>
      </p:sp>
    </p:spTree>
    <p:extLst>
      <p:ext uri="{BB962C8B-B14F-4D97-AF65-F5344CB8AC3E}">
        <p14:creationId xmlns:p14="http://schemas.microsoft.com/office/powerpoint/2010/main" val="2776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cyBdglUWO6217D_Tgm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cyBdglUWO6217D_Tg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5157</Words>
  <Application>Microsoft Macintosh PowerPoint</Application>
  <PresentationFormat>Другой</PresentationFormat>
  <Paragraphs>715</Paragraphs>
  <Slides>50</Slides>
  <Notes>14</Notes>
  <HiddenSlides>12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Office Theme</vt:lpstr>
      <vt:lpstr>1_Office Theme</vt:lpstr>
      <vt:lpstr>1_Slide Template</vt:lpstr>
      <vt:lpstr>Presentation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проект «Борьба с сердечно-сосудистыми заболеваниями»  </vt:lpstr>
      <vt:lpstr>Федеральный проект «Борьба с сердечно-сосудистыми заболеваниями»  </vt:lpstr>
      <vt:lpstr>Смертность от болезней системы кровообращения в Российской Федерации: цели Национального проекта</vt:lpstr>
      <vt:lpstr>Паспорт государственной программы Российской Федерации "Развитие здравоохранения" Сравнение предыдущей версии с актуальной:</vt:lpstr>
      <vt:lpstr>Смертность от болезней системы кровообращения в Российской Федерации: цели Национального проекта</vt:lpstr>
      <vt:lpstr>Презентация PowerPoint</vt:lpstr>
      <vt:lpstr>Где можно ожидать быстрых побед? Таргетные группы высокого риска, которые требуют особого внимания в плане мероприятий по снижению смертности</vt:lpstr>
      <vt:lpstr>Презентация PowerPoint</vt:lpstr>
      <vt:lpstr>Одной из задач  национального проекта: Подготовка региональных программ «Борьба с сердечно-сосудистыми заболеваниями»</vt:lpstr>
      <vt:lpstr>Где можно ожидать быстрых побед?</vt:lpstr>
      <vt:lpstr>Презентация PowerPoint</vt:lpstr>
      <vt:lpstr>В РФ НАБЛЮДАЕТСЯ РОСТ РАСПРОСТРАНЕННОСИ СЕРДЕЧНОЙ НЕДОСТАТОЧНОСТИ</vt:lpstr>
      <vt:lpstr>Презентация PowerPoint</vt:lpstr>
      <vt:lpstr>Презентация PowerPoint</vt:lpstr>
      <vt:lpstr>ОБОСТРЕНИЯ СПОСОБСТВУЮТ ПРОГРЕССИРОВАНИЮ СЕРДЕЧНОЙ НЕДОСТАТОЧНОСТИ</vt:lpstr>
      <vt:lpstr>Презентация PowerPoint</vt:lpstr>
      <vt:lpstr>ПОЧЕМУ ЭТО ТАК ВАЖНО ДЛЯ ПАЦИЕНТОВ?</vt:lpstr>
      <vt:lpstr>Хроническая сердечная недостаточность</vt:lpstr>
      <vt:lpstr>ПРОБЛЕМЫ В ХСН:</vt:lpstr>
      <vt:lpstr>КЛИНИЧЕСКИЕ ИСХОДЫ У ПАЦИЕНТОВ С ХСН И ГОСПИТАЛИЗАЦИЕЙ В АНАМНЕЗЕ</vt:lpstr>
      <vt:lpstr>Распространённость ВСС у пациентов с ХСН</vt:lpstr>
      <vt:lpstr>ВСС – ведущая причина смерти у пациентов ХСН II-III ФК NYHA</vt:lpstr>
      <vt:lpstr>Презентация PowerPoint</vt:lpstr>
      <vt:lpstr>Сентябрь 2018г – март 2019 г</vt:lpstr>
      <vt:lpstr>Презентация PowerPoint</vt:lpstr>
      <vt:lpstr>Презентация PowerPoint</vt:lpstr>
      <vt:lpstr>Презентация PowerPoint</vt:lpstr>
      <vt:lpstr>РЕЗЮМЕ:</vt:lpstr>
      <vt:lpstr>РЕЗЮМЕ:</vt:lpstr>
      <vt:lpstr>Презентация PowerPoint</vt:lpstr>
      <vt:lpstr>ЗАДАЧИ, КОТОРЫЕ СТОЯТ ПЕРЕД ВРАЧОМ ПРИ ЛЕЧЕНИИ ПАЦИЕНТОВ С ХСН</vt:lpstr>
      <vt:lpstr>ОСНОВНЫЕ ГРУППЫ ЛЕКАРСТВЕННЫХ ПРЕПАРАТОВ ДЛЯ ЛЕЧЕНИЯ СЕРДЕЧНОЙ НЕДОСТАТОЧНОСТИ </vt:lpstr>
      <vt:lpstr>Презентация PowerPoint</vt:lpstr>
      <vt:lpstr>Маршрутизация лекарственного обеспечения пациентов с ХСН в день выписки из стационара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Смена стереотипов мышления в здравоохранении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Sandanova, Iuliia</dc:creator>
  <cp:lastModifiedBy>Zenin Sergey</cp:lastModifiedBy>
  <cp:revision>100</cp:revision>
  <dcterms:created xsi:type="dcterms:W3CDTF">2021-05-23T10:53:49Z</dcterms:created>
  <dcterms:modified xsi:type="dcterms:W3CDTF">2021-05-26T13:21:33Z</dcterms:modified>
</cp:coreProperties>
</file>