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  <p:sldMasterId id="2147483694" r:id="rId3"/>
    <p:sldMasterId id="2147483696" r:id="rId4"/>
    <p:sldMasterId id="2147483709" r:id="rId5"/>
    <p:sldMasterId id="2147483722" r:id="rId6"/>
  </p:sldMasterIdLst>
  <p:notesMasterIdLst>
    <p:notesMasterId r:id="rId28"/>
  </p:notesMasterIdLst>
  <p:sldIdLst>
    <p:sldId id="256" r:id="rId7"/>
    <p:sldId id="257" r:id="rId8"/>
    <p:sldId id="258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1" r:id="rId21"/>
    <p:sldId id="278" r:id="rId22"/>
    <p:sldId id="283" r:id="rId23"/>
    <p:sldId id="277" r:id="rId24"/>
    <p:sldId id="284" r:id="rId25"/>
    <p:sldId id="285" r:id="rId26"/>
    <p:sldId id="286" r:id="rId27"/>
  </p:sldIdLst>
  <p:sldSz cx="12192000" cy="6858000"/>
  <p:notesSz cx="6834188" cy="9979025"/>
  <p:embeddedFontLs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Arial Black" panose="020B0A04020102020204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28BC2-4312-40FF-B951-B9783D425CEB}" v="21" dt="2022-09-19T06:39:39.161"/>
  </p1510:revLst>
</p1510:revInfo>
</file>

<file path=ppt/tableStyles.xml><?xml version="1.0" encoding="utf-8"?>
<a:tblStyleLst xmlns:a="http://schemas.openxmlformats.org/drawingml/2006/main" def="{511A3729-455D-4A95-AF10-1F200E612155}">
  <a:tblStyle styleId="{511A3729-455D-4A95-AF10-1F200E612155}" styleName="Table_0">
    <a:wholeTbl>
      <a:tcTxStyle b="off" i="off">
        <a:font>
          <a:latin typeface="Arial Narrow"/>
          <a:ea typeface="Arial Narrow"/>
          <a:cs typeface="Arial Narrow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DE4D235-2B1B-4207-8DA3-53FC65CFFEDB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rgbClr val="4F81BD">
              <a:alpha val="20000"/>
            </a:srgb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4F81BD">
              <a:alpha val="20000"/>
            </a:srgb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>
        <p:guide orient="horz" pos="216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2"/>
            <a:ext cx="2961481" cy="50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71126" y="2"/>
            <a:ext cx="2961481" cy="50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9456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1954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11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418" name="Google Shape;418;p11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1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3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433" name="Google Shape;433;p13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026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14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444" name="Google Shape;444;p14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7386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5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452" name="Google Shape;452;p15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856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17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474" name="Google Shape;474;p17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108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16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Добавить сведения из выпуска 2021 из отчёта Пляскиной.</a:t>
            </a:r>
            <a:endParaRPr b="0"/>
          </a:p>
        </p:txBody>
      </p:sp>
      <p:sp>
        <p:nvSpPr>
          <p:cNvPr id="466" name="Google Shape;466;p16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15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60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19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501" name="Google Shape;501;p19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3062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19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501" name="Google Shape;501;p19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269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3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32" name="Google Shape;332;p3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084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9300"/>
            <a:ext cx="6646862" cy="3740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766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0DF5-6C1D-4277-B556-918B405BC368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989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21" name="Google Shape;321;p2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7014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113c1dacf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9300"/>
            <a:ext cx="6653212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5" name="Google Shape;1045;g113c1dacf44_0_1:notes"/>
          <p:cNvSpPr txBox="1">
            <a:spLocks noGrp="1"/>
          </p:cNvSpPr>
          <p:nvPr>
            <p:ph type="body" idx="1"/>
          </p:nvPr>
        </p:nvSpPr>
        <p:spPr>
          <a:xfrm>
            <a:off x="683420" y="4740039"/>
            <a:ext cx="5467350" cy="449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2" tIns="45499" rIns="91022" bIns="45499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  <p:sp>
        <p:nvSpPr>
          <p:cNvPr id="1046" name="Google Shape;1046;g113c1dacf44_0_1:notes"/>
          <p:cNvSpPr txBox="1">
            <a:spLocks noGrp="1"/>
          </p:cNvSpPr>
          <p:nvPr>
            <p:ph type="sldNum" idx="12"/>
          </p:nvPr>
        </p:nvSpPr>
        <p:spPr>
          <a:xfrm>
            <a:off x="3871127" y="9478344"/>
            <a:ext cx="2961481" cy="49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2" tIns="45499" rIns="91022" bIns="45499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prstClr val="black"/>
                </a:solidFill>
                <a:latin typeface="Calibri"/>
              </a:rPr>
              <a:pPr/>
              <a:t>20</a:t>
            </a:fld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88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3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32" name="Google Shape;332;p3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656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4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47" name="Google Shape;347;p4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136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5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56" name="Google Shape;356;p5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276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6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66" name="Google Shape;366;p6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631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8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86" name="Google Shape;386;p8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229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9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96" name="Google Shape;396;p9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9433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9363"/>
            <a:ext cx="5980112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0:notes"/>
          <p:cNvSpPr txBox="1">
            <a:spLocks noGrp="1"/>
          </p:cNvSpPr>
          <p:nvPr>
            <p:ph type="body" idx="1"/>
          </p:nvPr>
        </p:nvSpPr>
        <p:spPr>
          <a:xfrm>
            <a:off x="683420" y="4802405"/>
            <a:ext cx="5467350" cy="392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408" name="Google Shape;408;p10:notes"/>
          <p:cNvSpPr txBox="1">
            <a:spLocks noGrp="1"/>
          </p:cNvSpPr>
          <p:nvPr>
            <p:ph type="sldNum" idx="12"/>
          </p:nvPr>
        </p:nvSpPr>
        <p:spPr>
          <a:xfrm>
            <a:off x="3871126" y="9478343"/>
            <a:ext cx="2961481" cy="50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25" rIns="91850" bIns="45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55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9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800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Narrow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Narrow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Два объекта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Сравнение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олько заголовок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Narrow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Narrow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вертикальный текст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Narrow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Narrow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Два объекта" type="twoObj">
  <p:cSld name="TWO_OBJEC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Сравнение" type="twoTxTwoObj">
  <p:cSld name="TWO_OBJECTS_WITH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олько заголовок" type="titleOnly">
  <p:cSld name="TITLE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Narrow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Narrow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4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вертикальный текст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6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79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11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56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03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81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3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5AD01-017C-44F5-A4B9-488B31AF38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F8C8-742E-4703-9F3F-1FF323A6B4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1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57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6" indent="0">
              <a:buNone/>
              <a:defRPr sz="2400"/>
            </a:lvl3pPr>
            <a:lvl4pPr marL="1371578" indent="0">
              <a:buNone/>
              <a:defRPr sz="2000"/>
            </a:lvl4pPr>
            <a:lvl5pPr marL="1828770" indent="0">
              <a:buNone/>
              <a:defRPr sz="2000"/>
            </a:lvl5pPr>
            <a:lvl6pPr marL="2285964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43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5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82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658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39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65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57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13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8" indent="0">
              <a:buNone/>
              <a:defRPr sz="2000" b="1"/>
            </a:lvl2pPr>
            <a:lvl3pPr marL="914379" indent="0">
              <a:buNone/>
              <a:defRPr sz="1800" b="1"/>
            </a:lvl3pPr>
            <a:lvl4pPr marL="1371567" indent="0">
              <a:buNone/>
              <a:defRPr sz="1600" b="1"/>
            </a:lvl4pPr>
            <a:lvl5pPr marL="1828756" indent="0">
              <a:buNone/>
              <a:defRPr sz="1600" b="1"/>
            </a:lvl5pPr>
            <a:lvl6pPr marL="2285946" indent="0">
              <a:buNone/>
              <a:defRPr sz="1600" b="1"/>
            </a:lvl6pPr>
            <a:lvl7pPr marL="2743134" indent="0">
              <a:buNone/>
              <a:defRPr sz="1600" b="1"/>
            </a:lvl7pPr>
            <a:lvl8pPr marL="3200322" indent="0">
              <a:buNone/>
              <a:defRPr sz="1600" b="1"/>
            </a:lvl8pPr>
            <a:lvl9pPr marL="365751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8" indent="0">
              <a:buNone/>
              <a:defRPr sz="2000" b="1"/>
            </a:lvl2pPr>
            <a:lvl3pPr marL="914379" indent="0">
              <a:buNone/>
              <a:defRPr sz="1800" b="1"/>
            </a:lvl3pPr>
            <a:lvl4pPr marL="1371567" indent="0">
              <a:buNone/>
              <a:defRPr sz="1600" b="1"/>
            </a:lvl4pPr>
            <a:lvl5pPr marL="1828756" indent="0">
              <a:buNone/>
              <a:defRPr sz="1600" b="1"/>
            </a:lvl5pPr>
            <a:lvl6pPr marL="2285946" indent="0">
              <a:buNone/>
              <a:defRPr sz="1600" b="1"/>
            </a:lvl6pPr>
            <a:lvl7pPr marL="2743134" indent="0">
              <a:buNone/>
              <a:defRPr sz="1600" b="1"/>
            </a:lvl7pPr>
            <a:lvl8pPr marL="3200322" indent="0">
              <a:buNone/>
              <a:defRPr sz="1600" b="1"/>
            </a:lvl8pPr>
            <a:lvl9pPr marL="365751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9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996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5AD01-017C-44F5-A4B9-488B31AF38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F8C8-742E-4703-9F3F-1FF323A6B4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997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8" indent="0">
              <a:buNone/>
              <a:defRPr sz="1200"/>
            </a:lvl2pPr>
            <a:lvl3pPr marL="914379" indent="0">
              <a:buNone/>
              <a:defRPr sz="1000"/>
            </a:lvl3pPr>
            <a:lvl4pPr marL="1371567" indent="0">
              <a:buNone/>
              <a:defRPr sz="900"/>
            </a:lvl4pPr>
            <a:lvl5pPr marL="1828756" indent="0">
              <a:buNone/>
              <a:defRPr sz="900"/>
            </a:lvl5pPr>
            <a:lvl6pPr marL="2285946" indent="0">
              <a:buNone/>
              <a:defRPr sz="900"/>
            </a:lvl6pPr>
            <a:lvl7pPr marL="2743134" indent="0">
              <a:buNone/>
              <a:defRPr sz="900"/>
            </a:lvl7pPr>
            <a:lvl8pPr marL="3200322" indent="0">
              <a:buNone/>
              <a:defRPr sz="900"/>
            </a:lvl8pPr>
            <a:lvl9pPr marL="365751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017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8" indent="0">
              <a:buNone/>
              <a:defRPr sz="2800"/>
            </a:lvl2pPr>
            <a:lvl3pPr marL="914379" indent="0">
              <a:buNone/>
              <a:defRPr sz="2400"/>
            </a:lvl3pPr>
            <a:lvl4pPr marL="1371567" indent="0">
              <a:buNone/>
              <a:defRPr sz="2000"/>
            </a:lvl4pPr>
            <a:lvl5pPr marL="1828756" indent="0">
              <a:buNone/>
              <a:defRPr sz="2000"/>
            </a:lvl5pPr>
            <a:lvl6pPr marL="2285946" indent="0">
              <a:buNone/>
              <a:defRPr sz="2000"/>
            </a:lvl6pPr>
            <a:lvl7pPr marL="2743134" indent="0">
              <a:buNone/>
              <a:defRPr sz="2000"/>
            </a:lvl7pPr>
            <a:lvl8pPr marL="3200322" indent="0">
              <a:buNone/>
              <a:defRPr sz="2000"/>
            </a:lvl8pPr>
            <a:lvl9pPr marL="365751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8" indent="0">
              <a:buNone/>
              <a:defRPr sz="1200"/>
            </a:lvl2pPr>
            <a:lvl3pPr marL="914379" indent="0">
              <a:buNone/>
              <a:defRPr sz="1000"/>
            </a:lvl3pPr>
            <a:lvl4pPr marL="1371567" indent="0">
              <a:buNone/>
              <a:defRPr sz="900"/>
            </a:lvl4pPr>
            <a:lvl5pPr marL="1828756" indent="0">
              <a:buNone/>
              <a:defRPr sz="900"/>
            </a:lvl5pPr>
            <a:lvl6pPr marL="2285946" indent="0">
              <a:buNone/>
              <a:defRPr sz="900"/>
            </a:lvl6pPr>
            <a:lvl7pPr marL="2743134" indent="0">
              <a:buNone/>
              <a:defRPr sz="900"/>
            </a:lvl7pPr>
            <a:lvl8pPr marL="3200322" indent="0">
              <a:buNone/>
              <a:defRPr sz="900"/>
            </a:lvl8pPr>
            <a:lvl9pPr marL="365751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884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323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908F-B161-45A3-8A00-37C8A78BC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ACC-89D3-475D-9470-AD63270D77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80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66572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\\fs\documents\DOC-ADM\Служба ОРиВП\193.Орг отдел\Бондаренко ТИ\орг отдел 193\для презентаций\полоса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" y="1"/>
            <a:ext cx="16827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fs\documents\DOC-ADM\Служба ОРиВП\193.Орг отдел\Бондаренко ТИ\орг отдел 193\для презентаций\лого 1 прозрачный фо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5" y="-67145"/>
            <a:ext cx="3295651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20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2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4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6" indent="0">
              <a:buNone/>
              <a:defRPr sz="2400"/>
            </a:lvl3pPr>
            <a:lvl4pPr marL="1371578" indent="0">
              <a:buNone/>
              <a:defRPr sz="2000"/>
            </a:lvl4pPr>
            <a:lvl5pPr marL="1828770" indent="0">
              <a:buNone/>
              <a:defRPr sz="2000"/>
            </a:lvl5pPr>
            <a:lvl6pPr marL="2285964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Narrow"/>
              <a:buNone/>
              <a:defRPr sz="4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Narrow"/>
              <a:buNone/>
              <a:defRPr sz="4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8" tIns="45720" rIns="91438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38" tIns="45720" rIns="91438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86">
              <a:buClrTx/>
            </a:pPr>
            <a:fld id="{3C25AD01-017C-44F5-A4B9-488B31AF38E6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86">
                <a:buClrTx/>
              </a:pPr>
              <a:t>21.09.2022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86"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86">
              <a:buClrTx/>
            </a:pPr>
            <a:fld id="{6A5BF8C8-742E-4703-9F3F-1FF323A6B440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86"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2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38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5" indent="-342895" algn="l" defTabSz="9143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6" algn="l" defTabSz="91438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6" algn="l" defTabSz="9143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6" algn="l" defTabSz="9143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4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4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7" tIns="45720" rIns="91437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37" tIns="45720" rIns="91437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37" tIns="45720" rIns="91437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9">
              <a:buClrTx/>
            </a:pPr>
            <a:fld id="{3C25AD01-017C-44F5-A4B9-488B31AF38E6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9">
                <a:buClrTx/>
              </a:pPr>
              <a:t>21.09.2022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37" tIns="45720" rIns="91437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9"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37" tIns="45720" rIns="91437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9">
              <a:buClrTx/>
            </a:pPr>
            <a:fld id="{6A5BF8C8-742E-4703-9F3F-1FF323A6B440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9"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05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9143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3" indent="-228594" algn="l" defTabSz="9143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1" indent="-228594" algn="l" defTabSz="9143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0" indent="-228594" algn="l" defTabSz="9143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0" indent="-228594" algn="l" defTabSz="9143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8" indent="-228594" algn="l" defTabSz="9143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6" indent="-228594" algn="l" defTabSz="9143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7" indent="-228594" algn="l" defTabSz="9143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8" algn="l" defTabSz="914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9" algn="l" defTabSz="914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7" algn="l" defTabSz="914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6" algn="l" defTabSz="914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6" algn="l" defTabSz="914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4" algn="l" defTabSz="914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2" algn="l" defTabSz="914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3" algn="l" defTabSz="914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\\fs\documents\DOC-ADM\Служба ОРиВП\193.Орг отдел\Бондаренко ТИ\орг отдел 193\для презентаций\полоса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" y="1"/>
            <a:ext cx="16827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fs\documents\DOC-ADM\Служба ОРиВП\193.Орг отдел\Бондаренко ТИ\орг отдел 193\для презентаций\лого 1 прозрачный фон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5" y="-67145"/>
            <a:ext cx="3295651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8" tIns="45720" rIns="91438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38" tIns="45720" rIns="91438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86">
              <a:buClrTx/>
            </a:pPr>
            <a:fld id="{B4C71EC6-210F-42DE-9C53-41977AD35B3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86">
                <a:buClrTx/>
              </a:pPr>
              <a:t>21.09.2022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86"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86">
              <a:buClrTx/>
            </a:pPr>
            <a:fld id="{B19B0651-EE4F-4900-A07F-96A6BFA9D0F0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86"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57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38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5" indent="-342895" algn="l" defTabSz="9143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6" algn="l" defTabSz="91438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6" algn="l" defTabSz="9143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6" algn="l" defTabSz="9143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4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4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s3q8kTx_No&amp;feature=emb_logo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www.youtube.com/watch?time_continue=1&amp;v=VCV5hI9WgE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time_continue=9&amp;v=KFKHVy3z7S8" TargetMode="External"/><Relationship Id="rId5" Type="http://schemas.openxmlformats.org/officeDocument/2006/relationships/hyperlink" Target="http://otstv.ru/news/more/society/uznat-o-voyne-ot-ochevidtsev-shkolniki-meditsinskogo-klassa-vstretilis-s-veteranami-kotorye-popravlya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30.png"/><Relationship Id="rId9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hyperlink" Target="https://unicode-table.com/ru/00B2/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.png"/><Relationship Id="rId4" Type="http://schemas.openxmlformats.org/officeDocument/2006/relationships/hyperlink" Target="https://unicode-table.com/ru/00B2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 txBox="1">
            <a:spLocks noGrp="1"/>
          </p:cNvSpPr>
          <p:nvPr>
            <p:ph type="ctrTitle"/>
          </p:nvPr>
        </p:nvSpPr>
        <p:spPr>
          <a:xfrm>
            <a:off x="2621869" y="3613679"/>
            <a:ext cx="7778276" cy="72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Clr>
                <a:srgbClr val="213A59"/>
              </a:buClr>
              <a:buSzPts val="3200"/>
            </a:pPr>
            <a:r>
              <a:rPr lang="ru-RU" sz="4000" b="1" dirty="0">
                <a:solidFill>
                  <a:srgbClr val="213A59"/>
                </a:solidFill>
                <a:latin typeface="Arial Black" pitchFamily="34" charset="0"/>
              </a:rPr>
              <a:t>Медицинские классы</a:t>
            </a:r>
            <a:endParaRPr sz="4000" b="1" dirty="0">
              <a:solidFill>
                <a:srgbClr val="213A59"/>
              </a:solidFill>
              <a:latin typeface="Arial Black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314" name="Google Shape;314;p49"/>
          <p:cNvSpPr txBox="1"/>
          <p:nvPr/>
        </p:nvSpPr>
        <p:spPr>
          <a:xfrm>
            <a:off x="9055704" y="6309320"/>
            <a:ext cx="1152128" cy="406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buClr>
                <a:srgbClr val="005985"/>
              </a:buClr>
              <a:buSzPts val="1800"/>
            </a:pPr>
            <a:r>
              <a:rPr lang="ru-RU" sz="1800" dirty="0">
                <a:solidFill>
                  <a:srgbClr val="005985"/>
                </a:solidFill>
              </a:rPr>
              <a:t>2022</a:t>
            </a:r>
            <a:endParaRPr sz="1800" dirty="0">
              <a:solidFill>
                <a:srgbClr val="005985"/>
              </a:solidFill>
            </a:endParaRPr>
          </a:p>
        </p:txBody>
      </p:sp>
      <p:pic>
        <p:nvPicPr>
          <p:cNvPr id="315" name="Google Shape;315;p49" descr="C:\A_WORK\Фирменный стиль\2016 год\Логотип НОБ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500" y="234320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0061" y="170084"/>
            <a:ext cx="963414" cy="96341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9"/>
          <p:cNvSpPr txBox="1">
            <a:spLocks noGrp="1"/>
          </p:cNvSpPr>
          <p:nvPr>
            <p:ph type="subTitle" idx="1"/>
          </p:nvPr>
        </p:nvSpPr>
        <p:spPr>
          <a:xfrm>
            <a:off x="2480077" y="4468055"/>
            <a:ext cx="7910832" cy="80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r">
              <a:spcBef>
                <a:spcPts val="0"/>
              </a:spcBef>
              <a:buClr>
                <a:srgbClr val="2A602A"/>
              </a:buClr>
              <a:buSzPts val="2300"/>
            </a:pPr>
            <a:r>
              <a:rPr lang="ru-RU" sz="2800" b="1" dirty="0">
                <a:solidFill>
                  <a:srgbClr val="1F3864"/>
                </a:solidFill>
                <a:latin typeface="Arial Black" pitchFamily="34" charset="0"/>
              </a:rPr>
              <a:t>Проект ГНОКБ и НГМУ</a:t>
            </a:r>
            <a:endParaRPr sz="4000" dirty="0">
              <a:solidFill>
                <a:srgbClr val="1F3864"/>
              </a:solidFill>
              <a:latin typeface="Arial Black" pitchFamily="34" charset="0"/>
            </a:endParaRPr>
          </a:p>
          <a:p>
            <a:pPr marL="0" indent="0" algn="r">
              <a:spcBef>
                <a:spcPts val="460"/>
              </a:spcBef>
              <a:buSzPts val="2300"/>
            </a:pPr>
            <a:endParaRPr sz="2800" b="1" dirty="0">
              <a:solidFill>
                <a:srgbClr val="1F3864"/>
              </a:solidFill>
              <a:latin typeface="Arial Black" pitchFamily="34" charset="0"/>
            </a:endParaRPr>
          </a:p>
          <a:p>
            <a:pPr marL="0" indent="0" algn="r"/>
            <a:endParaRPr sz="4000" dirty="0">
              <a:solidFill>
                <a:srgbClr val="1F3864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Изображение выглядит как металлоизделия, цепь, аксессуар, фарф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22E59C66-8B41-B4A5-CFE6-4560BC93D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50" y="245934"/>
            <a:ext cx="952500" cy="80010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755967" y="5373216"/>
            <a:ext cx="65572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0"/>
          <p:cNvSpPr txBox="1"/>
          <p:nvPr/>
        </p:nvSpPr>
        <p:spPr>
          <a:xfrm>
            <a:off x="2044700" y="275241"/>
            <a:ext cx="805815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Проникнуться духом </a:t>
            </a:r>
          </a:p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областной больницы</a:t>
            </a:r>
            <a:endParaRPr dirty="0">
              <a:latin typeface="Arial Black" pitchFamily="34" charset="0"/>
            </a:endParaRPr>
          </a:p>
        </p:txBody>
      </p:sp>
      <p:sp>
        <p:nvSpPr>
          <p:cNvPr id="421" name="Google Shape;421;p60"/>
          <p:cNvSpPr/>
          <p:nvPr/>
        </p:nvSpPr>
        <p:spPr>
          <a:xfrm>
            <a:off x="6787690" y="1962705"/>
            <a:ext cx="11560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6 месяцев</a:t>
            </a:r>
            <a:endParaRPr/>
          </a:p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после ОТП</a:t>
            </a:r>
            <a:endParaRPr/>
          </a:p>
        </p:txBody>
      </p:sp>
      <p:pic>
        <p:nvPicPr>
          <p:cNvPr id="422" name="Google Shape;422;p60" descr="Z:\ФОТО_2016 год\Открытие памятника св. Луке_16 сентября 2016\5 cop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9275" y="2058808"/>
            <a:ext cx="3133725" cy="208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0" descr="Z:\ФОТОГАЛЕРЕЯ_Посвящение в профессию_06.09.2018\MARK895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9274" y="4284042"/>
            <a:ext cx="3133724" cy="20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0"/>
          <p:cNvSpPr/>
          <p:nvPr/>
        </p:nvSpPr>
        <p:spPr>
          <a:xfrm>
            <a:off x="1762125" y="1540018"/>
            <a:ext cx="80245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Будущих коллег мы приглашаем на больничные мероприятия и праздники. </a:t>
            </a:r>
            <a:endParaRPr/>
          </a:p>
        </p:txBody>
      </p:sp>
      <p:sp>
        <p:nvSpPr>
          <p:cNvPr id="425" name="Google Shape;425;p60"/>
          <p:cNvSpPr/>
          <p:nvPr/>
        </p:nvSpPr>
        <p:spPr>
          <a:xfrm>
            <a:off x="5083856" y="2058808"/>
            <a:ext cx="138112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10 класс </a:t>
            </a:r>
            <a:endParaRPr/>
          </a:p>
          <a:p>
            <a:r>
              <a:rPr lang="ru-RU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на открытии памятника святителю Луке, 2016 год</a:t>
            </a:r>
            <a:endParaRPr/>
          </a:p>
        </p:txBody>
      </p:sp>
      <p:sp>
        <p:nvSpPr>
          <p:cNvPr id="426" name="Google Shape;426;p60"/>
          <p:cNvSpPr/>
          <p:nvPr/>
        </p:nvSpPr>
        <p:spPr>
          <a:xfrm>
            <a:off x="5105180" y="4284042"/>
            <a:ext cx="137159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10 и 11 классы </a:t>
            </a:r>
            <a:endParaRPr/>
          </a:p>
          <a:p>
            <a:r>
              <a:rPr lang="ru-RU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на празднике «Посвящение в профессию», </a:t>
            </a:r>
            <a:endParaRPr/>
          </a:p>
          <a:p>
            <a:r>
              <a:rPr lang="ru-RU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2018 год</a:t>
            </a:r>
            <a:br>
              <a:rPr lang="ru-RU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27" name="Google Shape;427;p60" descr="\\emc\Press\Фотогалерея_2019 год\ночь музеев\MARK454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1218" y="1929934"/>
            <a:ext cx="2964009" cy="197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0" descr="\\emc\Press\Фотогалерея_2019 год\ночь музеев\MARK4545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0267" y="4473274"/>
            <a:ext cx="2964010" cy="1976006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0"/>
          <p:cNvSpPr/>
          <p:nvPr/>
        </p:nvSpPr>
        <p:spPr>
          <a:xfrm>
            <a:off x="7251217" y="3925509"/>
            <a:ext cx="30258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10 класс. «Ночь музеев в областной больнице», 2019 год</a:t>
            </a:r>
            <a:endParaRPr/>
          </a:p>
        </p:txBody>
      </p:sp>
      <p:pic>
        <p:nvPicPr>
          <p:cNvPr id="13" name="Google Shape;315;p49" descr="C:\A_WORK\Фирменный стиль\2016 год\Логотип НОБ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1"/>
          <p:cNvSpPr txBox="1"/>
          <p:nvPr/>
        </p:nvSpPr>
        <p:spPr>
          <a:xfrm>
            <a:off x="1635126" y="533851"/>
            <a:ext cx="91090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Хроники взросления</a:t>
            </a:r>
            <a:endParaRPr dirty="0">
              <a:latin typeface="Arial Black" pitchFamily="34" charset="0"/>
            </a:endParaRPr>
          </a:p>
        </p:txBody>
      </p:sp>
      <p:sp>
        <p:nvSpPr>
          <p:cNvPr id="436" name="Google Shape;436;p61"/>
          <p:cNvSpPr/>
          <p:nvPr/>
        </p:nvSpPr>
        <p:spPr>
          <a:xfrm>
            <a:off x="6787690" y="1962705"/>
            <a:ext cx="11560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6 месяцев</a:t>
            </a:r>
            <a:endParaRPr/>
          </a:p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после ОТП</a:t>
            </a:r>
            <a:endParaRPr/>
          </a:p>
        </p:txBody>
      </p:sp>
      <p:sp>
        <p:nvSpPr>
          <p:cNvPr id="437" name="Google Shape;437;p61"/>
          <p:cNvSpPr/>
          <p:nvPr/>
        </p:nvSpPr>
        <p:spPr>
          <a:xfrm>
            <a:off x="1752600" y="1161011"/>
            <a:ext cx="539115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600" dirty="0">
              <a:solidFill>
                <a:srgbClr val="002060"/>
              </a:solidFill>
              <a:latin typeface="Arial" pitchFamily="34" charset="0"/>
              <a:ea typeface="Arial Narrow"/>
              <a:cs typeface="Arial" pitchFamily="34" charset="0"/>
              <a:sym typeface="Arial Narrow"/>
            </a:endParaRPr>
          </a:p>
        </p:txBody>
      </p:sp>
      <p:pic>
        <p:nvPicPr>
          <p:cNvPr id="438" name="Google Shape;438;p61"/>
          <p:cNvPicPr preferRelativeResize="0"/>
          <p:nvPr/>
        </p:nvPicPr>
        <p:blipFill rotWithShape="1">
          <a:blip r:embed="rId3">
            <a:alphaModFix/>
          </a:blip>
          <a:srcRect l="4516" t="17420" r="38644" b="20828"/>
          <a:stretch/>
        </p:blipFill>
        <p:spPr>
          <a:xfrm>
            <a:off x="6864959" y="1288670"/>
            <a:ext cx="3555391" cy="2045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1"/>
          <p:cNvPicPr preferRelativeResize="0"/>
          <p:nvPr/>
        </p:nvPicPr>
        <p:blipFill rotWithShape="1">
          <a:blip r:embed="rId4">
            <a:alphaModFix/>
          </a:blip>
          <a:srcRect l="4265" t="17182" r="37344" b="20836"/>
          <a:stretch/>
        </p:blipFill>
        <p:spPr>
          <a:xfrm>
            <a:off x="6864959" y="3878534"/>
            <a:ext cx="3554284" cy="212221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1"/>
          <p:cNvSpPr/>
          <p:nvPr/>
        </p:nvSpPr>
        <p:spPr>
          <a:xfrm>
            <a:off x="1752600" y="1288669"/>
            <a:ext cx="4867276" cy="542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1200" dirty="0">
                <a:solidFill>
                  <a:srgbClr val="1F3864"/>
                </a:solidFill>
                <a:latin typeface="Arial" pitchFamily="34" charset="0"/>
                <a:ea typeface="Arial Narrow"/>
                <a:cs typeface="Arial" pitchFamily="34" charset="0"/>
                <a:sym typeface="Arial Narrow"/>
              </a:rPr>
              <a:t>С момента создания первого медицинского класса </a:t>
            </a:r>
          </a:p>
          <a:p>
            <a:pPr lvl="0"/>
            <a:r>
              <a:rPr lang="ru-RU" sz="1200" dirty="0">
                <a:solidFill>
                  <a:srgbClr val="1F3864"/>
                </a:solidFill>
                <a:latin typeface="Arial" pitchFamily="34" charset="0"/>
                <a:ea typeface="Arial Narrow"/>
                <a:cs typeface="Arial" pitchFamily="34" charset="0"/>
                <a:sym typeface="Arial Narrow"/>
              </a:rPr>
              <a:t>мы внимательно следим за ростом ребят. </a:t>
            </a:r>
            <a:endParaRPr lang="ru-RU" sz="1200" dirty="0">
              <a:solidFill>
                <a:srgbClr val="1F3864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200" dirty="0">
                <a:solidFill>
                  <a:srgbClr val="1F3864"/>
                </a:solidFill>
                <a:latin typeface="Arial" pitchFamily="34" charset="0"/>
                <a:ea typeface="Arial Narrow"/>
                <a:cs typeface="Arial" pitchFamily="34" charset="0"/>
                <a:sym typeface="Arial Narrow"/>
              </a:rPr>
              <a:t>В этом нам помогают новосибирские СМИ. </a:t>
            </a:r>
            <a:endParaRPr lang="ru-RU" sz="1200" dirty="0">
              <a:solidFill>
                <a:srgbClr val="1F3864"/>
              </a:solidFill>
              <a:latin typeface="Arial" pitchFamily="34" charset="0"/>
              <a:cs typeface="Arial" pitchFamily="34" charset="0"/>
            </a:endParaRPr>
          </a:p>
          <a:p>
            <a:endParaRPr lang="ru-RU" sz="1200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r>
              <a:rPr lang="ru-RU" sz="1200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7 мая 2018 г. Новости ОТС</a:t>
            </a:r>
            <a:endParaRPr sz="1200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r>
              <a:rPr lang="ru-RU" sz="1200" b="1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Узнать о войне от очевидцев. Школьники медицинского класса встретились с ветеранами, которые поправляют здоровье </a:t>
            </a:r>
            <a:endParaRPr sz="1200" b="1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r>
              <a:rPr lang="ru-RU" sz="1200" b="1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 Областной больнице</a:t>
            </a:r>
            <a:endParaRPr sz="1200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r>
              <a:rPr lang="ru-RU" sz="1200" u="sng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  <a:hlinkClick r:id="rId5"/>
              </a:rPr>
              <a:t>http://otstv.ru/news/more/society/uznat-o-voyne-ot-ochevidtsev-shkolniki-meditsinskogo-klassa-vstretilis-s-veteranami-kotorye-popravlya/</a:t>
            </a:r>
            <a:endParaRPr sz="1200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endParaRPr sz="1200" b="1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r>
              <a:rPr lang="ru-RU" sz="1200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28 декабря 2018, Новости ОТС</a:t>
            </a:r>
            <a:endParaRPr sz="1200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r>
              <a:rPr lang="ru-RU" sz="1200" b="1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Известный анестезиолог Александр Колосов провёл урок </a:t>
            </a:r>
            <a:endParaRPr dirty="0">
              <a:solidFill>
                <a:srgbClr val="1F3864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b="1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 медицинском классе</a:t>
            </a:r>
            <a:endParaRPr dirty="0">
              <a:solidFill>
                <a:srgbClr val="1F3864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u="sng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  <a:hlinkClick r:id="rId6"/>
              </a:rPr>
              <a:t>https://www.youtube.com/watch?time_continue=9&amp;v=KFKHVy3z7S8</a:t>
            </a:r>
            <a:endParaRPr sz="1200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endParaRPr sz="1200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r>
              <a:rPr lang="ru-RU" sz="1200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12 марта 2019 года, Новости ОТС </a:t>
            </a:r>
            <a:endParaRPr dirty="0">
              <a:solidFill>
                <a:srgbClr val="1F3864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b="1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Ученики медицинского класса посетили отделение детской хирургии</a:t>
            </a:r>
            <a:endParaRPr sz="1200" b="1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r>
              <a:rPr lang="ru-RU" sz="1200" u="sng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  <a:hlinkClick r:id="rId7"/>
              </a:rPr>
              <a:t>https://www.youtube.com/watch?time_continue=1&amp;v=VCV5hI9WgE4</a:t>
            </a:r>
            <a:endParaRPr sz="1200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endParaRPr sz="1200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r>
              <a:rPr lang="ru-RU" sz="1200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14 июня 2020 года, Новости ОТС </a:t>
            </a:r>
            <a:endParaRPr dirty="0">
              <a:solidFill>
                <a:srgbClr val="1F3864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b="1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 Новосибирске выпускникам медицинского класса школы №170 вручили аттестаты</a:t>
            </a:r>
            <a:endParaRPr dirty="0">
              <a:solidFill>
                <a:srgbClr val="1F3864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u="sng" dirty="0">
                <a:solidFill>
                  <a:srgbClr val="1F3864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  <a:hlinkClick r:id="rId8"/>
              </a:rPr>
              <a:t>https://www.youtube.com/watch?v=Ls3q8kTx_No&amp;feature=emb_logo</a:t>
            </a:r>
            <a:endParaRPr sz="1200" dirty="0">
              <a:solidFill>
                <a:srgbClr val="1F3864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</p:txBody>
      </p:sp>
      <p:pic>
        <p:nvPicPr>
          <p:cNvPr id="9" name="Google Shape;315;p49" descr="C:\A_WORK\Фирменный стиль\2016 год\Логотип НОБ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2"/>
          <p:cNvSpPr txBox="1"/>
          <p:nvPr/>
        </p:nvSpPr>
        <p:spPr>
          <a:xfrm>
            <a:off x="1521982" y="395310"/>
            <a:ext cx="91090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Первый набор. </a:t>
            </a:r>
          </a:p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Какими они были</a:t>
            </a:r>
            <a:endParaRPr dirty="0">
              <a:latin typeface="Arial Black" pitchFamily="34" charset="0"/>
            </a:endParaRPr>
          </a:p>
        </p:txBody>
      </p:sp>
      <p:pic>
        <p:nvPicPr>
          <p:cNvPr id="447" name="Google Shape;447;p62" descr="Z:\ФОТО\Медицинский класс\Педиатрия_24 декабря\9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86050" y="1728775"/>
            <a:ext cx="6604967" cy="440331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2"/>
          <p:cNvSpPr/>
          <p:nvPr/>
        </p:nvSpPr>
        <p:spPr>
          <a:xfrm>
            <a:off x="2581276" y="6157857"/>
            <a:ext cx="67056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На практике в Новосибирской областной больнице, 2017 год</a:t>
            </a:r>
            <a:endParaRPr sz="16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" name="Google Shape;315;p49" descr="C:\A_WORK\Фирменный стиль\2016 год\Логотип НОБ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3"/>
          <p:cNvSpPr txBox="1"/>
          <p:nvPr/>
        </p:nvSpPr>
        <p:spPr>
          <a:xfrm>
            <a:off x="3371436" y="187771"/>
            <a:ext cx="59286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«Что нам дал медицинский класс»</a:t>
            </a:r>
            <a:endParaRPr dirty="0">
              <a:latin typeface="Arial Black" pitchFamily="34" charset="0"/>
            </a:endParaRPr>
          </a:p>
        </p:txBody>
      </p:sp>
      <p:pic>
        <p:nvPicPr>
          <p:cNvPr id="455" name="Google Shape;455;p63" descr="E:\НГМУ_ученый совет\В ГНОКБ 14 марта 2019\WhatsApp Image 2019-03-14 at 18.52.3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398" y="1093635"/>
            <a:ext cx="2118800" cy="2825081"/>
          </a:xfrm>
          <a:prstGeom prst="rect">
            <a:avLst/>
          </a:prstGeom>
          <a:noFill/>
          <a:ln>
            <a:noFill/>
          </a:ln>
          <a:effectLst>
            <a:outerShdw blurRad="57150" dist="57150" dir="26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6" name="Google Shape;456;p63" descr="E:\НГМУ_ученый совет\В ГНОКБ 14 марта 2019\WhatsApp Image 2019-03-14 at 18.28.41 (1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6401" y="4036972"/>
            <a:ext cx="2037025" cy="2717650"/>
          </a:xfrm>
          <a:prstGeom prst="rect">
            <a:avLst/>
          </a:prstGeom>
          <a:noFill/>
          <a:ln>
            <a:noFill/>
          </a:ln>
          <a:effectLst>
            <a:outerShdw blurRad="57150" dist="76200" dir="2820000" algn="bl" rotWithShape="0">
              <a:srgbClr val="000000">
                <a:alpha val="21000"/>
              </a:srgbClr>
            </a:outerShdw>
          </a:effectLst>
        </p:spPr>
      </p:pic>
      <p:sp>
        <p:nvSpPr>
          <p:cNvPr id="457" name="Google Shape;457;p63"/>
          <p:cNvSpPr/>
          <p:nvPr/>
        </p:nvSpPr>
        <p:spPr>
          <a:xfrm>
            <a:off x="4276600" y="1585622"/>
            <a:ext cx="2541900" cy="2333100"/>
          </a:xfrm>
          <a:prstGeom prst="wedgeRectCallout">
            <a:avLst>
              <a:gd name="adj1" fmla="val -66632"/>
              <a:gd name="adj2" fmla="val -45780"/>
            </a:avLst>
          </a:prstGeom>
          <a:solidFill>
            <a:schemeClr val="lt1"/>
          </a:solidFill>
          <a:ln w="19050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ru-RU" sz="1600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«Многое мы узнали, когда готовились к конкурсу санитарных бригад. Студенты приходили к нам и все рассказывали, это было интересно и запомнилось».</a:t>
            </a:r>
            <a:endParaRPr dirty="0">
              <a:solidFill>
                <a:srgbClr val="002060"/>
              </a:solidFill>
            </a:endParaRPr>
          </a:p>
          <a:p>
            <a:pPr algn="r">
              <a:buClr>
                <a:schemeClr val="dk1"/>
              </a:buClr>
            </a:pPr>
            <a:r>
              <a:rPr lang="ru-RU" b="1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Анастасия Миронова, </a:t>
            </a:r>
            <a:r>
              <a:rPr lang="ru-RU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выпускница 2017 года, лечебный факультет НГМУ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58" name="Google Shape;458;p63"/>
          <p:cNvSpPr/>
          <p:nvPr/>
        </p:nvSpPr>
        <p:spPr>
          <a:xfrm>
            <a:off x="4156775" y="4036972"/>
            <a:ext cx="2661600" cy="2644800"/>
          </a:xfrm>
          <a:prstGeom prst="wedgeRectCallout">
            <a:avLst>
              <a:gd name="adj1" fmla="val -64476"/>
              <a:gd name="adj2" fmla="val 454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ru-RU" sz="160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«Нам легче. То, что именно практика была. На общей хирургии мне это помогало. Нам очень много объясняли. И сестры давали много заданий. И это помогает теперь, во время учебы». </a:t>
            </a:r>
            <a:endParaRPr>
              <a:solidFill>
                <a:srgbClr val="002060"/>
              </a:solidFill>
            </a:endParaRPr>
          </a:p>
          <a:p>
            <a:pPr algn="r">
              <a:buClr>
                <a:schemeClr val="dk1"/>
              </a:buClr>
            </a:pPr>
            <a:r>
              <a:rPr lang="ru-RU" b="1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Кирилл, Кузнецов, </a:t>
            </a:r>
            <a:r>
              <a:rPr lang="ru-RU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выпускник 2017 года, педиатрический факультет НГМУ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459" name="Google Shape;459;p63"/>
          <p:cNvSpPr/>
          <p:nvPr/>
        </p:nvSpPr>
        <p:spPr>
          <a:xfrm>
            <a:off x="7615950" y="2662835"/>
            <a:ext cx="2713425" cy="1246437"/>
          </a:xfrm>
          <a:prstGeom prst="wedgeRectCallout">
            <a:avLst>
              <a:gd name="adj1" fmla="val -61272"/>
              <a:gd name="adj2" fmla="val -6276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00" algn="ctr"/>
            <a:endParaRPr lang="ru-RU"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pPr marL="36000" algn="ctr"/>
            <a:r>
              <a:rPr lang="ru-RU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Практические навыки, приобретенные на практике в школе, упростили общение с пациентами на практических занятиях в институте. </a:t>
            </a:r>
            <a:endParaRPr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0" name="Google Shape;460;p63"/>
          <p:cNvSpPr/>
          <p:nvPr/>
        </p:nvSpPr>
        <p:spPr>
          <a:xfrm>
            <a:off x="7581975" y="1585622"/>
            <a:ext cx="2747400" cy="785400"/>
          </a:xfrm>
          <a:prstGeom prst="wedgeRectCallout">
            <a:avLst>
              <a:gd name="adj1" fmla="val -58692"/>
              <a:gd name="adj2" fmla="val -881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ru-RU"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pPr algn="ctr"/>
            <a:r>
              <a:rPr lang="ru-RU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Это помогло выбрать факультет и понять нравится ли медицина в целом</a:t>
            </a:r>
            <a:endParaRPr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  <a:p>
            <a:endParaRPr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1" name="Google Shape;461;p63"/>
          <p:cNvSpPr/>
          <p:nvPr/>
        </p:nvSpPr>
        <p:spPr>
          <a:xfrm>
            <a:off x="7615950" y="4146372"/>
            <a:ext cx="2661601" cy="905900"/>
          </a:xfrm>
          <a:prstGeom prst="wedgeRectCallout">
            <a:avLst>
              <a:gd name="adj1" fmla="val -66783"/>
              <a:gd name="adj2" fmla="val -4372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Благодаря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медклассу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теперь – больше знакомых на разных факультетах.</a:t>
            </a:r>
            <a:endParaRPr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2" name="Google Shape;462;p63"/>
          <p:cNvSpPr/>
          <p:nvPr/>
        </p:nvSpPr>
        <p:spPr>
          <a:xfrm>
            <a:off x="7707631" y="5441372"/>
            <a:ext cx="2559645" cy="791550"/>
          </a:xfrm>
          <a:prstGeom prst="wedgeRectCallout">
            <a:avLst>
              <a:gd name="adj1" fmla="val -68613"/>
              <a:gd name="adj2" fmla="val 6184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Очень помогло общение со студентами старших курсов НГМУ.</a:t>
            </a:r>
            <a:endParaRPr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Google Shape;315;p49" descr="C:\A_WORK\Фирменный стиль\2016 год\Логотип НОБ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015" y="7441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65681" y="8696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5"/>
          <p:cNvSpPr txBox="1"/>
          <p:nvPr/>
        </p:nvSpPr>
        <p:spPr>
          <a:xfrm>
            <a:off x="1558925" y="533850"/>
            <a:ext cx="910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Выпуск 2021 года</a:t>
            </a:r>
            <a:endParaRPr dirty="0">
              <a:latin typeface="Arial Black" pitchFamily="34" charset="0"/>
            </a:endParaRPr>
          </a:p>
        </p:txBody>
      </p:sp>
      <p:sp>
        <p:nvSpPr>
          <p:cNvPr id="477" name="Google Shape;477;p65"/>
          <p:cNvSpPr/>
          <p:nvPr/>
        </p:nvSpPr>
        <p:spPr>
          <a:xfrm>
            <a:off x="1884971" y="4720442"/>
            <a:ext cx="511779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2200" b="1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В 2021 году медицинский класс окончили 25 человек. </a:t>
            </a:r>
            <a:endParaRPr sz="2000"/>
          </a:p>
          <a:p>
            <a:r>
              <a:rPr lang="ru-RU" sz="22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19 человек пошли в медицину</a:t>
            </a:r>
            <a:endParaRPr sz="2000"/>
          </a:p>
          <a:p>
            <a:r>
              <a:rPr lang="ru-RU" sz="22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3 человека – в ветеринарию.</a:t>
            </a:r>
            <a:endParaRPr sz="2000"/>
          </a:p>
        </p:txBody>
      </p:sp>
      <p:pic>
        <p:nvPicPr>
          <p:cNvPr id="478" name="Google Shape;478;p65" descr="\\emc\Press\Юданов\НГМУ_ученый совет\2020_выпускной.png"/>
          <p:cNvPicPr preferRelativeResize="0"/>
          <p:nvPr/>
        </p:nvPicPr>
        <p:blipFill rotWithShape="1">
          <a:blip r:embed="rId3">
            <a:alphaModFix/>
          </a:blip>
          <a:srcRect l="17092" r="4500" b="12403"/>
          <a:stretch/>
        </p:blipFill>
        <p:spPr>
          <a:xfrm>
            <a:off x="1884973" y="1266826"/>
            <a:ext cx="4906353" cy="30677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79" name="Google Shape;479;p65"/>
          <p:cNvSpPr/>
          <p:nvPr/>
        </p:nvSpPr>
        <p:spPr>
          <a:xfrm>
            <a:off x="7002775" y="4553075"/>
            <a:ext cx="3486900" cy="13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200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r>
              <a:rPr lang="ru-RU" sz="20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Все выпускники получили сертификаты </a:t>
            </a:r>
            <a:endParaRPr sz="2000"/>
          </a:p>
          <a:p>
            <a:r>
              <a:rPr lang="ru-RU" sz="20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от Новосибирской областной больницы. </a:t>
            </a:r>
            <a:endParaRPr sz="2000"/>
          </a:p>
          <a:p>
            <a:endParaRPr sz="180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endParaRPr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80" name="Google Shape;480;p65"/>
          <p:cNvPicPr preferRelativeResize="0"/>
          <p:nvPr/>
        </p:nvPicPr>
        <p:blipFill rotWithShape="1">
          <a:blip r:embed="rId4">
            <a:alphaModFix/>
          </a:blip>
          <a:srcRect r="19916"/>
          <a:stretch/>
        </p:blipFill>
        <p:spPr>
          <a:xfrm>
            <a:off x="6953475" y="1266825"/>
            <a:ext cx="3486900" cy="31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15;p49" descr="C:\A_WORK\Фирменный стиль\2016 год\Логотип НОБ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4"/>
          <p:cNvSpPr txBox="1"/>
          <p:nvPr/>
        </p:nvSpPr>
        <p:spPr>
          <a:xfrm>
            <a:off x="1364969" y="404546"/>
            <a:ext cx="91092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36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Итоги</a:t>
            </a:r>
            <a:endParaRPr sz="3600" dirty="0">
              <a:solidFill>
                <a:srgbClr val="1F3864"/>
              </a:solidFill>
              <a:latin typeface="Arial Black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469" name="Google Shape;469;p64"/>
          <p:cNvSpPr/>
          <p:nvPr/>
        </p:nvSpPr>
        <p:spPr>
          <a:xfrm>
            <a:off x="6787690" y="1962705"/>
            <a:ext cx="11560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6 месяцев</a:t>
            </a:r>
            <a:endParaRPr/>
          </a:p>
          <a:p>
            <a:r>
              <a:rPr lang="ru-RU" sz="1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после ОТП</a:t>
            </a:r>
            <a:endParaRPr/>
          </a:p>
        </p:txBody>
      </p:sp>
      <p:graphicFrame>
        <p:nvGraphicFramePr>
          <p:cNvPr id="470" name="Google Shape;470;p64"/>
          <p:cNvGraphicFramePr/>
          <p:nvPr>
            <p:extLst>
              <p:ext uri="{D42A27DB-BD31-4B8C-83A1-F6EECF244321}">
                <p14:modId xmlns:p14="http://schemas.microsoft.com/office/powerpoint/2010/main" val="3782064681"/>
              </p:ext>
            </p:extLst>
          </p:nvPr>
        </p:nvGraphicFramePr>
        <p:xfrm>
          <a:off x="2027648" y="1220447"/>
          <a:ext cx="8000375" cy="5066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22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5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34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4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551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460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u="none" strike="noStrike" cap="none" dirty="0">
                          <a:latin typeface="Arial Narrow" pitchFamily="34" charset="0"/>
                          <a:sym typeface="Arial"/>
                        </a:rPr>
                        <a:t>Поступили </a:t>
                      </a:r>
                      <a:endParaRPr sz="1600" dirty="0">
                        <a:latin typeface="Arial Narrow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u="none" strike="noStrike" cap="none" dirty="0">
                          <a:latin typeface="Arial Narrow" pitchFamily="34" charset="0"/>
                          <a:sym typeface="Arial"/>
                        </a:rPr>
                        <a:t>в 10 класс</a:t>
                      </a:r>
                      <a:endParaRPr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u="none" strike="noStrike" cap="none" dirty="0">
                          <a:latin typeface="Arial Narrow" pitchFamily="34" charset="0"/>
                          <a:sym typeface="Arial"/>
                        </a:rPr>
                        <a:t>Окончили </a:t>
                      </a:r>
                      <a:endParaRPr sz="1600" dirty="0">
                        <a:latin typeface="Arial Narrow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u="none" strike="noStrike" cap="none" dirty="0">
                          <a:latin typeface="Arial Narrow" pitchFamily="34" charset="0"/>
                          <a:sym typeface="Arial"/>
                        </a:rPr>
                        <a:t>11 класс </a:t>
                      </a:r>
                      <a:endParaRPr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u="none" strike="noStrike" cap="none" dirty="0">
                          <a:latin typeface="Arial Narrow" pitchFamily="34" charset="0"/>
                          <a:sym typeface="Arial"/>
                        </a:rPr>
                        <a:t>Поступили в медицинские </a:t>
                      </a:r>
                      <a:endParaRPr u="none" strike="noStrike" cap="none" dirty="0">
                        <a:latin typeface="Arial Narrow" pitchFamily="34" charset="0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u="none" strike="noStrike" cap="none" dirty="0">
                          <a:latin typeface="Arial Narrow" pitchFamily="34" charset="0"/>
                          <a:sym typeface="Arial"/>
                        </a:rPr>
                        <a:t>учебные заведения </a:t>
                      </a:r>
                      <a:endParaRPr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12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Первый набор  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2015 год</a:t>
                      </a:r>
                      <a:endParaRPr sz="1600" dirty="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30 человек. 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2017 год</a:t>
                      </a:r>
                      <a:endParaRPr sz="1600" dirty="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27 человек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16 человек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Arial Narrow" pitchFamily="34" charset="0"/>
                          <a:sym typeface="Arial"/>
                        </a:rPr>
                        <a:t>60%</a:t>
                      </a:r>
                      <a:endParaRPr sz="20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12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Второй набор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2016 год</a:t>
                      </a:r>
                      <a:endParaRPr sz="1600" dirty="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30 человек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2018 год</a:t>
                      </a:r>
                      <a:endParaRPr sz="160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26 человек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16 человек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Arial Narrow" pitchFamily="34" charset="0"/>
                          <a:sym typeface="Arial"/>
                        </a:rPr>
                        <a:t>61%</a:t>
                      </a:r>
                      <a:endParaRPr sz="20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12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Третий набор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2017 год</a:t>
                      </a:r>
                      <a:endParaRPr sz="1600" dirty="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29 человек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2019 год</a:t>
                      </a:r>
                      <a:endParaRPr sz="1600" dirty="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27 человек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21 человек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Arial Narrow" pitchFamily="34" charset="0"/>
                          <a:sym typeface="Arial"/>
                        </a:rPr>
                        <a:t>78%</a:t>
                      </a:r>
                      <a:endParaRPr sz="20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12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Четвертый  набор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2018 год</a:t>
                      </a:r>
                      <a:endParaRPr sz="160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31 человек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2020 год</a:t>
                      </a:r>
                      <a:endParaRPr sz="1600" dirty="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28 человек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26 человек 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Arial Narrow" pitchFamily="34" charset="0"/>
                          <a:sym typeface="Arial"/>
                        </a:rPr>
                        <a:t>93%</a:t>
                      </a:r>
                      <a:endParaRPr sz="20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19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Пятый набор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2019 год</a:t>
                      </a:r>
                      <a:endParaRPr sz="160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29 человек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2021 год</a:t>
                      </a:r>
                      <a:endParaRPr sz="160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25 человек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19 человек </a:t>
                      </a:r>
                      <a:endParaRPr sz="1600" dirty="0">
                        <a:latin typeface="Arial Narrow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+ 3 чел в НГАУ,</a:t>
                      </a:r>
                      <a:endParaRPr sz="1600" dirty="0">
                        <a:latin typeface="Arial Narrow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 ветеринария 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Arial Narrow" pitchFamily="34" charset="0"/>
                          <a:sym typeface="Arial"/>
                        </a:rPr>
                        <a:t>76%</a:t>
                      </a:r>
                      <a:endParaRPr sz="20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Шестой набор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2020 год</a:t>
                      </a:r>
                      <a:endParaRPr sz="160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29 человек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2022 год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24 человека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20 человек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Arial Narrow" pitchFamily="34" charset="0"/>
                          <a:sym typeface="Arial"/>
                        </a:rPr>
                        <a:t> 83%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12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Седьмой набор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2021 год</a:t>
                      </a:r>
                      <a:endParaRPr sz="1600">
                        <a:latin typeface="Arial Narrow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29 человек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 Narrow" pitchFamily="34" charset="0"/>
                          <a:sym typeface="Arial"/>
                        </a:rPr>
                        <a:t>2023 год</a:t>
                      </a:r>
                      <a:endParaRPr sz="1400" u="none" strike="noStrike" cap="none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175" marR="84175" marT="42075" marB="420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Arial Narrow" pitchFamily="34" charset="0"/>
                          <a:sym typeface="Arial"/>
                        </a:rPr>
                        <a:t> </a:t>
                      </a:r>
                      <a:endParaRPr sz="1400" u="none" strike="noStrike" cap="none" dirty="0">
                        <a:latin typeface="Arial Narrow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Google Shape;315;p49" descr="C:\A_WORK\Фирменный стиль\2016 год\Логотип НОБ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900D9550-F5E8-B806-A5EC-7F903B897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068015"/>
              </p:ext>
            </p:extLst>
          </p:nvPr>
        </p:nvGraphicFramePr>
        <p:xfrm>
          <a:off x="1832609" y="1243313"/>
          <a:ext cx="8526781" cy="5252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57064">
                  <a:extLst>
                    <a:ext uri="{9D8B030D-6E8A-4147-A177-3AD203B41FA5}">
                      <a16:colId xmlns:a16="http://schemas.microsoft.com/office/drawing/2014/main" xmlns="" val="514599468"/>
                    </a:ext>
                  </a:extLst>
                </a:gridCol>
                <a:gridCol w="1186335">
                  <a:extLst>
                    <a:ext uri="{9D8B030D-6E8A-4147-A177-3AD203B41FA5}">
                      <a16:colId xmlns:a16="http://schemas.microsoft.com/office/drawing/2014/main" xmlns="" val="1122961470"/>
                    </a:ext>
                  </a:extLst>
                </a:gridCol>
                <a:gridCol w="1505198">
                  <a:extLst>
                    <a:ext uri="{9D8B030D-6E8A-4147-A177-3AD203B41FA5}">
                      <a16:colId xmlns:a16="http://schemas.microsoft.com/office/drawing/2014/main" xmlns="" val="2364242325"/>
                    </a:ext>
                  </a:extLst>
                </a:gridCol>
                <a:gridCol w="1020248">
                  <a:extLst>
                    <a:ext uri="{9D8B030D-6E8A-4147-A177-3AD203B41FA5}">
                      <a16:colId xmlns:a16="http://schemas.microsoft.com/office/drawing/2014/main" xmlns="" val="362168660"/>
                    </a:ext>
                  </a:extLst>
                </a:gridCol>
                <a:gridCol w="1825430">
                  <a:extLst>
                    <a:ext uri="{9D8B030D-6E8A-4147-A177-3AD203B41FA5}">
                      <a16:colId xmlns:a16="http://schemas.microsoft.com/office/drawing/2014/main" xmlns="" val="3755603714"/>
                    </a:ext>
                  </a:extLst>
                </a:gridCol>
                <a:gridCol w="1432506">
                  <a:extLst>
                    <a:ext uri="{9D8B030D-6E8A-4147-A177-3AD203B41FA5}">
                      <a16:colId xmlns:a16="http://schemas.microsoft.com/office/drawing/2014/main" xmlns="" val="3691430757"/>
                    </a:ext>
                  </a:extLst>
                </a:gridCol>
              </a:tblGrid>
              <a:tr h="13111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Окончили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11 класс 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Поступили в медицинские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учебные заведения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Были отчислены за неуспеваемость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Ушли по иным причинам</a:t>
                      </a:r>
                      <a:r>
                        <a:rPr lang="en-US" sz="1600" dirty="0">
                          <a:effectLst/>
                          <a:latin typeface="Arial Narrow" pitchFamily="34" charset="0"/>
                        </a:rPr>
                        <a:t> (</a:t>
                      </a: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с/ж)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226961276"/>
                  </a:ext>
                </a:extLst>
              </a:tr>
              <a:tr h="673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 Narrow" pitchFamily="34" charset="0"/>
                        </a:rPr>
                        <a:t>I</a:t>
                      </a: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 набор, 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2017 год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27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16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60%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43" marR="7243" marT="724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Arial Narrow" pitchFamily="34" charset="0"/>
                        </a:rPr>
                        <a:t>1</a:t>
                      </a:r>
                      <a:endParaRPr lang="ru-RU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631377311"/>
                  </a:ext>
                </a:extLst>
              </a:tr>
              <a:tr h="673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 Narrow" pitchFamily="34" charset="0"/>
                        </a:rPr>
                        <a:t>II</a:t>
                      </a: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 набор,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2018 год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27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16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61%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43" marR="7243" marT="724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3040782"/>
                  </a:ext>
                </a:extLst>
              </a:tr>
              <a:tr h="673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 Narrow" pitchFamily="34" charset="0"/>
                        </a:rPr>
                        <a:t>III</a:t>
                      </a: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 набор,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2019 год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27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78%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43" marR="7243" marT="724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78800498"/>
                  </a:ext>
                </a:extLst>
              </a:tr>
              <a:tr h="578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 Narrow" pitchFamily="34" charset="0"/>
                        </a:rPr>
                        <a:t>IV</a:t>
                      </a: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  набор,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28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26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93%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43" marR="7243" marT="724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879085576"/>
                  </a:ext>
                </a:extLst>
              </a:tr>
              <a:tr h="12669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 Narrow" pitchFamily="34" charset="0"/>
                        </a:rPr>
                        <a:t>V</a:t>
                      </a: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 набор,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25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19 + 3 чел в НГАУ, ветеринария 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31868" marB="3186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76%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43" marR="7243" marT="724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827057231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FC8BCD4-B663-BF25-E686-6E37CE126F13}"/>
              </a:ext>
            </a:extLst>
          </p:cNvPr>
          <p:cNvSpPr/>
          <p:nvPr/>
        </p:nvSpPr>
        <p:spPr>
          <a:xfrm>
            <a:off x="2370794" y="328521"/>
            <a:ext cx="7875269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F3864"/>
              </a:solidFill>
              <a:latin typeface="Arial Black" pitchFamily="34" charset="0"/>
            </a:endParaRPr>
          </a:p>
          <a:p>
            <a:pPr algn="ctr"/>
            <a:r>
              <a:rPr lang="ru-RU" sz="2400" b="1" dirty="0">
                <a:solidFill>
                  <a:srgbClr val="1F3864"/>
                </a:solidFill>
                <a:latin typeface="Arial Black" pitchFamily="34" charset="0"/>
              </a:rPr>
              <a:t>Как учатся выпускники </a:t>
            </a:r>
            <a:r>
              <a:rPr lang="ru-RU" sz="2400" b="1" dirty="0" err="1">
                <a:solidFill>
                  <a:srgbClr val="1F3864"/>
                </a:solidFill>
                <a:latin typeface="Arial Black" pitchFamily="34" charset="0"/>
              </a:rPr>
              <a:t>медкласса</a:t>
            </a:r>
            <a:r>
              <a:rPr lang="ru-RU" sz="2400" b="1" dirty="0">
                <a:solidFill>
                  <a:srgbClr val="1F3864"/>
                </a:solidFill>
                <a:latin typeface="Arial Black" pitchFamily="34" charset="0"/>
              </a:rPr>
              <a:t> в</a:t>
            </a:r>
          </a:p>
          <a:p>
            <a:pPr algn="ctr"/>
            <a:r>
              <a:rPr lang="ru-RU" sz="2400" b="1" dirty="0">
                <a:solidFill>
                  <a:srgbClr val="1F3864"/>
                </a:solidFill>
                <a:latin typeface="Arial Black" pitchFamily="34" charset="0"/>
              </a:rPr>
              <a:t>медицинском университете</a:t>
            </a:r>
          </a:p>
        </p:txBody>
      </p:sp>
      <p:pic>
        <p:nvPicPr>
          <p:cNvPr id="4" name="Google Shape;315;p49" descr="C:\A_WORK\Фирменный стиль\2016 год\Логотип НОБ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826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FC8BCD4-B663-BF25-E686-6E37CE126F13}"/>
              </a:ext>
            </a:extLst>
          </p:cNvPr>
          <p:cNvSpPr/>
          <p:nvPr/>
        </p:nvSpPr>
        <p:spPr>
          <a:xfrm>
            <a:off x="2158366" y="116092"/>
            <a:ext cx="7875269" cy="17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F3864"/>
                </a:solidFill>
                <a:latin typeface="Arial Black" pitchFamily="34" charset="0"/>
                <a:cs typeface="Times New Roman" pitchFamily="18" charset="0"/>
                <a:sym typeface="Arial Narrow"/>
              </a:rPr>
              <a:t>СОЗДАНИЕ АССОЦИАЦИИ МЕДИЦИНСКИХ КЛАССОВ НСО</a:t>
            </a:r>
            <a:endParaRPr lang="en-US" sz="1800" b="1" dirty="0">
              <a:solidFill>
                <a:srgbClr val="1F3864"/>
              </a:solidFill>
              <a:latin typeface="Arial Black" pitchFamily="34" charset="0"/>
            </a:endParaRP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xmlns="" id="{993EA2DA-6AB5-420B-861C-6FF3891E8F3F}"/>
              </a:ext>
            </a:extLst>
          </p:cNvPr>
          <p:cNvSpPr txBox="1">
            <a:spLocks/>
          </p:cNvSpPr>
          <p:nvPr/>
        </p:nvSpPr>
        <p:spPr>
          <a:xfrm>
            <a:off x="2038350" y="1597025"/>
            <a:ext cx="7886700" cy="20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ru-RU" sz="2000" dirty="0">
                <a:latin typeface="Arial Narrow" pitchFamily="34" charset="0"/>
                <a:cs typeface="Times New Roman" pitchFamily="18" charset="0"/>
              </a:rPr>
              <a:t>ГУБЕРНАТОРСКИЕ КЛАССЫ С ДОПОЛНИТЕЛЬНЫМ ФИНАНСИРОВАНИЕМ</a:t>
            </a:r>
          </a:p>
          <a:p>
            <a:r>
              <a:rPr lang="ru-RU" sz="2000" dirty="0">
                <a:latin typeface="Arial Narrow" pitchFamily="34" charset="0"/>
                <a:cs typeface="Times New Roman" pitchFamily="18" charset="0"/>
              </a:rPr>
              <a:t>МИНЗДРАВ И МИНОБР НСО, ПРИ УЧАСТИИ НГМУ</a:t>
            </a:r>
          </a:p>
          <a:p>
            <a:r>
              <a:rPr lang="ru-RU" sz="2000" dirty="0">
                <a:latin typeface="Arial Narrow" pitchFamily="34" charset="0"/>
                <a:cs typeface="Times New Roman" pitchFamily="18" charset="0"/>
              </a:rPr>
              <a:t>ШКОЛЫ ГОРОДА НОВОСИБИРСКА 170, 113, 82, 51, 22, 200</a:t>
            </a:r>
          </a:p>
          <a:p>
            <a:r>
              <a:rPr lang="ru-RU" sz="2000" dirty="0">
                <a:latin typeface="Arial Narrow" pitchFamily="34" charset="0"/>
                <a:cs typeface="Times New Roman" pitchFamily="18" charset="0"/>
              </a:rPr>
              <a:t>ШКОЛА 2 ГОРОД БЕРДСК,  ШКОЛА 3 ГОРОД КУЙБЫШЕВ</a:t>
            </a:r>
          </a:p>
          <a:p>
            <a:endParaRPr lang="ru-RU" sz="2000" dirty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5" name="Picture 2" descr="D:\мои документы\Мои документы\Учёный совет\Ученый совет 2022\МЕДКЛАССЫ 2021\25C582F5-B71A-4BB8-AF58-2DCF5988AAE1.jpeg">
            <a:extLst>
              <a:ext uri="{FF2B5EF4-FFF2-40B4-BE49-F238E27FC236}">
                <a16:creationId xmlns:a16="http://schemas.microsoft.com/office/drawing/2014/main" xmlns="" id="{9D899108-F57B-C6A4-2749-665CBB57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8996" y="3854226"/>
            <a:ext cx="3567005" cy="2675254"/>
          </a:xfrm>
          <a:prstGeom prst="rect">
            <a:avLst/>
          </a:prstGeom>
          <a:noFill/>
        </p:spPr>
      </p:pic>
      <p:pic>
        <p:nvPicPr>
          <p:cNvPr id="6" name="Picture 4" descr="D:\мои документы\Мои документы\Учёный совет\Ученый совет 2022\МЕДКЛАССЫ И КОМИССИЯ 2021\медклассы_5.jpg">
            <a:extLst>
              <a:ext uri="{FF2B5EF4-FFF2-40B4-BE49-F238E27FC236}">
                <a16:creationId xmlns:a16="http://schemas.microsoft.com/office/drawing/2014/main" xmlns="" id="{A51D4288-4AEB-5929-86DC-8AACCE85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905" y="3839656"/>
            <a:ext cx="4015616" cy="2672262"/>
          </a:xfrm>
          <a:prstGeom prst="rect">
            <a:avLst/>
          </a:prstGeom>
          <a:noFill/>
        </p:spPr>
      </p:pic>
      <p:pic>
        <p:nvPicPr>
          <p:cNvPr id="8" name="Google Shape;315;p49" descr="C:\A_WORK\Фирменный стиль\2016 год\Логотип НОБ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836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В новосибирской школе начался набор в медицинский класс">
            <a:hlinkClick r:id="" action="ppaction://media"/>
            <a:extLst>
              <a:ext uri="{FF2B5EF4-FFF2-40B4-BE49-F238E27FC236}">
                <a16:creationId xmlns:a16="http://schemas.microsoft.com/office/drawing/2014/main" xmlns="" id="{31D2128D-4D36-EE28-17D2-48864755C0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6594" y="832940"/>
            <a:ext cx="9230440" cy="51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3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\\emc\Press\Фотогалерея_2020 год\Перинатальный центр_март 2020\60d41463fbe86e60817f0ceee5c99c651fadd4a4_727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/>
        </p:blipFill>
        <p:spPr bwMode="auto">
          <a:xfrm>
            <a:off x="5051275" y="2708920"/>
            <a:ext cx="5213854" cy="31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3914" y="179929"/>
            <a:ext cx="5112568" cy="156966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 algn="r" defTabSz="914386">
              <a:buClrTx/>
            </a:pPr>
            <a:r>
              <a:rPr lang="ru-RU" sz="3200" kern="1200" dirty="0">
                <a:solidFill>
                  <a:srgbClr val="1F497D"/>
                </a:solidFill>
                <a:latin typeface="Arial Black" pitchFamily="34" charset="0"/>
                <a:ea typeface="+mn-ea"/>
                <a:cs typeface="+mn-cs"/>
              </a:rPr>
              <a:t>ОБЛАСТНОЙ ПЕРИНАТАЛЬНЫЙ ЦЕНТР</a:t>
            </a:r>
            <a:endParaRPr lang="ru-RU" sz="2900" kern="1200" dirty="0">
              <a:solidFill>
                <a:srgbClr val="1F497D"/>
              </a:solidFill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9936" y="1980130"/>
            <a:ext cx="4752528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 algn="r" defTabSz="914386">
              <a:buClrTx/>
            </a:pPr>
            <a:r>
              <a:rPr lang="ru-RU" sz="1800" kern="1200" dirty="0">
                <a:solidFill>
                  <a:srgbClr val="1F497D"/>
                </a:solidFill>
                <a:latin typeface="Arial Black" pitchFamily="34" charset="0"/>
                <a:ea typeface="+mn-ea"/>
                <a:cs typeface="+mn-cs"/>
              </a:rPr>
              <a:t>ОРГАНИЗАЦИЯ РАБОТЫ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51417" y="2349462"/>
            <a:ext cx="7749041" cy="553998"/>
          </a:xfrm>
          <a:prstGeom prst="rect">
            <a:avLst/>
          </a:prstGeom>
          <a:solidFill>
            <a:srgbClr val="F8F8F8">
              <a:alpha val="18824"/>
            </a:srgbClr>
          </a:solidFill>
        </p:spPr>
        <p:txBody>
          <a:bodyPr wrap="square" lIns="91438" tIns="45720" rIns="91438" bIns="45720">
            <a:spAutoFit/>
          </a:bodyPr>
          <a:lstStyle/>
          <a:p>
            <a:pPr defTabSz="914386"/>
            <a:r>
              <a:rPr lang="ru-RU" sz="1600" b="1" dirty="0">
                <a:solidFill>
                  <a:srgbClr val="1F497D"/>
                </a:solidFill>
                <a:ea typeface="+mn-ea"/>
              </a:rPr>
              <a:t>				01.02.2021 – открытие нового корпуса</a:t>
            </a:r>
          </a:p>
          <a:p>
            <a:pPr defTabSz="914386"/>
            <a:endParaRPr lang="ru-RU" dirty="0">
              <a:solidFill>
                <a:srgbClr val="1F497D"/>
              </a:solidFill>
              <a:ea typeface="+mn-e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0024" y="1988843"/>
            <a:ext cx="4572000" cy="4524315"/>
          </a:xfrm>
          <a:prstGeom prst="rect">
            <a:avLst/>
          </a:prstGeom>
        </p:spPr>
        <p:txBody>
          <a:bodyPr lIns="91438" tIns="45720" rIns="91438" bIns="45720">
            <a:spAutoFit/>
          </a:bodyPr>
          <a:lstStyle/>
          <a:p>
            <a:pPr defTabSz="914386">
              <a:buClrTx/>
            </a:pPr>
            <a:endParaRPr lang="ru-RU" sz="1800" dirty="0">
              <a:solidFill>
                <a:srgbClr val="1F497D"/>
              </a:solidFill>
              <a:ea typeface="+mn-ea"/>
            </a:endParaRPr>
          </a:p>
          <a:p>
            <a:pPr defTabSz="914386">
              <a:buClrTx/>
            </a:pPr>
            <a:endParaRPr lang="ru-RU" sz="1800" dirty="0">
              <a:solidFill>
                <a:srgbClr val="1F497D"/>
              </a:solidFill>
              <a:ea typeface="+mn-ea"/>
            </a:endParaRPr>
          </a:p>
          <a:p>
            <a:pPr defTabSz="914386">
              <a:buClrTx/>
            </a:pPr>
            <a:r>
              <a:rPr lang="ru-RU" sz="1800" dirty="0">
                <a:solidFill>
                  <a:srgbClr val="1F497D"/>
                </a:solidFill>
                <a:ea typeface="+mn-ea"/>
              </a:rPr>
              <a:t>✔ Площадь 32 322,0 м</a:t>
            </a:r>
            <a:r>
              <a:rPr lang="ru-RU" sz="1800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²</a:t>
            </a:r>
            <a:endParaRPr lang="ru-RU" sz="1800" kern="1200" dirty="0">
              <a:solidFill>
                <a:srgbClr val="1F497D"/>
              </a:solidFill>
              <a:latin typeface="Calibri"/>
              <a:ea typeface="+mn-ea"/>
              <a:cs typeface="+mn-cs"/>
              <a:hlinkClick r:id="rId5"/>
            </a:endParaRPr>
          </a:p>
          <a:p>
            <a:pPr defTabSz="914386"/>
            <a:endParaRPr lang="ru-RU" sz="1800" dirty="0">
              <a:solidFill>
                <a:srgbClr val="1F497D"/>
              </a:solidFill>
              <a:ea typeface="+mn-ea"/>
            </a:endParaRPr>
          </a:p>
          <a:p>
            <a:pPr defTabSz="914386"/>
            <a:r>
              <a:rPr lang="ru-RU" sz="1800" dirty="0">
                <a:solidFill>
                  <a:srgbClr val="1F497D"/>
                </a:solidFill>
                <a:ea typeface="+mn-ea"/>
              </a:rPr>
              <a:t>✔ 3 798 родов в 2021 г. </a:t>
            </a:r>
          </a:p>
          <a:p>
            <a:pPr defTabSz="914386"/>
            <a:endParaRPr lang="ru-RU" sz="1800" dirty="0">
              <a:solidFill>
                <a:srgbClr val="1F497D"/>
              </a:solidFill>
              <a:ea typeface="+mn-ea"/>
            </a:endParaRPr>
          </a:p>
          <a:p>
            <a:pPr defTabSz="914386"/>
            <a:r>
              <a:rPr lang="ru-RU" sz="1800" dirty="0">
                <a:solidFill>
                  <a:srgbClr val="1F497D"/>
                </a:solidFill>
                <a:ea typeface="+mn-ea"/>
              </a:rPr>
              <a:t>✔ Мощность 236 коек </a:t>
            </a:r>
          </a:p>
          <a:p>
            <a:pPr defTabSz="914386"/>
            <a:endParaRPr lang="ru-RU" sz="1800" dirty="0">
              <a:solidFill>
                <a:srgbClr val="1F497D"/>
              </a:solidFill>
              <a:ea typeface="+mn-ea"/>
            </a:endParaRPr>
          </a:p>
          <a:p>
            <a:pPr defTabSz="914386"/>
            <a:endParaRPr lang="ru-RU" sz="1800" dirty="0">
              <a:solidFill>
                <a:srgbClr val="1F497D"/>
              </a:solidFill>
              <a:ea typeface="+mn-ea"/>
            </a:endParaRPr>
          </a:p>
          <a:p>
            <a:pPr defTabSz="914386"/>
            <a:endParaRPr lang="ru-RU" sz="1800" dirty="0">
              <a:solidFill>
                <a:srgbClr val="1F497D"/>
              </a:solidFill>
              <a:ea typeface="+mn-ea"/>
            </a:endParaRPr>
          </a:p>
          <a:p>
            <a:pPr defTabSz="914386"/>
            <a:r>
              <a:rPr lang="ru-RU" sz="1800" kern="1200" dirty="0">
                <a:solidFill>
                  <a:srgbClr val="1F497D"/>
                </a:solidFill>
                <a:latin typeface="Arial Black" pitchFamily="34" charset="0"/>
                <a:ea typeface="+mn-ea"/>
                <a:cs typeface="+mn-cs"/>
              </a:rPr>
              <a:t>Функции ОПЦ</a:t>
            </a:r>
          </a:p>
          <a:p>
            <a:pPr marL="342895" indent="-342895" defTabSz="914386">
              <a:buClr>
                <a:srgbClr val="1F497D"/>
              </a:buClr>
              <a:buFont typeface="+mj-lt"/>
              <a:buAutoNum type="arabicPeriod"/>
            </a:pPr>
            <a:r>
              <a:rPr lang="ru-RU" sz="1800" dirty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Преждевременные роды</a:t>
            </a:r>
          </a:p>
          <a:p>
            <a:pPr marL="342895" indent="-342895" defTabSz="914386">
              <a:buClr>
                <a:srgbClr val="1F497D"/>
              </a:buClr>
              <a:buFont typeface="+mj-lt"/>
              <a:buAutoNum type="arabicPeriod"/>
            </a:pPr>
            <a:r>
              <a:rPr lang="ru-RU" sz="1800" dirty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Недоношенные дети</a:t>
            </a:r>
          </a:p>
          <a:p>
            <a:pPr marL="342895" indent="-342895" defTabSz="914386">
              <a:buClr>
                <a:srgbClr val="1F497D"/>
              </a:buClr>
              <a:buFont typeface="+mj-lt"/>
              <a:buAutoNum type="arabicPeriod"/>
            </a:pPr>
            <a:r>
              <a:rPr lang="ru-RU" sz="1800" dirty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Пороки развития у детей</a:t>
            </a:r>
          </a:p>
          <a:p>
            <a:pPr marL="342895" indent="-342895" defTabSz="914386">
              <a:buClr>
                <a:srgbClr val="1F497D"/>
              </a:buClr>
              <a:buFont typeface="+mj-lt"/>
              <a:buAutoNum type="arabicPeriod"/>
            </a:pPr>
            <a:r>
              <a:rPr lang="ru-RU" sz="1800" dirty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Заболевания матери</a:t>
            </a:r>
          </a:p>
          <a:p>
            <a:pPr marL="342895" indent="-342895" defTabSz="914386">
              <a:buClr>
                <a:srgbClr val="1F497D"/>
              </a:buClr>
              <a:buFont typeface="+mj-lt"/>
              <a:buAutoNum type="arabicPeriod"/>
            </a:pPr>
            <a:r>
              <a:rPr lang="ru-RU" sz="1800" dirty="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rPr>
              <a:t>Диагностика во время беременности</a:t>
            </a:r>
          </a:p>
        </p:txBody>
      </p:sp>
      <p:pic>
        <p:nvPicPr>
          <p:cNvPr id="8" name="Google Shape;738;p122" descr="\\fs\documents\DOC-ADM\Служба ОРиВП\193.Орг отдел\Бондаренко ТИ\орг отдел 193\для презентаций\лого 1 прозрачный фон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96008" y="79868"/>
            <a:ext cx="2195736" cy="756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95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0"/>
          <p:cNvSpPr/>
          <p:nvPr/>
        </p:nvSpPr>
        <p:spPr>
          <a:xfrm>
            <a:off x="6787690" y="1962705"/>
            <a:ext cx="11560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6 месяцев</a:t>
            </a:r>
            <a:endParaRPr/>
          </a:p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после ОТП</a:t>
            </a:r>
            <a:endParaRPr/>
          </a:p>
        </p:txBody>
      </p:sp>
      <p:sp>
        <p:nvSpPr>
          <p:cNvPr id="325" name="Google Shape;325;p50"/>
          <p:cNvSpPr txBox="1">
            <a:spLocks noGrp="1"/>
          </p:cNvSpPr>
          <p:nvPr>
            <p:ph type="body" idx="1"/>
          </p:nvPr>
        </p:nvSpPr>
        <p:spPr>
          <a:xfrm>
            <a:off x="1745346" y="1722530"/>
            <a:ext cx="8626475" cy="1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Clr>
                <a:srgbClr val="1F3864"/>
              </a:buClr>
              <a:buNone/>
            </a:pPr>
            <a:r>
              <a:rPr lang="ru-RU" sz="2000" dirty="0">
                <a:solidFill>
                  <a:srgbClr val="1F3864"/>
                </a:solidFill>
              </a:rPr>
              <a:t>На базе больницы располагаются: </a:t>
            </a:r>
            <a:endParaRPr sz="2000" dirty="0"/>
          </a:p>
          <a:p>
            <a:pPr marL="342900">
              <a:buClr>
                <a:srgbClr val="00B050"/>
              </a:buClr>
            </a:pPr>
            <a:r>
              <a:rPr lang="ru-RU" sz="2000" dirty="0">
                <a:solidFill>
                  <a:srgbClr val="1F3864"/>
                </a:solidFill>
              </a:rPr>
              <a:t>19 ведущих кафедр</a:t>
            </a:r>
            <a:endParaRPr sz="2000" dirty="0"/>
          </a:p>
          <a:p>
            <a:pPr marL="342900">
              <a:buClr>
                <a:srgbClr val="00B050"/>
              </a:buClr>
            </a:pPr>
            <a:r>
              <a:rPr lang="ru-RU" sz="2000" dirty="0">
                <a:solidFill>
                  <a:srgbClr val="1F3864"/>
                </a:solidFill>
              </a:rPr>
              <a:t>Клиническая ординатура</a:t>
            </a:r>
            <a:endParaRPr sz="2000" dirty="0"/>
          </a:p>
          <a:p>
            <a:pPr marL="342900">
              <a:buClr>
                <a:srgbClr val="00B050"/>
              </a:buClr>
            </a:pPr>
            <a:r>
              <a:rPr lang="ru-RU" sz="2000" dirty="0">
                <a:solidFill>
                  <a:srgbClr val="1F3864"/>
                </a:solidFill>
              </a:rPr>
              <a:t>Аспирантура</a:t>
            </a:r>
            <a:endParaRPr sz="2000" dirty="0"/>
          </a:p>
          <a:p>
            <a:pPr indent="-327025">
              <a:buSzPts val="2050"/>
              <a:buNone/>
            </a:pPr>
            <a:endParaRPr sz="2000" dirty="0">
              <a:solidFill>
                <a:srgbClr val="1F3864"/>
              </a:solidFill>
            </a:endParaRPr>
          </a:p>
          <a:p>
            <a:pPr marL="355600" indent="0">
              <a:buSzPts val="2200"/>
              <a:buNone/>
            </a:pPr>
            <a:endParaRPr sz="2000" dirty="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000" dirty="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000" dirty="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000" dirty="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indent="-88900" algn="just">
              <a:spcBef>
                <a:spcPts val="0"/>
              </a:spcBef>
              <a:buClr>
                <a:srgbClr val="222A35"/>
              </a:buClr>
              <a:buSzPts val="2200"/>
              <a:buNone/>
            </a:pPr>
            <a:endParaRPr sz="2000" dirty="0">
              <a:solidFill>
                <a:srgbClr val="1F3864"/>
              </a:solidFill>
            </a:endParaRPr>
          </a:p>
        </p:txBody>
      </p:sp>
      <p:pic>
        <p:nvPicPr>
          <p:cNvPr id="326" name="Google Shape;326;p50" descr="Z:\ФОТО_архив_2014-17\Фото_2017 год\Выборка для НГМУ\Чикинев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6294" y="1898015"/>
            <a:ext cx="3415526" cy="227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0"/>
          <p:cNvPicPr preferRelativeResize="0"/>
          <p:nvPr/>
        </p:nvPicPr>
        <p:blipFill rotWithShape="1">
          <a:blip r:embed="rId4">
            <a:alphaModFix/>
          </a:blip>
          <a:srcRect b="5686"/>
          <a:stretch/>
        </p:blipFill>
        <p:spPr>
          <a:xfrm>
            <a:off x="6960972" y="4278736"/>
            <a:ext cx="3410849" cy="22623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8" name="Google Shape;328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2156" y="3662172"/>
            <a:ext cx="4150494" cy="276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15;p49" descr="C:\A_WORK\Фирменный стиль\2016 год\Логотип НОБ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0"/>
          <p:cNvSpPr txBox="1"/>
          <p:nvPr/>
        </p:nvSpPr>
        <p:spPr>
          <a:xfrm>
            <a:off x="2955633" y="480272"/>
            <a:ext cx="658234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24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Новосибирская областная больница – крупнейшая клиническая база НГМУ</a:t>
            </a:r>
            <a:endParaRPr sz="2400" dirty="0">
              <a:solidFill>
                <a:srgbClr val="1F3864"/>
              </a:solidFill>
              <a:latin typeface="Arial Black" pitchFamily="34" charset="0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>
          <a:xfrm>
            <a:off x="6311153" y="4420011"/>
            <a:ext cx="4405482" cy="1943735"/>
          </a:xfrm>
          <a:prstGeom prst="rect">
            <a:avLst/>
          </a:prstGeom>
        </p:spPr>
      </p:pic>
      <p:graphicFrame>
        <p:nvGraphicFramePr>
          <p:cNvPr id="4" name="Google Shape;1056;p143"/>
          <p:cNvGraphicFramePr/>
          <p:nvPr>
            <p:extLst>
              <p:ext uri="{D42A27DB-BD31-4B8C-83A1-F6EECF244321}">
                <p14:modId xmlns:p14="http://schemas.microsoft.com/office/powerpoint/2010/main" val="4174222597"/>
              </p:ext>
            </p:extLst>
          </p:nvPr>
        </p:nvGraphicFramePr>
        <p:xfrm>
          <a:off x="1709342" y="1008288"/>
          <a:ext cx="4601814" cy="551705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5905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12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66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 Black"/>
                        </a:rPr>
                        <a:t>ПЛАНИРУЕМЫЕ ПОДРАЗДЕЛЕНИЯ</a:t>
                      </a:r>
                      <a:endParaRPr lang="ru-RU" sz="1300" b="1" dirty="0">
                        <a:solidFill>
                          <a:srgbClr val="1F497D"/>
                        </a:solidFill>
                        <a:latin typeface="Arial" pitchFamily="34" charset="0"/>
                        <a:ea typeface="Arial Black"/>
                        <a:cs typeface="Arial" pitchFamily="34" charset="0"/>
                        <a:sym typeface="Arial Black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 Black"/>
                        </a:rPr>
                        <a:t>КОЙКИ</a:t>
                      </a:r>
                      <a:endParaRPr sz="1300" b="1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 Black"/>
                        <a:cs typeface="Arial" pitchFamily="34" charset="0"/>
                        <a:sym typeface="Arial Black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Дневной стационар с операционным блоком на 1 операционную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26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Отделение челюстно-лицевой хирургии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20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Отделение оториноларингологии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20</a:t>
                      </a:r>
                      <a:endParaRPr sz="1300" b="0" u="none" strike="noStrike" cap="none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Хирургическое отделение (чистая хирургия с койками для новорожденных, торакального, проктологического,  сосудистого профиля)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48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24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Отделение </a:t>
                      </a:r>
                      <a:r>
                        <a:rPr lang="ru-RU" sz="1300" u="none" strike="noStrike" cap="none" dirty="0" err="1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уроандрологическое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20</a:t>
                      </a:r>
                      <a:endParaRPr sz="1300" b="0" u="none" strike="noStrike" cap="none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25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Офтальмологическое отделение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20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Отделение травматологии и ортопедии с нейрохирургическими койками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20</a:t>
                      </a:r>
                      <a:endParaRPr sz="1300" b="0" u="none" strike="noStrike" cap="none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Отделение реанимации и интенсивной терапии хирургического профиля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12</a:t>
                      </a:r>
                      <a:endParaRPr sz="1300" b="0" u="none" strike="noStrike" cap="none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835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Отделение реанимации и интенсивной терапии хирургического профиля для новорожденных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8</a:t>
                      </a:r>
                      <a:endParaRPr sz="1300" b="0" u="none" strike="noStrike" cap="none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Отделение детской онкологии (с блоком интенсивной терапии)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 30 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Отделение детской онкологии и гематологии (в </a:t>
                      </a:r>
                      <a:r>
                        <a:rPr lang="ru-RU" sz="1300" u="none" strike="noStrike" cap="none" dirty="0" err="1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т.ч</a:t>
                      </a: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. 6 асептических палат и с блоком интенсивной терапии)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strike="noStrike" cap="none" dirty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  <a:sym typeface="Arial"/>
                        </a:rPr>
                        <a:t>30</a:t>
                      </a:r>
                      <a:endParaRPr sz="1300" b="0" u="none" strike="noStrike" cap="none" dirty="0">
                        <a:solidFill>
                          <a:srgbClr val="1F497D"/>
                        </a:solidFill>
                        <a:latin typeface="Arial" pitchFamily="34" charset="0"/>
                        <a:ea typeface="Arial"/>
                        <a:cs typeface="Arial" pitchFamily="34" charset="0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1" name="CustomShape 1"/>
          <p:cNvSpPr/>
          <p:nvPr/>
        </p:nvSpPr>
        <p:spPr>
          <a:xfrm>
            <a:off x="6851464" y="2533548"/>
            <a:ext cx="4069079" cy="11834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7" tIns="45000" rIns="89997" bIns="45000">
            <a:spAutoFit/>
          </a:bodyPr>
          <a:lstStyle/>
          <a:p>
            <a:pPr defTabSz="914379">
              <a:buClrTx/>
            </a:pPr>
            <a:r>
              <a:rPr lang="ru-RU" kern="1200" dirty="0">
                <a:solidFill>
                  <a:srgbClr val="2D4F8B"/>
                </a:solidFill>
                <a:latin typeface="Arial Black" pitchFamily="34" charset="0"/>
              </a:rPr>
              <a:t>Площадь 47 942 м²</a:t>
            </a:r>
            <a:endParaRPr lang="ru-RU" kern="1200" dirty="0">
              <a:solidFill>
                <a:srgbClr val="2D4F8B"/>
              </a:solidFill>
              <a:latin typeface="Arial Black" pitchFamily="34" charset="0"/>
              <a:hlinkClick r:id="rId4"/>
            </a:endParaRPr>
          </a:p>
          <a:p>
            <a:pPr defTabSz="914379">
              <a:spcBef>
                <a:spcPts val="600"/>
              </a:spcBef>
              <a:buClrTx/>
            </a:pPr>
            <a:r>
              <a:rPr lang="ru-RU" b="1" kern="1200" dirty="0">
                <a:solidFill>
                  <a:srgbClr val="2D4F8B"/>
                </a:solidFill>
                <a:latin typeface="Arial Black" pitchFamily="34" charset="0"/>
              </a:rPr>
              <a:t>Мощность</a:t>
            </a:r>
            <a:r>
              <a:rPr lang="ru-RU" kern="1200" dirty="0">
                <a:solidFill>
                  <a:srgbClr val="2D4F8B"/>
                </a:solidFill>
                <a:latin typeface="Arial Black" pitchFamily="34" charset="0"/>
              </a:rPr>
              <a:t> 254 </a:t>
            </a:r>
            <a:r>
              <a:rPr lang="ru-RU" b="1" kern="1200" dirty="0">
                <a:solidFill>
                  <a:srgbClr val="2D4F8B"/>
                </a:solidFill>
                <a:latin typeface="Arial Black" pitchFamily="34" charset="0"/>
              </a:rPr>
              <a:t>хирургических коек</a:t>
            </a:r>
          </a:p>
          <a:p>
            <a:pPr defTabSz="914379">
              <a:spcBef>
                <a:spcPts val="600"/>
              </a:spcBef>
              <a:buClrTx/>
            </a:pPr>
            <a:r>
              <a:rPr lang="ru-RU" b="1" kern="1200" dirty="0">
                <a:solidFill>
                  <a:srgbClr val="2D4F8B"/>
                </a:solidFill>
                <a:latin typeface="Arial Black" pitchFamily="34" charset="0"/>
              </a:rPr>
              <a:t>Детская поликлиника</a:t>
            </a:r>
          </a:p>
          <a:p>
            <a:pPr defTabSz="914379">
              <a:spcBef>
                <a:spcPts val="600"/>
              </a:spcBef>
              <a:buClrTx/>
            </a:pPr>
            <a:r>
              <a:rPr lang="ru-RU" b="1" kern="1200" dirty="0">
                <a:solidFill>
                  <a:srgbClr val="2D4F8B"/>
                </a:solidFill>
                <a:latin typeface="Arial Black" pitchFamily="34" charset="0"/>
              </a:rPr>
              <a:t>Дневной стационар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79776" y="179932"/>
            <a:ext cx="6336704" cy="2062103"/>
          </a:xfrm>
          <a:prstGeom prst="rect">
            <a:avLst/>
          </a:prstGeom>
          <a:noFill/>
        </p:spPr>
        <p:txBody>
          <a:bodyPr wrap="square" lIns="91437" tIns="45720" rIns="91437" bIns="45720" rtlCol="0">
            <a:spAutoFit/>
          </a:bodyPr>
          <a:lstStyle/>
          <a:p>
            <a:pPr algn="r" defTabSz="914379">
              <a:buClrTx/>
            </a:pPr>
            <a:r>
              <a:rPr lang="ru-RU" sz="3200" kern="1200" dirty="0">
                <a:solidFill>
                  <a:srgbClr val="1F497D"/>
                </a:solidFill>
                <a:latin typeface="Arial Black" pitchFamily="34" charset="0"/>
                <a:ea typeface="+mn-ea"/>
                <a:cs typeface="+mn-cs"/>
              </a:rPr>
              <a:t>ДЕТСКИЙ</a:t>
            </a:r>
          </a:p>
          <a:p>
            <a:pPr algn="r" defTabSz="914379">
              <a:buClrTx/>
            </a:pPr>
            <a:r>
              <a:rPr lang="ru-RU" sz="3200" kern="1200" dirty="0">
                <a:solidFill>
                  <a:srgbClr val="1F497D"/>
                </a:solidFill>
                <a:latin typeface="Arial Black" pitchFamily="34" charset="0"/>
                <a:ea typeface="+mn-ea"/>
                <a:cs typeface="+mn-cs"/>
              </a:rPr>
              <a:t>КОРПУС</a:t>
            </a:r>
          </a:p>
          <a:p>
            <a:pPr algn="r" defTabSz="914379">
              <a:buClrTx/>
            </a:pPr>
            <a:r>
              <a:rPr lang="ru-RU" sz="3200" kern="1200" dirty="0">
                <a:solidFill>
                  <a:srgbClr val="1F497D"/>
                </a:solidFill>
                <a:latin typeface="Arial Black" pitchFamily="34" charset="0"/>
                <a:ea typeface="+mn-ea"/>
                <a:cs typeface="+mn-cs"/>
              </a:rPr>
              <a:t>ОБЛАСТНОЙ </a:t>
            </a:r>
          </a:p>
          <a:p>
            <a:pPr algn="r" defTabSz="914379">
              <a:buClrTx/>
            </a:pPr>
            <a:r>
              <a:rPr lang="ru-RU" sz="3200" kern="1200" dirty="0">
                <a:solidFill>
                  <a:srgbClr val="1F497D"/>
                </a:solidFill>
                <a:latin typeface="Arial Black" pitchFamily="34" charset="0"/>
                <a:ea typeface="+mn-ea"/>
                <a:cs typeface="+mn-cs"/>
              </a:rPr>
              <a:t>БОЛЬНИЦЫ</a:t>
            </a:r>
          </a:p>
        </p:txBody>
      </p:sp>
      <p:pic>
        <p:nvPicPr>
          <p:cNvPr id="7" name="Google Shape;738;p122" descr="\\fs\documents\DOC-ADM\Служба ОРиВП\193.Орг отдел\Бондаренко ТИ\орг отдел 193\для презентаций\лого 1 прозрачный фон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1" y="-70364"/>
            <a:ext cx="2195736" cy="756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301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fs\documents\DOC-ADM\Служба ОРиВП\193.Орг отдел\Бондаренко ТИ\орг отдел 193\для презентаций\лого 1 прозрачный 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120" y="5373216"/>
            <a:ext cx="320944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15150" y="4941168"/>
            <a:ext cx="1944216" cy="338554"/>
          </a:xfrm>
          <a:prstGeom prst="rect">
            <a:avLst/>
          </a:prstGeom>
        </p:spPr>
        <p:txBody>
          <a:bodyPr wrap="square" lIns="91438" tIns="45720" rIns="91438" bIns="45720">
            <a:spAutoFit/>
          </a:bodyPr>
          <a:lstStyle/>
          <a:p>
            <a:pPr defTabSz="914386">
              <a:buClrTx/>
            </a:pPr>
            <a:r>
              <a:rPr lang="ru-RU" sz="16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Лечим с 1939 года.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968208" y="0"/>
            <a:ext cx="0" cy="68580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38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51" descr="C:\A_WORK\Юданов\НГМУ_встреча ректоров\Главная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5175" y="2006300"/>
            <a:ext cx="3323052" cy="221249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1"/>
          <p:cNvSpPr txBox="1">
            <a:spLocks noGrp="1"/>
          </p:cNvSpPr>
          <p:nvPr>
            <p:ph type="body" idx="1"/>
          </p:nvPr>
        </p:nvSpPr>
        <p:spPr>
          <a:xfrm>
            <a:off x="1653310" y="2145895"/>
            <a:ext cx="5200073" cy="407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indent="0" algn="just">
              <a:lnSpc>
                <a:spcPct val="100000"/>
              </a:lnSpc>
              <a:spcBef>
                <a:spcPts val="0"/>
              </a:spcBef>
              <a:buClr>
                <a:srgbClr val="1F3864"/>
              </a:buClr>
              <a:buNone/>
            </a:pPr>
            <a:r>
              <a:rPr lang="ru-RU" sz="1800" dirty="0">
                <a:solidFill>
                  <a:srgbClr val="1F3864"/>
                </a:solidFill>
              </a:rPr>
              <a:t>Первый в Новосибирске профильный </a:t>
            </a:r>
            <a:endParaRPr dirty="0"/>
          </a:p>
          <a:p>
            <a:pPr marL="85725" indent="0" algn="just">
              <a:lnSpc>
                <a:spcPct val="100000"/>
              </a:lnSpc>
              <a:spcBef>
                <a:spcPts val="0"/>
              </a:spcBef>
              <a:buClr>
                <a:srgbClr val="1F3864"/>
              </a:buClr>
              <a:buNone/>
            </a:pPr>
            <a:r>
              <a:rPr lang="ru-RU" sz="1800" dirty="0">
                <a:solidFill>
                  <a:srgbClr val="1F3864"/>
                </a:solidFill>
              </a:rPr>
              <a:t>10-й медицинский класс был создан в 2015 году. </a:t>
            </a:r>
            <a:endParaRPr dirty="0"/>
          </a:p>
          <a:p>
            <a:pPr marL="85725" indent="0" algn="just">
              <a:lnSpc>
                <a:spcPct val="100000"/>
              </a:lnSpc>
              <a:spcBef>
                <a:spcPts val="0"/>
              </a:spcBef>
              <a:buNone/>
            </a:pPr>
            <a:endParaRPr sz="1800" dirty="0">
              <a:solidFill>
                <a:srgbClr val="1F3864"/>
              </a:solidFill>
            </a:endParaRPr>
          </a:p>
          <a:p>
            <a:pPr marL="85725" indent="0">
              <a:lnSpc>
                <a:spcPct val="100000"/>
              </a:lnSpc>
              <a:spcBef>
                <a:spcPts val="0"/>
              </a:spcBef>
              <a:buClr>
                <a:srgbClr val="1F3864"/>
              </a:buClr>
              <a:buNone/>
            </a:pPr>
            <a:r>
              <a:rPr lang="ru-RU" sz="1800" dirty="0">
                <a:solidFill>
                  <a:srgbClr val="1F3864"/>
                </a:solidFill>
              </a:rPr>
              <a:t>Инициаторы создания класса:</a:t>
            </a:r>
            <a:endParaRPr dirty="0"/>
          </a:p>
          <a:p>
            <a:pPr marL="447675" indent="-180975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</a:pPr>
            <a:r>
              <a:rPr lang="ru-RU" sz="1800" dirty="0">
                <a:solidFill>
                  <a:srgbClr val="1F3864"/>
                </a:solidFill>
              </a:rPr>
              <a:t>Государственная Новосибирская областная клиническая больница </a:t>
            </a:r>
            <a:endParaRPr dirty="0"/>
          </a:p>
          <a:p>
            <a:pPr marL="447675" indent="-180975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</a:pPr>
            <a:r>
              <a:rPr lang="ru-RU" sz="1800" dirty="0">
                <a:solidFill>
                  <a:srgbClr val="1F3864"/>
                </a:solidFill>
              </a:rPr>
              <a:t>Новосибирский государственный медицинский университет</a:t>
            </a:r>
          </a:p>
          <a:p>
            <a:pPr marL="447675" indent="-180975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</a:pPr>
            <a:r>
              <a:rPr lang="ru-RU" sz="1800" dirty="0">
                <a:solidFill>
                  <a:srgbClr val="1F3864"/>
                </a:solidFill>
              </a:rPr>
              <a:t>Администрация Кировского района</a:t>
            </a:r>
            <a:endParaRPr dirty="0"/>
          </a:p>
          <a:p>
            <a:pPr marL="85725" indent="0">
              <a:lnSpc>
                <a:spcPct val="100000"/>
              </a:lnSpc>
              <a:spcBef>
                <a:spcPts val="0"/>
              </a:spcBef>
              <a:buNone/>
            </a:pPr>
            <a:endParaRPr sz="1800" dirty="0">
              <a:solidFill>
                <a:srgbClr val="1F3864"/>
              </a:solidFill>
            </a:endParaRPr>
          </a:p>
          <a:p>
            <a:pPr marL="85725" indent="0">
              <a:lnSpc>
                <a:spcPct val="100000"/>
              </a:lnSpc>
              <a:spcBef>
                <a:spcPts val="0"/>
              </a:spcBef>
              <a:buClr>
                <a:srgbClr val="1F3864"/>
              </a:buClr>
              <a:buNone/>
            </a:pPr>
            <a:r>
              <a:rPr lang="ru-RU" sz="1800" dirty="0">
                <a:solidFill>
                  <a:srgbClr val="1F3864"/>
                </a:solidFill>
              </a:rPr>
              <a:t>Площадкой стала средняя школа № 170 Кировского района. </a:t>
            </a:r>
            <a:endParaRPr dirty="0"/>
          </a:p>
          <a:p>
            <a:pPr marL="342900" indent="-228600">
              <a:buNone/>
            </a:pPr>
            <a:endParaRPr sz="1800" dirty="0">
              <a:solidFill>
                <a:srgbClr val="1F3864"/>
              </a:solidFill>
            </a:endParaRPr>
          </a:p>
          <a:p>
            <a:pPr indent="-327025">
              <a:buSzPts val="2050"/>
              <a:buNone/>
            </a:pPr>
            <a:endParaRPr sz="2050" dirty="0">
              <a:solidFill>
                <a:srgbClr val="1F3864"/>
              </a:solidFill>
            </a:endParaRPr>
          </a:p>
          <a:p>
            <a:pPr marL="0" indent="0">
              <a:buSzPts val="2200"/>
              <a:buNone/>
            </a:pPr>
            <a:endParaRPr sz="2200" dirty="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200" dirty="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200" dirty="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200" dirty="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2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indent="-88900" algn="just">
              <a:spcBef>
                <a:spcPts val="0"/>
              </a:spcBef>
              <a:buClr>
                <a:srgbClr val="222A35"/>
              </a:buClr>
              <a:buSzPts val="2200"/>
              <a:buNone/>
            </a:pPr>
            <a:endParaRPr sz="2200" dirty="0">
              <a:solidFill>
                <a:srgbClr val="1F3864"/>
              </a:solidFill>
            </a:endParaRPr>
          </a:p>
        </p:txBody>
      </p:sp>
      <p:pic>
        <p:nvPicPr>
          <p:cNvPr id="337" name="Google Shape;337;p51" descr="\\emc\Press\Фотогалерея_2019 год\10_класс_Степан_Платунов_май_2019\DSCF522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5176" y="4324338"/>
            <a:ext cx="3323051" cy="221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5;p49" descr="C:\A_WORK\Фирменный стиль\2016 год\Логотип НОБ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1"/>
          <p:cNvSpPr txBox="1"/>
          <p:nvPr/>
        </p:nvSpPr>
        <p:spPr>
          <a:xfrm>
            <a:off x="2807840" y="321688"/>
            <a:ext cx="688109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28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Профильные медицинские классы - пилотный проект ГНОКБ и НГМУ</a:t>
            </a:r>
            <a:endParaRPr sz="1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3" descr="C:\A_WORK\Юданов\НГМУ_встреча ректоров\IMG_5610.JPG"/>
          <p:cNvPicPr preferRelativeResize="0"/>
          <p:nvPr/>
        </p:nvPicPr>
        <p:blipFill rotWithShape="1">
          <a:blip r:embed="rId3">
            <a:alphaModFix/>
          </a:blip>
          <a:srcRect l="2376" t="25780" r="4625" b="20900"/>
          <a:stretch/>
        </p:blipFill>
        <p:spPr>
          <a:xfrm>
            <a:off x="1844040" y="1320740"/>
            <a:ext cx="8503920" cy="324612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3"/>
          <p:cNvSpPr txBox="1"/>
          <p:nvPr/>
        </p:nvSpPr>
        <p:spPr>
          <a:xfrm>
            <a:off x="1558926" y="349131"/>
            <a:ext cx="91090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2015 год. Первый набор</a:t>
            </a:r>
            <a:endParaRPr sz="3200" dirty="0">
              <a:solidFill>
                <a:schemeClr val="dk1"/>
              </a:solidFill>
              <a:latin typeface="Arial Black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351" name="Google Shape;351;p53"/>
          <p:cNvSpPr txBox="1">
            <a:spLocks noGrp="1"/>
          </p:cNvSpPr>
          <p:nvPr>
            <p:ph type="body" idx="1"/>
          </p:nvPr>
        </p:nvSpPr>
        <p:spPr>
          <a:xfrm>
            <a:off x="1818953" y="4794126"/>
            <a:ext cx="4089400" cy="1299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indent="0">
              <a:lnSpc>
                <a:spcPct val="100000"/>
              </a:lnSpc>
              <a:spcBef>
                <a:spcPts val="0"/>
              </a:spcBef>
              <a:buClr>
                <a:srgbClr val="1F3864"/>
              </a:buClr>
              <a:buSzPts val="1600"/>
              <a:buNone/>
            </a:pPr>
            <a:r>
              <a:rPr lang="ru-RU" sz="1600">
                <a:solidFill>
                  <a:srgbClr val="1F3864"/>
                </a:solidFill>
              </a:rPr>
              <a:t>Было подано более 40 заявлений.</a:t>
            </a:r>
            <a:endParaRPr/>
          </a:p>
          <a:p>
            <a:pPr marL="85725" indent="0">
              <a:lnSpc>
                <a:spcPct val="100000"/>
              </a:lnSpc>
              <a:spcBef>
                <a:spcPts val="0"/>
              </a:spcBef>
              <a:buClr>
                <a:srgbClr val="1F3864"/>
              </a:buClr>
              <a:buSzPts val="1600"/>
              <a:buNone/>
            </a:pPr>
            <a:r>
              <a:rPr lang="ru-RU" sz="1600">
                <a:solidFill>
                  <a:srgbClr val="1F3864"/>
                </a:solidFill>
              </a:rPr>
              <a:t>По итогам конкурсного отбора в 10 класс принято 30 человек</a:t>
            </a:r>
            <a:r>
              <a:rPr lang="ru-RU" sz="1800">
                <a:solidFill>
                  <a:srgbClr val="1F3864"/>
                </a:solidFill>
              </a:rPr>
              <a:t>. </a:t>
            </a:r>
            <a:endParaRPr/>
          </a:p>
          <a:p>
            <a:pPr marL="342900">
              <a:buSzPts val="2050"/>
              <a:buNone/>
            </a:pPr>
            <a:endParaRPr sz="2050">
              <a:solidFill>
                <a:srgbClr val="1F3864"/>
              </a:solidFill>
            </a:endParaRPr>
          </a:p>
          <a:p>
            <a:pPr marL="0" indent="0">
              <a:buSzPts val="2200"/>
              <a:buNone/>
            </a:pPr>
            <a:endParaRPr sz="220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20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20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200">
              <a:solidFill>
                <a:srgbClr val="1F3864"/>
              </a:solidFill>
            </a:endParaRPr>
          </a:p>
          <a:p>
            <a:pPr marL="228600" indent="-88900">
              <a:buSzPts val="2200"/>
              <a:buNone/>
            </a:pPr>
            <a:endParaRPr sz="22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indent="-88900" algn="just">
              <a:spcBef>
                <a:spcPts val="0"/>
              </a:spcBef>
              <a:buClr>
                <a:srgbClr val="222A35"/>
              </a:buClr>
              <a:buSzPts val="2200"/>
              <a:buNone/>
            </a:pPr>
            <a:endParaRPr sz="2200">
              <a:solidFill>
                <a:srgbClr val="1F3864"/>
              </a:solidFill>
            </a:endParaRPr>
          </a:p>
        </p:txBody>
      </p:sp>
      <p:sp>
        <p:nvSpPr>
          <p:cNvPr id="352" name="Google Shape;352;p53"/>
          <p:cNvSpPr/>
          <p:nvPr/>
        </p:nvSpPr>
        <p:spPr>
          <a:xfrm>
            <a:off x="6070913" y="4781550"/>
            <a:ext cx="4067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/>
            <a:r>
              <a:rPr lang="ru-RU" sz="16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В программе – углубленное изучение химии, биологии, русского языка. Добавлены специальные предметы – медицина, экология,  медицинский английский. </a:t>
            </a:r>
            <a:endParaRPr/>
          </a:p>
        </p:txBody>
      </p:sp>
      <p:pic>
        <p:nvPicPr>
          <p:cNvPr id="7" name="Google Shape;315;p49" descr="C:\A_WORK\Фирменный стиль\2016 год\Логотип НОБ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4"/>
          <p:cNvSpPr/>
          <p:nvPr/>
        </p:nvSpPr>
        <p:spPr>
          <a:xfrm>
            <a:off x="6787690" y="1962705"/>
            <a:ext cx="11560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6 месяцев</a:t>
            </a:r>
            <a:endParaRPr/>
          </a:p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после ОТП</a:t>
            </a:r>
            <a:endParaRPr/>
          </a:p>
        </p:txBody>
      </p:sp>
      <p:pic>
        <p:nvPicPr>
          <p:cNvPr id="360" name="Google Shape;36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2300" y="1296031"/>
            <a:ext cx="3432443" cy="228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2300" y="3845790"/>
            <a:ext cx="3451495" cy="23001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2" name="Google Shape;362;p54"/>
          <p:cNvGraphicFramePr/>
          <p:nvPr/>
        </p:nvGraphicFramePr>
        <p:xfrm>
          <a:off x="1924050" y="1297310"/>
          <a:ext cx="4581525" cy="4541590"/>
        </p:xfrm>
        <a:graphic>
          <a:graphicData uri="http://schemas.openxmlformats.org/drawingml/2006/table">
            <a:tbl>
              <a:tblPr firstRow="1" bandRow="1">
                <a:noFill/>
                <a:tableStyleId>{511A3729-455D-4A95-AF10-1F200E612155}</a:tableStyleId>
              </a:tblPr>
              <a:tblGrid>
                <a:gridCol w="1609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5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ru-RU" sz="1400" b="0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10 класс, сентябрь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Классный час, знакомство с главным врачом областной больницы. </a:t>
                      </a:r>
                      <a:endParaRPr sz="1400" b="1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5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ru-RU" sz="1400" b="0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В течение года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Знакомство с клиниками и диагностическими подразделениями.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5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ru-RU" sz="1400" b="0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В течение года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Классные часы с врачами областной больницы.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5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ru-RU" sz="1400" b="0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Октябрь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Инструктаж по технике безопасности.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5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ru-RU" sz="1400" b="0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Каникулы, выходные дни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Волонтерская практика в отделениях больницы: транспортировка пациентов, помощь в перевязочной,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посещение операционной.</a:t>
                      </a:r>
                      <a:endParaRPr sz="1400" b="1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5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ru-RU" sz="1400" b="0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11 класс, май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Посещение морга.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1F3864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8" name="Google Shape;315;p49" descr="C:\A_WORK\Фирменный стиль\2016 год\Логотип НОБ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251" y="222191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4"/>
          <p:cNvSpPr txBox="1"/>
          <p:nvPr/>
        </p:nvSpPr>
        <p:spPr>
          <a:xfrm>
            <a:off x="1531218" y="219827"/>
            <a:ext cx="910907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44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Ближе к медицине</a:t>
            </a:r>
            <a:endParaRPr sz="4400" dirty="0">
              <a:solidFill>
                <a:srgbClr val="1F3864"/>
              </a:solidFill>
              <a:latin typeface="Arial Black" pitchFamily="34" charset="0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5"/>
          <p:cNvSpPr txBox="1"/>
          <p:nvPr/>
        </p:nvSpPr>
        <p:spPr>
          <a:xfrm>
            <a:off x="1521982" y="533851"/>
            <a:ext cx="91090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Важные детали</a:t>
            </a:r>
            <a:endParaRPr dirty="0">
              <a:latin typeface="Arial Black" pitchFamily="34" charset="0"/>
            </a:endParaRPr>
          </a:p>
        </p:txBody>
      </p:sp>
      <p:sp>
        <p:nvSpPr>
          <p:cNvPr id="369" name="Google Shape;369;p55"/>
          <p:cNvSpPr/>
          <p:nvPr/>
        </p:nvSpPr>
        <p:spPr>
          <a:xfrm>
            <a:off x="6787690" y="1962705"/>
            <a:ext cx="11560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6 месяцев</a:t>
            </a:r>
            <a:endParaRPr/>
          </a:p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после ОТП</a:t>
            </a:r>
            <a:endParaRPr/>
          </a:p>
        </p:txBody>
      </p:sp>
      <p:sp>
        <p:nvSpPr>
          <p:cNvPr id="370" name="Google Shape;370;p55"/>
          <p:cNvSpPr/>
          <p:nvPr/>
        </p:nvSpPr>
        <p:spPr>
          <a:xfrm>
            <a:off x="1847850" y="1450388"/>
            <a:ext cx="5095875" cy="4939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500" b="1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Вопросы, которые возникли и были решены с момента создания медицинских классов</a:t>
            </a:r>
            <a:endParaRPr sz="1500" b="1" dirty="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endParaRPr sz="900" dirty="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66700" indent="-266700">
              <a:buClr>
                <a:srgbClr val="00B050"/>
              </a:buClr>
              <a:buSzPts val="1500"/>
              <a:buFont typeface="Arial"/>
              <a:buChar char="•"/>
            </a:pPr>
            <a:r>
              <a:rPr lang="ru-RU" sz="1500" b="1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Волонтерская практика </a:t>
            </a:r>
            <a:r>
              <a:rPr lang="ru-RU" sz="15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в отделениях больницы введена </a:t>
            </a:r>
            <a:endParaRPr sz="1500" dirty="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66700" indent="-266700">
              <a:buClr>
                <a:srgbClr val="00B050"/>
              </a:buClr>
              <a:buSzPts val="1500"/>
              <a:buFont typeface="Arial"/>
              <a:buChar char="•"/>
            </a:pPr>
            <a:r>
              <a:rPr lang="ru-RU" sz="15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по просьбам школьников. Руководство больницы поддержало эту инициативу.</a:t>
            </a:r>
            <a:endParaRPr dirty="0"/>
          </a:p>
          <a:p>
            <a:pPr marL="266700" indent="-209550">
              <a:buClr>
                <a:srgbClr val="00B050"/>
              </a:buClr>
              <a:buSzPts val="900"/>
            </a:pPr>
            <a:endParaRPr sz="900" dirty="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66700" indent="-266700">
              <a:buClr>
                <a:srgbClr val="00B050"/>
              </a:buClr>
              <a:buSzPts val="1500"/>
              <a:buFont typeface="Arial"/>
              <a:buChar char="•"/>
            </a:pPr>
            <a:r>
              <a:rPr lang="ru-RU" sz="1500" b="1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Инструктаж по технике безопасности </a:t>
            </a:r>
            <a:r>
              <a:rPr lang="ru-RU" sz="15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для школьников проводится</a:t>
            </a:r>
            <a:r>
              <a:rPr lang="ru-RU" sz="1500" b="1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ru-RU" sz="15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в начале учебного года: сначала общий, а затем – в отделениях, где ребята проходят практику. </a:t>
            </a:r>
            <a:endParaRPr sz="1500" dirty="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66700" indent="-209550">
              <a:buClr>
                <a:srgbClr val="00B050"/>
              </a:buClr>
              <a:buSzPts val="900"/>
            </a:pPr>
            <a:endParaRPr sz="900" dirty="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66700" indent="-266700">
              <a:buClr>
                <a:srgbClr val="00B050"/>
              </a:buClr>
              <a:buSzPts val="1500"/>
              <a:buFont typeface="Arial"/>
              <a:buChar char="•"/>
            </a:pPr>
            <a:r>
              <a:rPr lang="ru-RU" sz="1500" b="1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Время пребывания </a:t>
            </a:r>
            <a:r>
              <a:rPr lang="ru-RU" sz="15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несовершеннолетних волонтеров </a:t>
            </a:r>
            <a:endParaRPr dirty="0"/>
          </a:p>
          <a:p>
            <a:r>
              <a:rPr lang="ru-RU" sz="15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      в больнице, по закону, составляет не более 4-х часов.</a:t>
            </a:r>
            <a:endParaRPr dirty="0"/>
          </a:p>
          <a:p>
            <a:endParaRPr sz="900" dirty="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66700" indent="-266700">
              <a:buClr>
                <a:srgbClr val="00B050"/>
              </a:buClr>
              <a:buSzPts val="1500"/>
              <a:buFont typeface="Arial"/>
              <a:buChar char="•"/>
            </a:pPr>
            <a:r>
              <a:rPr lang="ru-RU" sz="15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Разработаны </a:t>
            </a:r>
            <a:r>
              <a:rPr lang="ru-RU" sz="1500" b="1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формы документов</a:t>
            </a:r>
            <a:r>
              <a:rPr lang="ru-RU" sz="15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dirty="0"/>
          </a:p>
          <a:p>
            <a:pPr marL="542925"/>
            <a:r>
              <a:rPr lang="ru-RU" sz="15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1. Соглашение о взаимном сотрудничестве между Государственной Новосибирской областной клинической больницей и школой № 170.</a:t>
            </a:r>
            <a:endParaRPr dirty="0"/>
          </a:p>
          <a:p>
            <a:pPr marL="542925"/>
            <a:r>
              <a:rPr lang="ru-RU" sz="15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2. Согласие на посещение учащимся медицинской организации с целью профориентации от имени родителей. </a:t>
            </a:r>
            <a:endParaRPr sz="1500" dirty="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714375" indent="-266700"/>
            <a:endParaRPr sz="900" dirty="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r>
              <a:rPr lang="ru-RU" sz="15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Документы подписываются в начале учебного года. </a:t>
            </a:r>
            <a:endParaRPr dirty="0"/>
          </a:p>
        </p:txBody>
      </p:sp>
      <p:sp>
        <p:nvSpPr>
          <p:cNvPr id="371" name="Google Shape;371;p55"/>
          <p:cNvSpPr/>
          <p:nvPr/>
        </p:nvSpPr>
        <p:spPr>
          <a:xfrm>
            <a:off x="7136131" y="1562877"/>
            <a:ext cx="3322320" cy="4707162"/>
          </a:xfrm>
          <a:prstGeom prst="rect">
            <a:avLst/>
          </a:prstGeom>
          <a:solidFill>
            <a:srgbClr val="76B29E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72" name="Google Shape;372;p55" descr="Соглашение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5993" t="25189" r="15519" b="7932"/>
          <a:stretch/>
        </p:blipFill>
        <p:spPr>
          <a:xfrm rot="-726230">
            <a:off x="7478481" y="2125908"/>
            <a:ext cx="2786344" cy="152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5" descr="Согласие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18575" t="21730" r="17331" b="7973"/>
          <a:stretch/>
        </p:blipFill>
        <p:spPr>
          <a:xfrm rot="452322">
            <a:off x="7457994" y="3441159"/>
            <a:ext cx="2695736" cy="166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15;p49" descr="C:\A_WORK\Фирменный стиль\2016 год\Логотип НОБ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7"/>
          <p:cNvSpPr txBox="1"/>
          <p:nvPr/>
        </p:nvSpPr>
        <p:spPr>
          <a:xfrm>
            <a:off x="1411150" y="264410"/>
            <a:ext cx="91090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Знакомство </a:t>
            </a:r>
          </a:p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с больницей изнутри</a:t>
            </a:r>
            <a:endParaRPr dirty="0">
              <a:latin typeface="Arial Black" pitchFamily="34" charset="0"/>
            </a:endParaRPr>
          </a:p>
        </p:txBody>
      </p:sp>
      <p:sp>
        <p:nvSpPr>
          <p:cNvPr id="389" name="Google Shape;389;p57"/>
          <p:cNvSpPr/>
          <p:nvPr/>
        </p:nvSpPr>
        <p:spPr>
          <a:xfrm>
            <a:off x="6787690" y="1962705"/>
            <a:ext cx="11560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6 месяцев</a:t>
            </a:r>
            <a:endParaRPr/>
          </a:p>
          <a:p>
            <a:r>
              <a:rPr lang="ru-RU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после ОТП</a:t>
            </a:r>
            <a:endParaRPr/>
          </a:p>
        </p:txBody>
      </p:sp>
      <p:pic>
        <p:nvPicPr>
          <p:cNvPr id="390" name="Google Shape;39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8000" y="1530491"/>
            <a:ext cx="4068000" cy="505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7" descr="Z:\ФОТОГАЛЕРЕЯ ОБЛБОЛЬНИЦЫ\Школьники экскурсия _21.02.2018_лаборатория_терапия\135 copy.jpg"/>
          <p:cNvPicPr preferRelativeResize="0"/>
          <p:nvPr/>
        </p:nvPicPr>
        <p:blipFill rotWithShape="1">
          <a:blip r:embed="rId4">
            <a:alphaModFix/>
          </a:blip>
          <a:srcRect r="3169"/>
          <a:stretch/>
        </p:blipFill>
        <p:spPr>
          <a:xfrm>
            <a:off x="6676335" y="1633038"/>
            <a:ext cx="3666930" cy="252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7" descr="\\emc\Press\Фото_ВЫСТАВКА_2019\Выборка 3_09.09.2019\IMG_243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3865" y="4124468"/>
            <a:ext cx="3691870" cy="246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15;p49" descr="C:\A_WORK\Фирменный стиль\2016 год\Логотип НОБ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8" descr="Z:\ФОТОГАЛЕРЕЯ ОБЛБОЛЬНИЦЫ\Школьники_классный час_03.04.18\DSCF6914.jpg"/>
          <p:cNvPicPr preferRelativeResize="0"/>
          <p:nvPr/>
        </p:nvPicPr>
        <p:blipFill rotWithShape="1">
          <a:blip r:embed="rId3">
            <a:alphaModFix/>
          </a:blip>
          <a:srcRect t="2209"/>
          <a:stretch/>
        </p:blipFill>
        <p:spPr>
          <a:xfrm>
            <a:off x="1806944" y="4443957"/>
            <a:ext cx="3365130" cy="2193857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8"/>
          <p:cNvSpPr txBox="1"/>
          <p:nvPr/>
        </p:nvSpPr>
        <p:spPr>
          <a:xfrm>
            <a:off x="3713030" y="266006"/>
            <a:ext cx="500611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Врачи на классных часах</a:t>
            </a:r>
            <a:endParaRPr dirty="0">
              <a:latin typeface="Arial Black" pitchFamily="34" charset="0"/>
            </a:endParaRPr>
          </a:p>
        </p:txBody>
      </p:sp>
      <p:pic>
        <p:nvPicPr>
          <p:cNvPr id="400" name="Google Shape;400;p58" descr="Z:\ФОТОГАЛЕРЕЯ ОБЛБОЛЬНИЦЫ\Школьники_классный час_03.04.18\DSCF699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800" y="1596465"/>
            <a:ext cx="3362275" cy="2241516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8"/>
          <p:cNvSpPr/>
          <p:nvPr/>
        </p:nvSpPr>
        <p:spPr>
          <a:xfrm>
            <a:off x="1762126" y="3845330"/>
            <a:ext cx="3629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А.Н. Шмаков рассказывает ученикам 11 класса </a:t>
            </a:r>
            <a:endParaRPr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r>
              <a:rPr lang="ru-RU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о работе детского анестезиолога-реаниматолога. </a:t>
            </a:r>
            <a:endParaRPr/>
          </a:p>
        </p:txBody>
      </p:sp>
      <p:pic>
        <p:nvPicPr>
          <p:cNvPr id="402" name="Google Shape;402;p58"/>
          <p:cNvPicPr preferRelativeResize="0"/>
          <p:nvPr/>
        </p:nvPicPr>
        <p:blipFill rotWithShape="1">
          <a:blip r:embed="rId5">
            <a:alphaModFix/>
          </a:blip>
          <a:srcRect l="9053" t="17303" r="35375" b="29424"/>
          <a:stretch/>
        </p:blipFill>
        <p:spPr>
          <a:xfrm>
            <a:off x="6045945" y="1596466"/>
            <a:ext cx="4274394" cy="230486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8"/>
          <p:cNvSpPr/>
          <p:nvPr/>
        </p:nvSpPr>
        <p:spPr>
          <a:xfrm>
            <a:off x="6045945" y="4771578"/>
            <a:ext cx="405447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Перед учениками выступали</a:t>
            </a:r>
            <a:r>
              <a:rPr lang="ru-RU" sz="16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/>
          </a:p>
          <a:p>
            <a:r>
              <a:rPr lang="ru-RU" sz="16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Е.М. Благитко, А.Н. Колосов, Е.А. Дробязгин, </a:t>
            </a:r>
            <a:endParaRPr/>
          </a:p>
          <a:p>
            <a:r>
              <a:rPr lang="ru-RU" sz="16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П.А. Кожевников, Е.И. Мигуськина, Д.В. Титов, </a:t>
            </a:r>
            <a:endParaRPr/>
          </a:p>
          <a:p>
            <a:r>
              <a:rPr lang="ru-RU" sz="16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А.Н. Шмаков, С.Г. Платунов и другие врачи Новосибирской областной больницы.</a:t>
            </a:r>
            <a:endParaRPr sz="160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endParaRPr sz="160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4" name="Google Shape;404;p58"/>
          <p:cNvSpPr/>
          <p:nvPr/>
        </p:nvSpPr>
        <p:spPr>
          <a:xfrm>
            <a:off x="6045946" y="3901328"/>
            <a:ext cx="45719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Классный час в 11 классе проводит заведующий отделением анестезиологии и реанимации ГНОКБ А.Н. Колосов.</a:t>
            </a:r>
            <a:endParaRPr/>
          </a:p>
        </p:txBody>
      </p:sp>
      <p:pic>
        <p:nvPicPr>
          <p:cNvPr id="10" name="Google Shape;315;p49" descr="C:\A_WORK\Фирменный стиль\2016 год\Логотип НОБ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9"/>
          <p:cNvSpPr txBox="1"/>
          <p:nvPr/>
        </p:nvSpPr>
        <p:spPr>
          <a:xfrm>
            <a:off x="1494274" y="533851"/>
            <a:ext cx="91090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55600" algn="ctr"/>
            <a:r>
              <a:rPr lang="ru-RU" sz="3200" dirty="0">
                <a:solidFill>
                  <a:srgbClr val="1F3864"/>
                </a:solidFill>
                <a:latin typeface="Arial Black" pitchFamily="34" charset="0"/>
                <a:ea typeface="Arial Narrow"/>
                <a:cs typeface="Arial Narrow"/>
                <a:sym typeface="Arial Narrow"/>
              </a:rPr>
              <a:t>Из класса – в клинику</a:t>
            </a:r>
            <a:endParaRPr dirty="0">
              <a:latin typeface="Arial Black" pitchFamily="34" charset="0"/>
            </a:endParaRPr>
          </a:p>
        </p:txBody>
      </p:sp>
      <p:sp>
        <p:nvSpPr>
          <p:cNvPr id="411" name="Google Shape;411;p59"/>
          <p:cNvSpPr/>
          <p:nvPr/>
        </p:nvSpPr>
        <p:spPr>
          <a:xfrm>
            <a:off x="1743074" y="1381849"/>
            <a:ext cx="520014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После классного часа школьники приходят в отделение, </a:t>
            </a:r>
            <a:endParaRPr sz="1600" dirty="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r>
              <a:rPr lang="ru-RU" sz="16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где работает врач, и под его руководством знакомятся </a:t>
            </a:r>
            <a:endParaRPr sz="1600" dirty="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r>
              <a:rPr lang="ru-RU" sz="1600" dirty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с деятельностью этого лечебного отделения. </a:t>
            </a:r>
            <a:endParaRPr dirty="0"/>
          </a:p>
        </p:txBody>
      </p:sp>
      <p:sp>
        <p:nvSpPr>
          <p:cNvPr id="412" name="Google Shape;412;p59"/>
          <p:cNvSpPr/>
          <p:nvPr/>
        </p:nvSpPr>
        <p:spPr>
          <a:xfrm>
            <a:off x="7336631" y="4648859"/>
            <a:ext cx="307181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Врач-кардиолог С.Г. Платунов показывает ученикам 10 класса </a:t>
            </a:r>
            <a:endParaRPr sz="160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r>
              <a:rPr lang="ru-RU" sz="160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rPr>
              <a:t>рентген-операционную.</a:t>
            </a:r>
            <a:endParaRPr sz="1600">
              <a:solidFill>
                <a:srgbClr val="1F386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13" name="Google Shape;413;p59" descr="\\emc\Press\Фотогалерея_2019 год\10_класс_Степан_Платунов_май_2019\DSCF537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0699" y="2286000"/>
            <a:ext cx="5119395" cy="34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9" descr="\\emc\Press\Фотогалерея_2019 год\10_класс_Степан_Платунов_май_2019\DSCF5360.jpg"/>
          <p:cNvPicPr preferRelativeResize="0"/>
          <p:nvPr/>
        </p:nvPicPr>
        <p:blipFill rotWithShape="1">
          <a:blip r:embed="rId4">
            <a:alphaModFix/>
          </a:blip>
          <a:srcRect l="18847" r="16621"/>
          <a:stretch/>
        </p:blipFill>
        <p:spPr>
          <a:xfrm>
            <a:off x="7336632" y="1282564"/>
            <a:ext cx="3038475" cy="31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15;p49" descr="C:\A_WORK\Фирменный стиль\2016 год\Логотип НОБ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015" y="120595"/>
            <a:ext cx="1365157" cy="8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16;p49" descr="Ð¤ÐÐÐÐ£ ÐÐ ÐÐÐÐ£ ÐÐ¸Ð½Ð·Ð´ÑÐ°Ð²Ð° Ð Ð¾ÑÑÐ¸Ð¸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65681" y="133140"/>
            <a:ext cx="963414" cy="96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ГНОКБ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1206</Words>
  <Application>Microsoft Office PowerPoint</Application>
  <PresentationFormat>Широкоэкранный</PresentationFormat>
  <Paragraphs>330</Paragraphs>
  <Slides>21</Slides>
  <Notes>20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Times New Roman</vt:lpstr>
      <vt:lpstr>Arial Narrow</vt:lpstr>
      <vt:lpstr>Arial</vt:lpstr>
      <vt:lpstr>Arial Black</vt:lpstr>
      <vt:lpstr>Calibri</vt:lpstr>
      <vt:lpstr>4_Тема Office</vt:lpstr>
      <vt:lpstr>Тема Office</vt:lpstr>
      <vt:lpstr>1_Тема Office</vt:lpstr>
      <vt:lpstr>6_Тема Office</vt:lpstr>
      <vt:lpstr>7_Тема Office</vt:lpstr>
      <vt:lpstr>2_ГНОКБ2</vt:lpstr>
      <vt:lpstr>Медицинские классы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Медицинские классы</dc:title>
  <cp:lastModifiedBy>Шехалев Андрей Владимирович</cp:lastModifiedBy>
  <cp:revision>10</cp:revision>
  <dcterms:modified xsi:type="dcterms:W3CDTF">2022-09-21T01:23:57Z</dcterms:modified>
</cp:coreProperties>
</file>