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145706386" r:id="rId3"/>
    <p:sldId id="258" r:id="rId4"/>
    <p:sldId id="2145706218" r:id="rId5"/>
    <p:sldId id="2145706412" r:id="rId6"/>
    <p:sldId id="2145706416" r:id="rId7"/>
    <p:sldId id="2145706220" r:id="rId8"/>
    <p:sldId id="2145706224" r:id="rId9"/>
    <p:sldId id="2145706248" r:id="rId10"/>
    <p:sldId id="2145706413" r:id="rId11"/>
    <p:sldId id="2145706414" r:id="rId12"/>
    <p:sldId id="2145706415" r:id="rId13"/>
    <p:sldId id="260" r:id="rId14"/>
    <p:sldId id="2145706313" r:id="rId15"/>
    <p:sldId id="2145706314" r:id="rId16"/>
    <p:sldId id="2145706355" r:id="rId17"/>
    <p:sldId id="2145706356" r:id="rId18"/>
    <p:sldId id="325" r:id="rId19"/>
    <p:sldId id="274" r:id="rId20"/>
    <p:sldId id="310" r:id="rId21"/>
    <p:sldId id="2145706394" r:id="rId22"/>
    <p:sldId id="2145706387" r:id="rId23"/>
    <p:sldId id="2145706389" r:id="rId24"/>
    <p:sldId id="2145706365" r:id="rId25"/>
    <p:sldId id="2145706334" r:id="rId26"/>
    <p:sldId id="2145706384" r:id="rId27"/>
    <p:sldId id="2145706380" r:id="rId28"/>
    <p:sldId id="2145706385" r:id="rId29"/>
    <p:sldId id="2145706366" r:id="rId30"/>
    <p:sldId id="2145706367" r:id="rId31"/>
    <p:sldId id="2145706377" r:id="rId32"/>
    <p:sldId id="2145706378" r:id="rId33"/>
    <p:sldId id="2145706396" r:id="rId34"/>
    <p:sldId id="2145706410" r:id="rId35"/>
    <p:sldId id="2145706390" r:id="rId36"/>
    <p:sldId id="2145706264" r:id="rId37"/>
    <p:sldId id="2145706401" r:id="rId38"/>
    <p:sldId id="2145706309" r:id="rId39"/>
    <p:sldId id="2145706310" r:id="rId40"/>
    <p:sldId id="2145706397" r:id="rId41"/>
    <p:sldId id="2145706398" r:id="rId42"/>
    <p:sldId id="2145706381" r:id="rId43"/>
    <p:sldId id="309" r:id="rId44"/>
  </p:sldIdLst>
  <p:sldSz cx="18288000" cy="10287000"/>
  <p:notesSz cx="7559675" cy="10691813"/>
  <p:custDataLst>
    <p:tags r:id="rId4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1" autoAdjust="0"/>
    <p:restoredTop sz="94740"/>
  </p:normalViewPr>
  <p:slideViewPr>
    <p:cSldViewPr snapToGrid="0" showGuides="1">
      <p:cViewPr varScale="1">
        <p:scale>
          <a:sx n="82" d="100"/>
          <a:sy n="82" d="100"/>
        </p:scale>
        <p:origin x="704" y="18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A7870-66B9-4D0D-A5B0-EAA2F36A1D8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22DD7-624F-4E61-9D31-11AB75BB4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7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123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789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27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051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54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9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310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33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26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Ранее в Приказе Минздрава России от 29.03.2019 N 173н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звучало, что «В рамках диспансерного наблюдения организуется проведение профилактического медицинского осмотра»</a:t>
            </a:r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7BFF2-9657-4A27-B488-2E9BF90091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5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ХСН находится в Перечне заболеваний, при наличии которых устанавливается Д-наблюдение врачом-терапевтом, а также в Перечне для Д-наблюдения врачом-кардиологом.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7BFF2-9657-4A27-B488-2E9BF90091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52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702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442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425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76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22DD7-624F-4E61-9D31-11AB75BB40C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32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48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27" y="298060"/>
            <a:ext cx="17470976" cy="1296605"/>
          </a:xfrm>
          <a:prstGeom prst="rect">
            <a:avLst/>
          </a:prstGeom>
        </p:spPr>
        <p:txBody>
          <a:bodyPr/>
          <a:lstStyle>
            <a:lvl1pPr>
              <a:defRPr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27" y="2802965"/>
            <a:ext cx="17470976" cy="62846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36027" y="1812002"/>
            <a:ext cx="17470976" cy="87033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/>
                <a:cs typeface="Arial"/>
              </a:defRPr>
            </a:lvl1pPr>
            <a:lvl2pPr marL="514338" indent="0">
              <a:buNone/>
              <a:defRPr sz="2250" b="1"/>
            </a:lvl2pPr>
            <a:lvl3pPr marL="1028676" indent="0">
              <a:buNone/>
              <a:defRPr sz="2025" b="1"/>
            </a:lvl3pPr>
            <a:lvl4pPr marL="1543013" indent="0">
              <a:buNone/>
              <a:defRPr sz="1800" b="1"/>
            </a:lvl4pPr>
            <a:lvl5pPr marL="2057349" indent="0">
              <a:buNone/>
              <a:defRPr sz="1800" b="1"/>
            </a:lvl5pPr>
            <a:lvl6pPr marL="2571686" indent="0">
              <a:buNone/>
              <a:defRPr sz="1800" b="1"/>
            </a:lvl6pPr>
            <a:lvl7pPr marL="3086024" indent="0">
              <a:buNone/>
              <a:defRPr sz="1800" b="1"/>
            </a:lvl7pPr>
            <a:lvl8pPr marL="3600360" indent="0">
              <a:buNone/>
              <a:defRPr sz="1800" b="1"/>
            </a:lvl8pPr>
            <a:lvl9pPr marL="4114698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6783051" y="9625013"/>
            <a:ext cx="1300163" cy="369095"/>
          </a:xfrm>
          <a:prstGeom prst="rect">
            <a:avLst/>
          </a:prstGeom>
        </p:spPr>
        <p:txBody>
          <a:bodyPr/>
          <a:lstStyle>
            <a:lvl1pPr>
              <a:defRPr>
                <a:latin typeface="Rage Italic" panose="03070502040507070304" pitchFamily="66" charset="0"/>
              </a:defRPr>
            </a:lvl1pPr>
          </a:lstStyle>
          <a:p>
            <a:pPr>
              <a:defRPr/>
            </a:pPr>
            <a:fld id="{A6138210-E7D0-422B-B0CB-C5FD071A12E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674145" y="9727407"/>
            <a:ext cx="14578013" cy="254793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ТОЛЬКО ДЛЯ ВНУТРЕННЕГО ИСПОЛЬЗОВАНИЯ</a:t>
            </a:r>
            <a:r>
              <a:rPr lang="en-US"/>
              <a:t>. </a:t>
            </a:r>
            <a:r>
              <a:rPr lang="ru-RU"/>
              <a:t>Этот документ не подлежит распространению за пределы компании АстраЗенека.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34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6D7F-069D-4E8B-A177-DF42A41A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AA8D5-D73D-47AC-A93E-3DEA8E0BE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8FBCC-9627-4BBD-BFBD-4A4B1ADCC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F6C1-9CAF-44A0-A8BB-305E3BE0CFDA}" type="datetimeFigureOut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AF678-F6AC-4859-A75C-32B849C8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28C57-B6B6-4FDE-B8C4-A960AD9D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D14FB-46F8-436D-8F20-F81C6CFB8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9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23520" y="1489320"/>
            <a:ext cx="17040240" cy="1902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48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E7B76EFC-86F2-4A1C-86D7-A1CEAA3368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569907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7" imgW="415" imgH="416" progId="TCLayout.ActiveDocument.1">
                  <p:embed/>
                </p:oleObj>
              </mc:Choice>
              <mc:Fallback>
                <p:oleObj name="Слайд think-cell" r:id="rId1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23520" y="1489320"/>
            <a:ext cx="17040240" cy="41040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internet.garant.ru/#/document/5756200/entry/111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ternet.garant.ru/#/document/5181709/entry/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et.garant.ru/#/document/101268/entry/0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internet.garant.ru/#/document/180687/entry/2000061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internet.garant.ru/#/document/101268/entry/100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et.garant.ru/#/document/180687/entry/2000061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internet.garant.ru/#/document/12191967/entry/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ternet.garant.ru/#/document/12191967/entry/4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internet.garant.ru/#/document/12191967/entry/8031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internet.garant.ru/#/document/72861778/entry/100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72136974/entry/210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5756200/entry/111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et.garant.ru/#/document/5181709/entry/0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internet.garant.ru/#/document/57411597/entry/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ternet.garant.ru/#/document/5755550/entry/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et.garant.ru/#/document/70305660/entry/0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internet.garant.ru/#/document/70305660/entry/100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ternet.garant.ru/#/document/316386840/entry/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ternet.garant.ru/#/document/316386840/entry/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internet.garant.ru/services/arbitr/link/31060201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ternet.garant.ru/#/document/316386840/entry/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3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4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>
          <a:blip r:embed="rId5"/>
          <a:stretch/>
        </p:blipFill>
        <p:spPr>
          <a:xfrm>
            <a:off x="1" y="10080"/>
            <a:ext cx="18288000" cy="10286640"/>
          </a:xfrm>
          <a:prstGeom prst="rect">
            <a:avLst/>
          </a:prstGeom>
          <a:ln w="0">
            <a:noFill/>
          </a:ln>
        </p:spPr>
      </p:pic>
      <p:sp>
        <p:nvSpPr>
          <p:cNvPr id="42" name="CustomShape 2"/>
          <p:cNvSpPr/>
          <p:nvPr/>
        </p:nvSpPr>
        <p:spPr>
          <a:xfrm>
            <a:off x="510675" y="3314160"/>
            <a:ext cx="17479440" cy="307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8000"/>
              </a:lnSpc>
              <a:spcAft>
                <a:spcPts val="799"/>
              </a:spcAft>
            </a:pPr>
            <a:endParaRPr lang="ru-RU" sz="3600" b="1" strike="noStrike" spc="-1" dirty="0">
              <a:latin typeface="Arial"/>
            </a:endParaRPr>
          </a:p>
        </p:txBody>
      </p:sp>
      <p:pic>
        <p:nvPicPr>
          <p:cNvPr id="44" name="Рисунок 43"/>
          <p:cNvPicPr/>
          <p:nvPr/>
        </p:nvPicPr>
        <p:blipFill>
          <a:blip r:embed="rId6"/>
          <a:stretch/>
        </p:blipFill>
        <p:spPr>
          <a:xfrm>
            <a:off x="1948288" y="1430022"/>
            <a:ext cx="2195680" cy="1842799"/>
          </a:xfrm>
          <a:prstGeom prst="rect">
            <a:avLst/>
          </a:prstGeom>
          <a:ln w="0"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004720" y="3528940"/>
            <a:ext cx="7904163" cy="26416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altLang="ru-RU" sz="18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br>
              <a:rPr lang="ru-RU" altLang="ru-RU" sz="2000" b="1" dirty="0">
                <a:solidFill>
                  <a:srgbClr val="990000"/>
                </a:solidFill>
                <a:latin typeface="Bookman Old Style" panose="02050604050505020204" pitchFamily="18" charset="0"/>
              </a:rPr>
            </a:br>
            <a:br>
              <a:rPr lang="ru-RU" altLang="ru-RU" sz="2400" b="1" dirty="0">
                <a:solidFill>
                  <a:srgbClr val="990000"/>
                </a:solidFill>
                <a:latin typeface="Bookman Old Style" panose="02050604050505020204" pitchFamily="18" charset="0"/>
              </a:rPr>
            </a:br>
            <a:endParaRPr lang="en-US" altLang="en-US" sz="20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1369" y="3525852"/>
            <a:ext cx="15312980" cy="1150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000" b="1" dirty="0">
              <a:solidFill>
                <a:srgbClr val="0070C0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460642" y="6317397"/>
            <a:ext cx="10458893" cy="27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sz="2000" b="1" dirty="0">
                <a:solidFill>
                  <a:srgbClr val="10253F"/>
                </a:solidFill>
                <a:latin typeface="Bookman Old Style" panose="02050604050505020204" pitchFamily="18" charset="0"/>
              </a:rPr>
              <a:t>ПАВЛОВА ЮЛИЯ ВЛАДИМИРОВНА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sz="2000" i="1" dirty="0">
                <a:solidFill>
                  <a:srgbClr val="10253F"/>
                </a:solidFill>
                <a:latin typeface="Bookman Old Style" panose="02050604050505020204" pitchFamily="18" charset="0"/>
              </a:rPr>
              <a:t>кандидат юридических наук 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sz="2000" i="1" dirty="0">
                <a:solidFill>
                  <a:srgbClr val="10253F"/>
                </a:solidFill>
                <a:latin typeface="Bookman Old Style" panose="02050604050505020204" pitchFamily="18" charset="0"/>
              </a:rPr>
              <a:t>доцент кафедры медицинского права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sz="2000" i="1" dirty="0">
                <a:solidFill>
                  <a:srgbClr val="10253F"/>
                </a:solidFill>
                <a:latin typeface="Bookman Old Style" panose="02050604050505020204" pitchFamily="18" charset="0"/>
              </a:rPr>
              <a:t>Первого МГМУ им. И.М. Сеченова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sz="2000" i="1" dirty="0">
                <a:solidFill>
                  <a:srgbClr val="10253F"/>
                </a:solidFill>
                <a:latin typeface="Bookman Old Style" panose="02050604050505020204" pitchFamily="18" charset="0"/>
              </a:rPr>
              <a:t>Генеральный директор 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sz="2000" i="1" dirty="0">
                <a:solidFill>
                  <a:srgbClr val="10253F"/>
                </a:solidFill>
                <a:latin typeface="Bookman Old Style" panose="02050604050505020204" pitchFamily="18" charset="0"/>
              </a:rPr>
              <a:t>Национального института медицинского права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sz="2000" i="1" dirty="0">
                <a:solidFill>
                  <a:srgbClr val="10253F"/>
                </a:solidFill>
                <a:latin typeface="Bookman Old Style" panose="02050604050505020204" pitchFamily="18" charset="0"/>
              </a:rPr>
              <a:t>Руководитель Комитета по праву Ассоциации онкологов России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ru-RU" altLang="ru-RU" sz="2000" i="1" dirty="0">
                <a:solidFill>
                  <a:srgbClr val="10253F"/>
                </a:solidFill>
                <a:latin typeface="Bookman Old Style" panose="02050604050505020204" pitchFamily="18" charset="0"/>
              </a:rPr>
              <a:t> 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endParaRPr kumimoji="1" lang="ru-RU" altLang="ru-RU" sz="2000" i="1" dirty="0">
              <a:solidFill>
                <a:srgbClr val="10253F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9034697" y="1379688"/>
            <a:ext cx="4468969" cy="87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en-US" altLang="ru-RU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www.med-law.ru</a:t>
            </a:r>
            <a:r>
              <a:rPr kumimoji="1" lang="ru-RU" altLang="ru-RU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endParaRPr kumimoji="1" lang="ru-RU" alt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61A40B-CAF7-D942-8673-83FE31B9FAD5}"/>
              </a:ext>
            </a:extLst>
          </p:cNvPr>
          <p:cNvSpPr/>
          <p:nvPr/>
        </p:nvSpPr>
        <p:spPr>
          <a:xfrm>
            <a:off x="1081369" y="4020297"/>
            <a:ext cx="15455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32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ОРГАНИЗАЦИЯ МЕДИЦИНСКОЙ ПОМОЩИ </a:t>
            </a:r>
          </a:p>
          <a:p>
            <a:pPr indent="450215" algn="ctr"/>
            <a:r>
              <a:rPr lang="ru-RU" sz="3200" dirty="0">
                <a:solidFill>
                  <a:srgbClr val="0070C0"/>
                </a:solidFill>
                <a:latin typeface="Bookman Old Style" panose="02050604050505020204" pitchFamily="18" charset="0"/>
              </a:rPr>
              <a:t>ПАЦИЕНТАМ С СЕРДЕЧНО-СОСУДИСТЫМИ ЗАБОЛЕВАНИЯМИ</a:t>
            </a:r>
            <a:endParaRPr lang="ru-RU" sz="3200" dirty="0">
              <a:solidFill>
                <a:srgbClr val="0070C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0" y="0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07371" y="1890794"/>
            <a:ext cx="15482807" cy="493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Организация оказания медицинской помощи больных с сердечно-сосудистыми заболеваниями (региональные акты)</a:t>
            </a:r>
          </a:p>
          <a:p>
            <a:pPr indent="0" algn="just">
              <a:spcBef>
                <a:spcPts val="0"/>
              </a:spcBef>
              <a:buNone/>
            </a:pPr>
            <a:endParaRPr lang="ru-RU" sz="2000" b="1" dirty="0">
              <a:latin typeface="Book Antiqua" panose="02040602050305030304" pitchFamily="18" charset="0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CEFE77D-D384-C882-8106-AE8915F64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429" y="2960176"/>
            <a:ext cx="5963345" cy="66581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306D90A8-FEFC-4274-48A6-D025A786D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0694" y="2960177"/>
            <a:ext cx="5663501" cy="665814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70585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0" y="0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07371" y="1870164"/>
            <a:ext cx="15482807" cy="495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Организация оказания медицинской помощи больных с сердечно-сосудистыми заболеваниями (региональные акты)</a:t>
            </a:r>
          </a:p>
          <a:p>
            <a:pPr indent="0" algn="just">
              <a:spcBef>
                <a:spcPts val="0"/>
              </a:spcBef>
              <a:buNone/>
            </a:pPr>
            <a:endParaRPr lang="ru-RU" sz="2000" b="1" dirty="0">
              <a:latin typeface="Book Antiqua" panose="02040602050305030304" pitchFamily="18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C81941C-9465-F83E-5603-EAA3316B9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911" y="3170060"/>
            <a:ext cx="4620536" cy="539054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F4977692-D88E-7DDF-0928-33B373736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5256" y="3034042"/>
            <a:ext cx="5186413" cy="539054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95876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B3DD-7B24-48F2-8C1A-F7DD088D2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502964"/>
            <a:ext cx="15773399" cy="1345716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Приказ МЗ РФ от 15.03.2022 №168н </a:t>
            </a:r>
            <a:r>
              <a:rPr lang="ru-RU" sz="2000" dirty="0">
                <a:latin typeface="Book Antiqua" panose="02040602050305030304" pitchFamily="18" charset="0"/>
                <a:ea typeface="Calibri" panose="020F0502020204030204" pitchFamily="34" charset="0"/>
              </a:rPr>
              <a:t>«</a:t>
            </a:r>
            <a:r>
              <a:rPr lang="ru-RU" sz="2000" b="1" dirty="0">
                <a:latin typeface="Book Antiqua" panose="02040602050305030304" pitchFamily="18" charset="0"/>
                <a:ea typeface="Calibri" panose="020F0502020204030204" pitchFamily="34" charset="0"/>
              </a:rPr>
              <a:t>Об утверждении порядка проведения диспансерного наблюдения за взрослыми»</a:t>
            </a:r>
            <a:endParaRPr lang="en-US" sz="2000" b="1" dirty="0">
              <a:latin typeface="Book Antiqua" panose="0204060205030503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E7D72C-BB06-465B-BCC3-58AACC171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7302" y="1848680"/>
            <a:ext cx="4818034" cy="74167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5F1FF1-80E4-46C6-90F5-F82C4FBA4FA6}"/>
              </a:ext>
            </a:extLst>
          </p:cNvPr>
          <p:cNvSpPr/>
          <p:nvPr/>
        </p:nvSpPr>
        <p:spPr>
          <a:xfrm>
            <a:off x="7330698" y="2061275"/>
            <a:ext cx="9916979" cy="77227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514350" algn="just"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Д - наблюдению подлежат лица, страдающие отдельными хроническими неинфекционными и инфекционными заболеваниями или имеющие высокий риск их развития, а также лица, находящиеся в восстановительном периоде после острых заболеваний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indent="-342900" algn="just">
              <a:buAutoNum type="arabicPeriod" startAt="2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В рамках диспансерного наблюдения </a:t>
            </a:r>
            <a:r>
              <a:rPr lang="ru-RU" b="1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(при проведении первого в текущем году диспансерного приема (осмотра, консультации) </a:t>
            </a: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организуется проведение профилактического медицинского осмотр.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3. Д-наблюдение устанавливается в течение 3-х рабочих дней после: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установления диагноза при оказании медицинской помощи в амбулаторных условиях;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получения выписного эпикриза из медицинской карты стационарного больного по результатам оказания медицинской помощи в стационарных условиях.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4. </a:t>
            </a:r>
            <a:r>
              <a:rPr lang="ru-RU" b="1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Приказом Минздрава России от 15.03.2022 N 168н установлен 3 Перечня заболеваний/состояний, </a:t>
            </a:r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17</a:t>
            </a:r>
            <a:r>
              <a:rPr lang="en-US" b="1" i="1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3</a:t>
            </a:r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н сдержал единый перечень: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- Перечень хронических заболеваний, функциональных расстройств, иных состояний, при наличии которых устанавливается диспансерное наблюдение за взрослым населением врачом-терапевтом,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- Перечень хронических заболеваний, функциональных расстройств, иных состояний, при наличии которых устанавливается диспансерное наблюдение за взрослым населением врачом-кардиологом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- Перечень хронических заболеваний, функциональных расстройств, иных состояний, которые предшествуют развитию злокачественных новообразований, при наличии которых устанавливается диспансерное наблюдение за взрослым населением врачами-специалистами, включая длительность и минимальную периодичность диспансерного наблюдения.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  <a:latin typeface="Book Antiqua" panose="02040602050305030304" pitchFamily="18" charset="0"/>
                <a:ea typeface="Times New Roman" charset="0"/>
                <a:cs typeface="Times New Roman" charset="0"/>
              </a:rPr>
              <a:t>Нововведение! В случае проведения диспансерного наблюдения за пациентами с несколькими заболеваниями, перечень контролируемых показателей состояния здоровья в рамках проведения диспансерного наблюдения должен включать все параметры, соответствующие каждому заболеванию. </a:t>
            </a:r>
          </a:p>
          <a:p>
            <a:pPr algn="just"/>
            <a:endParaRPr lang="ru-RU" dirty="0">
              <a:solidFill>
                <a:schemeClr val="tx1"/>
              </a:solidFill>
              <a:latin typeface="Book Antiqua" panose="02040602050305030304" pitchFamily="18" charset="0"/>
              <a:ea typeface="Times New Roman" charset="0"/>
              <a:cs typeface="Times New Roman" charset="0"/>
            </a:endParaRPr>
          </a:p>
          <a:p>
            <a:pPr marL="342900" indent="-342900" algn="ctr"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6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B8F7-DFF8-4490-BB5D-7734D2CA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995" y="7015"/>
            <a:ext cx="17040240" cy="213175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Book Antiqua" panose="02040602050305030304" pitchFamily="18" charset="0"/>
                <a:ea typeface="Calibri" panose="020F0502020204030204" pitchFamily="34" charset="0"/>
              </a:rPr>
              <a:t>Приказ МЗ РФ от 15.03.2022 №168н «Об утверждении порядка проведения диспансерного наблюдения за взрослыми»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482A8D-6778-469D-8CA1-56CFECE9A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34" y="2138766"/>
            <a:ext cx="9044609" cy="2263914"/>
          </a:xfrm>
          <a:prstGeom prst="rect">
            <a:avLst/>
          </a:prstGeom>
        </p:spPr>
      </p:pic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C3E21AEE-4A40-452C-BE04-78DD692EB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34" y="4609907"/>
            <a:ext cx="9163880" cy="5203317"/>
          </a:xfrm>
          <a:prstGeom prst="rect">
            <a:avLst/>
          </a:prstGeom>
        </p:spPr>
      </p:pic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E2C317D4-FA14-4303-AB38-0F01E9FE2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717" y="2655956"/>
            <a:ext cx="7628283" cy="1581150"/>
          </a:xfrm>
          <a:prstGeom prst="rect">
            <a:avLst/>
          </a:prstGeom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42F40DEA-5108-4F60-A0E1-E6C482427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717" y="5039796"/>
            <a:ext cx="7628283" cy="17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29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0" y="0"/>
            <a:ext cx="18288000" cy="10281960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071931" y="1048164"/>
            <a:ext cx="8590112" cy="720738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ЛЕКАРСТВЕННОЕ ОБЕСПЕЧЕНИЕ В СТАЦИОНАРЕ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BA69D0-B603-FD49-9FAA-C1E5D86CC0C8}"/>
              </a:ext>
            </a:extLst>
          </p:cNvPr>
          <p:cNvSpPr/>
          <p:nvPr/>
        </p:nvSpPr>
        <p:spPr>
          <a:xfrm>
            <a:off x="2014799" y="8380800"/>
            <a:ext cx="298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rgbClr val="0070C0"/>
                </a:solidFill>
                <a:latin typeface="Book Antiqua" panose="02040602050305030304" pitchFamily="18" charset="0"/>
              </a:rPr>
              <a:t>https://</a:t>
            </a:r>
            <a:r>
              <a:rPr lang="en" dirty="0" err="1">
                <a:solidFill>
                  <a:srgbClr val="0070C0"/>
                </a:solidFill>
                <a:latin typeface="Book Antiqua" panose="02040602050305030304" pitchFamily="18" charset="0"/>
              </a:rPr>
              <a:t>internet.garant.ru</a:t>
            </a:r>
            <a:r>
              <a:rPr lang="en" dirty="0">
                <a:solidFill>
                  <a:srgbClr val="0070C0"/>
                </a:solidFill>
                <a:latin typeface="Book Antiqua" panose="02040602050305030304" pitchFamily="18" charset="0"/>
              </a:rPr>
              <a:t>/</a:t>
            </a:r>
            <a:endParaRPr lang="ru-RU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57BC7CF-6EEC-E37C-7158-8AA04C699A85}"/>
              </a:ext>
            </a:extLst>
          </p:cNvPr>
          <p:cNvGraphicFramePr>
            <a:graphicFrameLocks noGrp="1"/>
          </p:cNvGraphicFramePr>
          <p:nvPr/>
        </p:nvGraphicFramePr>
        <p:xfrm>
          <a:off x="734786" y="2411337"/>
          <a:ext cx="17013956" cy="573359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760028">
                  <a:extLst>
                    <a:ext uri="{9D8B030D-6E8A-4147-A177-3AD203B41FA5}">
                      <a16:colId xmlns:a16="http://schemas.microsoft.com/office/drawing/2014/main" val="1091379760"/>
                    </a:ext>
                  </a:extLst>
                </a:gridCol>
                <a:gridCol w="4784272">
                  <a:extLst>
                    <a:ext uri="{9D8B030D-6E8A-4147-A177-3AD203B41FA5}">
                      <a16:colId xmlns:a16="http://schemas.microsoft.com/office/drawing/2014/main" val="2795933132"/>
                    </a:ext>
                  </a:extLst>
                </a:gridCol>
                <a:gridCol w="5469656">
                  <a:extLst>
                    <a:ext uri="{9D8B030D-6E8A-4147-A177-3AD203B41FA5}">
                      <a16:colId xmlns:a16="http://schemas.microsoft.com/office/drawing/2014/main" val="1726593545"/>
                    </a:ext>
                  </a:extLst>
                </a:gridCol>
              </a:tblGrid>
              <a:tr h="2417105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Лекарственное обеспечение в стационаре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buClr>
                          <a:srgbClr val="000000"/>
                        </a:buClr>
                        <a:buSzPts val="1800"/>
                        <a:buNone/>
                      </a:pPr>
                      <a:r>
                        <a:rPr lang="ru-RU" altLang="ru-RU" sz="2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ФЗ от 21 ноября 2011 г. </a:t>
                      </a:r>
                      <a:r>
                        <a:rPr lang="ru-RU" altLang="ru-RU" sz="2000" b="1" dirty="0" err="1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N</a:t>
                      </a:r>
                      <a:r>
                        <a:rPr lang="ru-RU" altLang="ru-RU" sz="2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 323-ФЗ "Об основах охраны здоровья граждан в Российской Федерации" </a:t>
                      </a:r>
                      <a:r>
                        <a:rPr lang="ru-RU" altLang="ru-RU" sz="2000" b="0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(ст. 80 пп.3 п.1 )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buClr>
                          <a:srgbClr val="000000"/>
                        </a:buClr>
                        <a:buSzPts val="1800"/>
                        <a:buNone/>
                      </a:pPr>
                      <a:endParaRPr lang="ru-RU" sz="2000" b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  <a:p>
                      <a:pPr algn="l"/>
                      <a:endParaRPr lang="ru-RU" sz="2000" b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Постановление Правительства РФ от 28 декабря 2021 г. </a:t>
                      </a:r>
                      <a:r>
                        <a:rPr lang="en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 2505 </a:t>
                      </a:r>
                      <a:r>
                        <a:rPr lang="en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"</a:t>
                      </a:r>
                      <a:r>
                        <a:rPr lang="ru-RU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 Программе государственных гарантий бесплатного оказания гражданам медицинской помощи на 2022 год и на плановый период 2023 и 2024 годов"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053854"/>
                  </a:ext>
                </a:extLst>
              </a:tr>
              <a:tr h="3316491"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Каждый имеет право на медицинскую помощь в гарантированном объеме, оказываемую </a:t>
                      </a:r>
                      <a:r>
                        <a:rPr lang="ru-RU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без взимания платы</a:t>
                      </a:r>
                      <a:r>
                        <a:rPr lang="ru-RU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в соответствии с программой государственных гарантий бесплатного оказания гражданам медицинской помощи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b="0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Назначение и применение лекарственных препаратов, включенных в перечень жизненно необходимых и важнейших лекарственных препаратов ……на основе клинических рекомендаций и с учетом стандартов медицинской помощи</a:t>
                      </a:r>
                    </a:p>
                    <a:p>
                      <a:pPr algn="l"/>
                      <a:endParaRPr lang="ru-RU" sz="2000" b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При формировании территориальной программы государственных гарантий учитываются:</a:t>
                      </a:r>
                    </a:p>
                    <a:p>
                      <a:pPr algn="l"/>
                      <a:r>
                        <a:rPr lang="ru-RU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порядки оказания медицинской помощи, стандарты медицинской помощи и клинические рекомендации</a:t>
                      </a:r>
                    </a:p>
                    <a:p>
                      <a:pPr algn="l"/>
                      <a:endParaRPr lang="ru-RU" sz="2000" b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22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276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0" y="0"/>
            <a:ext cx="18288000" cy="10281960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071931" y="1048164"/>
            <a:ext cx="8590112" cy="845950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ЛЕКАРСТВЕННОЕ ОБЕСПЕЧЕНИЕ НА АМБУЛАТОРНОМ ЭТАПЕ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BA69D0-B603-FD49-9FAA-C1E5D86CC0C8}"/>
              </a:ext>
            </a:extLst>
          </p:cNvPr>
          <p:cNvSpPr/>
          <p:nvPr/>
        </p:nvSpPr>
        <p:spPr>
          <a:xfrm>
            <a:off x="2014799" y="8380800"/>
            <a:ext cx="298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rgbClr val="0070C0"/>
                </a:solidFill>
                <a:latin typeface="Book Antiqua" panose="02040602050305030304" pitchFamily="18" charset="0"/>
              </a:rPr>
              <a:t>https://</a:t>
            </a:r>
            <a:r>
              <a:rPr lang="en" dirty="0" err="1">
                <a:solidFill>
                  <a:srgbClr val="0070C0"/>
                </a:solidFill>
                <a:latin typeface="Book Antiqua" panose="02040602050305030304" pitchFamily="18" charset="0"/>
              </a:rPr>
              <a:t>internet.garant.ru</a:t>
            </a:r>
            <a:r>
              <a:rPr lang="en" dirty="0">
                <a:solidFill>
                  <a:srgbClr val="0070C0"/>
                </a:solidFill>
                <a:latin typeface="Book Antiqua" panose="02040602050305030304" pitchFamily="18" charset="0"/>
              </a:rPr>
              <a:t>/</a:t>
            </a:r>
            <a:endParaRPr lang="ru-RU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57BC7CF-6EEC-E37C-7158-8AA04C699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951538"/>
              </p:ext>
            </p:extLst>
          </p:nvPr>
        </p:nvGraphicFramePr>
        <p:xfrm>
          <a:off x="1292347" y="2432957"/>
          <a:ext cx="15680266" cy="702999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840133">
                  <a:extLst>
                    <a:ext uri="{9D8B030D-6E8A-4147-A177-3AD203B41FA5}">
                      <a16:colId xmlns:a16="http://schemas.microsoft.com/office/drawing/2014/main" val="1091379760"/>
                    </a:ext>
                  </a:extLst>
                </a:gridCol>
                <a:gridCol w="7840133">
                  <a:extLst>
                    <a:ext uri="{9D8B030D-6E8A-4147-A177-3AD203B41FA5}">
                      <a16:colId xmlns:a16="http://schemas.microsoft.com/office/drawing/2014/main" val="2795933132"/>
                    </a:ext>
                  </a:extLst>
                </a:gridCol>
              </a:tblGrid>
              <a:tr h="751114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Федеральные льготники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Региональные льготники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053854"/>
                  </a:ext>
                </a:extLst>
              </a:tr>
              <a:tr h="1266870">
                <a:tc>
                  <a:txBody>
                    <a:bodyPr/>
                    <a:lstStyle/>
                    <a:p>
                      <a:pPr algn="l"/>
                      <a:r>
                        <a:rPr lang="ru-RU" altLang="ru-RU" sz="2000" b="1" dirty="0">
                          <a:latin typeface="Book Antiqua" panose="02040602050305030304" pitchFamily="18" charset="0"/>
                        </a:rPr>
                        <a:t>Федеральный закон от 17.07.1999 </a:t>
                      </a:r>
                      <a:r>
                        <a:rPr lang="ru-RU" altLang="ru-RU" sz="2000" b="1" dirty="0" err="1">
                          <a:latin typeface="Book Antiqua" panose="02040602050305030304" pitchFamily="18" charset="0"/>
                        </a:rPr>
                        <a:t>N</a:t>
                      </a:r>
                      <a:r>
                        <a:rPr lang="ru-RU" altLang="ru-RU" sz="2000" b="1" dirty="0">
                          <a:latin typeface="Book Antiqua" panose="02040602050305030304" pitchFamily="18" charset="0"/>
                        </a:rPr>
                        <a:t> 178-ФЗ </a:t>
                      </a:r>
                    </a:p>
                    <a:p>
                      <a:pPr algn="l"/>
                      <a:r>
                        <a:rPr lang="ru-RU" altLang="ru-RU" sz="2000" b="0" dirty="0">
                          <a:latin typeface="Book Antiqua" panose="02040602050305030304" pitchFamily="18" charset="0"/>
                        </a:rPr>
                        <a:t>"О государственной социальной помощи" </a:t>
                      </a:r>
                    </a:p>
                    <a:p>
                      <a:pPr algn="l"/>
                      <a:endParaRPr lang="ru-RU" sz="2000" b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</a:rPr>
                        <a:t>Постановление Правительства РФ от 30 июля 1994 г. </a:t>
                      </a:r>
                      <a:r>
                        <a:rPr lang="ru-RU" sz="2000" b="1" dirty="0" err="1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</a:rPr>
                        <a:t>N</a:t>
                      </a:r>
                      <a:r>
                        <a:rPr lang="ru-RU" sz="20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</a:rPr>
                        <a:t> 890 </a:t>
                      </a:r>
                      <a:r>
                        <a:rPr lang="ru-RU" sz="2000" b="0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</a:rPr>
                        <a:t>Перечень групп населения и категорий заболеваний, при амбулаторном лечении которых лекарственные средства и изделия медицинского назначения отпускаются по рецептам врачей бесплатно (</a:t>
                      </a:r>
                      <a:r>
                        <a:rPr lang="ru-RU" sz="2000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</a:rPr>
                        <a:t>Например, </a:t>
                      </a:r>
                      <a:r>
                        <a:rPr lang="ru-RU" sz="2000" b="1" dirty="0">
                          <a:solidFill>
                            <a:schemeClr val="dk1"/>
                          </a:solidFill>
                          <a:latin typeface="Book Antiqua" panose="02040602050305030304" pitchFamily="18" charset="0"/>
                        </a:rPr>
                        <a:t>и</a:t>
                      </a:r>
                      <a:r>
                        <a:rPr lang="ru-RU" sz="2000" b="1" dirty="0">
                          <a:latin typeface="Book Antiqua" panose="02040602050305030304" pitchFamily="18" charset="0"/>
                        </a:rPr>
                        <a:t>нфаркт миокарда (первые шесть месяцев)</a:t>
                      </a:r>
                      <a:r>
                        <a:rPr lang="ru-RU" sz="2000" dirty="0">
                          <a:latin typeface="Book Antiqua" panose="02040602050305030304" pitchFamily="18" charset="0"/>
                        </a:rPr>
                        <a:t>; лекарственные средства, необходимые для лечения данного заболевания)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22396"/>
                  </a:ext>
                </a:extLst>
              </a:tr>
              <a:tr h="2495282">
                <a:tc>
                  <a:txBody>
                    <a:bodyPr/>
                    <a:lstStyle/>
                    <a:p>
                      <a:pPr indent="0" algn="just">
                        <a:spcBef>
                          <a:spcPts val="0"/>
                        </a:spcBef>
                        <a:buNone/>
                      </a:pPr>
                      <a:r>
                        <a:rPr lang="ru-RU" sz="2000" b="0" dirty="0">
                          <a:latin typeface="Book Antiqua" panose="02040602050305030304" pitchFamily="18" charset="0"/>
                        </a:rPr>
                        <a:t>Обеспечение в соответствии со </a:t>
                      </a:r>
                      <a:r>
                        <a:rPr lang="ru-RU" sz="2000" b="0" dirty="0">
                          <a:latin typeface="Book Antiqua" panose="02040602050305030304" pitchFamily="18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стандартами</a:t>
                      </a:r>
                      <a:r>
                        <a:rPr lang="ru-RU" sz="2000" b="0" dirty="0">
                          <a:latin typeface="Book Antiqua" panose="02040602050305030304" pitchFamily="18" charset="0"/>
                        </a:rPr>
                        <a:t> медицинской помощи необходимыми лекарственными препаратами для медицинского применения в объеме не менее, чем это предусмотрено </a:t>
                      </a:r>
                      <a:r>
                        <a:rPr lang="ru-RU" sz="2000" b="0" dirty="0">
                          <a:latin typeface="Book Antiqua" panose="02040602050305030304" pitchFamily="18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перечнем</a:t>
                      </a:r>
                      <a:r>
                        <a:rPr lang="ru-RU" sz="2000" b="0" dirty="0">
                          <a:latin typeface="Book Antiqua" panose="02040602050305030304" pitchFamily="18" charset="0"/>
                        </a:rPr>
                        <a:t> жизненно необходимых и важнейших лекарственных препаратов</a:t>
                      </a:r>
                    </a:p>
                    <a:p>
                      <a:pPr indent="0" algn="just">
                        <a:spcBef>
                          <a:spcPts val="0"/>
                        </a:spcBef>
                        <a:buNone/>
                      </a:pPr>
                      <a:endParaRPr lang="ru-RU" sz="2000" b="0" dirty="0">
                        <a:latin typeface="Book Antiqua" panose="02040602050305030304" pitchFamily="18" charset="0"/>
                      </a:endParaRPr>
                    </a:p>
                    <a:p>
                      <a:pPr indent="0" algn="just">
                        <a:spcBef>
                          <a:spcPts val="0"/>
                        </a:spcBef>
                        <a:buNone/>
                      </a:pPr>
                      <a:r>
                        <a:rPr lang="ru-RU" sz="2000" b="0" dirty="0">
                          <a:latin typeface="Book Antiqua" panose="02040602050305030304" pitchFamily="18" charset="0"/>
                        </a:rPr>
                        <a:t>Статья 6.1. Право на получение государственной социальной помощи в виде набора социальных услуг</a:t>
                      </a:r>
                    </a:p>
                    <a:p>
                      <a:pPr indent="0" algn="just">
                        <a:spcBef>
                          <a:spcPts val="0"/>
                        </a:spcBef>
                        <a:buNone/>
                      </a:pPr>
                      <a:endParaRPr lang="ru-RU" sz="2000" b="0" dirty="0">
                        <a:latin typeface="Book Antiqua" panose="02040602050305030304" pitchFamily="18" charset="0"/>
                      </a:endParaRPr>
                    </a:p>
                    <a:p>
                      <a:pPr indent="0" algn="just">
                        <a:spcBef>
                          <a:spcPts val="0"/>
                        </a:spcBef>
                        <a:buNone/>
                      </a:pPr>
                      <a:r>
                        <a:rPr lang="ru-RU" sz="2000" b="0" dirty="0">
                          <a:latin typeface="Book Antiqua" panose="02040602050305030304" pitchFamily="18" charset="0"/>
                        </a:rPr>
                        <a:t>8) инвалиды;</a:t>
                      </a:r>
                    </a:p>
                    <a:p>
                      <a:pPr indent="0" algn="just">
                        <a:spcBef>
                          <a:spcPts val="0"/>
                        </a:spcBef>
                        <a:buNone/>
                      </a:pPr>
                      <a:endParaRPr lang="ru-RU" sz="2000" b="0" dirty="0">
                        <a:latin typeface="Book Antiqua" panose="02040602050305030304" pitchFamily="18" charset="0"/>
                      </a:endParaRPr>
                    </a:p>
                    <a:p>
                      <a:pPr indent="0" algn="just">
                        <a:spcBef>
                          <a:spcPts val="0"/>
                        </a:spcBef>
                        <a:buNone/>
                      </a:pPr>
                      <a:r>
                        <a:rPr lang="ru-RU" sz="2000" b="0" dirty="0">
                          <a:latin typeface="Book Antiqua" panose="02040602050305030304" pitchFamily="18" charset="0"/>
                        </a:rPr>
                        <a:t>9) дети-инвалиды.</a:t>
                      </a:r>
                    </a:p>
                    <a:p>
                      <a:pPr algn="l"/>
                      <a:endParaRPr lang="ru-RU" sz="2000" b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Bef>
                          <a:spcPts val="0"/>
                        </a:spcBef>
                        <a:buNone/>
                      </a:pPr>
                      <a:r>
                        <a:rPr lang="ru-RU" sz="2000" b="0" dirty="0">
                          <a:latin typeface="Book Antiqua" panose="02040602050305030304" pitchFamily="18" charset="0"/>
                        </a:rPr>
                        <a:t>(</a:t>
                      </a:r>
                      <a:r>
                        <a:rPr lang="ru-RU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Постановление Правительства РФ от 28 декабря 2021 г. </a:t>
                      </a:r>
                      <a:r>
                        <a:rPr lang="en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 2505</a:t>
                      </a:r>
                      <a:r>
                        <a:rPr lang="ru-RU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2000" b="1" dirty="0">
                          <a:latin typeface="Book Antiqua" panose="02040602050305030304" pitchFamily="18" charset="0"/>
                        </a:rPr>
                        <a:t>приложение к территориальной программе ОМС)</a:t>
                      </a:r>
                    </a:p>
                    <a:p>
                      <a:pPr indent="0" algn="just">
                        <a:spcBef>
                          <a:spcPts val="0"/>
                        </a:spcBef>
                        <a:buNone/>
                      </a:pPr>
                      <a:r>
                        <a:rPr lang="ru-RU" sz="2000" b="0" dirty="0">
                          <a:latin typeface="Book Antiqua" panose="02040602050305030304" pitchFamily="18" charset="0"/>
                        </a:rPr>
                        <a:t>Требования к территориальной программе в части определения порядка, условий предоставления медицинской помощи, критериев доступности и качества медицинской помощи</a:t>
                      </a:r>
                    </a:p>
                    <a:p>
                      <a:pPr algn="just">
                        <a:spcBef>
                          <a:spcPts val="0"/>
                        </a:spcBef>
                      </a:pPr>
                      <a:r>
                        <a:rPr lang="ru-RU" sz="2000" b="1" dirty="0">
                          <a:latin typeface="Book Antiqua" panose="02040602050305030304" pitchFamily="18" charset="0"/>
                        </a:rPr>
                        <a:t>перечень лекарственных препаратов, отпускаемых населению в соответствии с перечнем групп населения и категорий заболеваний, при амбулаторном лечении которых лекарственные препараты и медицинские изделия отпускаются по рецептам врачей бесплатно, или с 50-процентной скидкой</a:t>
                      </a:r>
                      <a:endParaRPr lang="ru-RU" sz="2000" b="1" dirty="0">
                        <a:solidFill>
                          <a:schemeClr val="dk1"/>
                        </a:solidFill>
                        <a:latin typeface="Book Antiqua" panose="02040602050305030304" pitchFamily="18" charset="0"/>
                      </a:endParaRPr>
                    </a:p>
                    <a:p>
                      <a:pPr algn="l"/>
                      <a:endParaRPr lang="ru-RU" sz="2000" b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961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88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3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4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5"/>
          <a:srcRect t="2734" r="5767" b="17243"/>
          <a:stretch/>
        </p:blipFill>
        <p:spPr>
          <a:xfrm>
            <a:off x="0" y="0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6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1851960" y="2851294"/>
            <a:ext cx="15014776" cy="570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buNone/>
            </a:pPr>
            <a:r>
              <a:rPr lang="ru-RU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Определение СК по гражданским делам Первого кассационного суда общей юрисдикции от 25 июля 2022 г. по делу </a:t>
            </a:r>
            <a:r>
              <a:rPr lang="en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N 8</a:t>
            </a:r>
            <a:r>
              <a:rPr lang="ru-RU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Г-15872/2022[88-17631/2022]</a:t>
            </a:r>
            <a:endParaRPr lang="ru-RU" sz="20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indent="0" algn="just">
              <a:buNone/>
            </a:pP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Каждый гражданин Российской Федерации, застрахованный по Программе обязательного медицинского страхования, имеет право один раз в год поменять медицинскую организацию, в которой ему амбулаторно предоставляется медицинская помощь – поликлинику. 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При этом гражданин может выбрать любую медицинскую организацию из числа включенных в реестр медицинских организаций, участвующих в реализации территориальной программы государственных гарантий бесплатного оказания гражданам медицинской помощи.</a:t>
            </a:r>
          </a:p>
          <a:p>
            <a:pPr indent="0" algn="just">
              <a:buNone/>
            </a:pPr>
            <a:endParaRPr lang="ru-RU" sz="2000" b="0" i="0" u="none" strike="noStrike" dirty="0">
              <a:solidFill>
                <a:srgbClr val="22272F"/>
              </a:solidFill>
              <a:effectLst/>
              <a:latin typeface="Book Antiqua" panose="0204060205030503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Разрешая спор и отказывая в удовлетворении иска И.Г, суд первой инстанции исходил из того, что у ответчика </a:t>
            </a: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отсутствуют правовые основания для выписки рецептов на льготное обеспечение истца, поскольку последняя зарегистрирована по месту жительства в другом субъекте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, поэтому право на льготное лекарственное обеспечение в Московской области как региональный льготник она не имеет.</a:t>
            </a:r>
          </a:p>
          <a:p>
            <a:pPr algn="just"/>
            <a:endParaRPr lang="ru-RU" sz="2000" b="0" i="0" u="none" strike="noStrike" dirty="0">
              <a:solidFill>
                <a:srgbClr val="22272F"/>
              </a:solidFill>
              <a:effectLst/>
              <a:latin typeface="Book Antiqua" panose="02040602050305030304" pitchFamily="18" charset="0"/>
            </a:endParaRPr>
          </a:p>
          <a:p>
            <a:pPr algn="just"/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Отменяя решение суда первой инстанции и удовлетворяя исковые требования И.Г. о компенсации морального вреда, суд апелляционной инстанции пришел к выводу, что в течение периода прикрепления к ГБУЗ ….И.Г. вне зависимости от места регистрации имела право на обеспечение указанным медицинским учреждением рецептами на лекарственные средства в соответствии с установленным ей диагнозом, в связи с чем, незаконный отказ ГБУЗ МО в выдаче И.Г. рецептов на льготное лекарственное обеспечение повлекло нарушение личных неимущественных прав истца и возникновение у истца права на компенсацию морального вреда с ответчика.</a:t>
            </a:r>
          </a:p>
          <a:p>
            <a:pPr indent="0" algn="just">
              <a:buNone/>
            </a:pPr>
            <a:endParaRPr lang="ru-RU" sz="20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368143" y="1233271"/>
            <a:ext cx="9650186" cy="992652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Льготное лекарственное обеспечение  не зависит от места регистрации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3A4055D-3136-1D49-97F0-D85D5CE8CBDF}"/>
              </a:ext>
            </a:extLst>
          </p:cNvPr>
          <p:cNvSpPr/>
          <p:nvPr/>
        </p:nvSpPr>
        <p:spPr>
          <a:xfrm>
            <a:off x="1851960" y="9563908"/>
            <a:ext cx="298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rgbClr val="0070C0"/>
                </a:solidFill>
                <a:latin typeface="Book Antiqua" panose="02040602050305030304" pitchFamily="18" charset="0"/>
              </a:rPr>
              <a:t>https://</a:t>
            </a:r>
            <a:r>
              <a:rPr lang="en" dirty="0" err="1">
                <a:solidFill>
                  <a:srgbClr val="0070C0"/>
                </a:solidFill>
                <a:latin typeface="Book Antiqua" panose="02040602050305030304" pitchFamily="18" charset="0"/>
              </a:rPr>
              <a:t>internet.garant.ru</a:t>
            </a:r>
            <a:r>
              <a:rPr lang="en" dirty="0">
                <a:solidFill>
                  <a:srgbClr val="0070C0"/>
                </a:solidFill>
                <a:latin typeface="Book Antiqua" panose="02040602050305030304" pitchFamily="18" charset="0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9162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3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4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5"/>
          <a:srcRect t="2734" r="5767" b="17243"/>
          <a:stretch/>
        </p:blipFill>
        <p:spPr>
          <a:xfrm>
            <a:off x="-105135" y="0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6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1630813" y="2688009"/>
            <a:ext cx="15235923" cy="570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Кассационное определение СК по административным делам Верховного Суда РФ от 14 апреля 2021 г. </a:t>
            </a:r>
            <a:r>
              <a:rPr lang="en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N 56-</a:t>
            </a:r>
            <a:r>
              <a:rPr lang="ru-RU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КАД21-2-К9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0" i="0" u="none" strike="noStrike" dirty="0">
              <a:solidFill>
                <a:srgbClr val="22272F"/>
              </a:solidFill>
              <a:effectLst/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Департамент отказал в выдаче рецепта на бесплатное получение…, мотивируя тем, что  Г.Л. отказалась от государственной помощи в виде набора социальных услуг в пользу денежной выплаты, в связи с чем оснований для бесплатного обеспечения инсулином не имеется.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rgbClr val="22272F"/>
              </a:solidFill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22272F"/>
                </a:solidFill>
                <a:latin typeface="Book Antiqua" panose="02040602050305030304" pitchFamily="18" charset="0"/>
              </a:rPr>
              <a:t>С</a:t>
            </a: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уды нижестоящих инстанций, исходили из того, что Г.Л.: отказалась от закреплённого </a:t>
            </a:r>
            <a:r>
              <a:rPr lang="ru-RU" sz="2000" b="1" i="0" u="none" strike="noStrike" dirty="0">
                <a:solidFill>
                  <a:srgbClr val="551A8B"/>
                </a:solidFill>
                <a:effectLst/>
                <a:latin typeface="Book Antiqua" panose="02040602050305030304" pitchFamily="18" charset="0"/>
                <a:hlinkClick r:id="rId7"/>
              </a:rPr>
              <a:t>пунктом 8 статьи 6</a:t>
            </a:r>
            <a:r>
              <a:rPr lang="ru-RU" sz="2000" b="1" i="0" u="none" strike="noStrike" baseline="30000" dirty="0">
                <a:solidFill>
                  <a:srgbClr val="551A8B"/>
                </a:solidFill>
                <a:effectLst/>
                <a:latin typeface="Book Antiqua" panose="02040602050305030304" pitchFamily="18" charset="0"/>
                <a:hlinkClick r:id="rId7"/>
              </a:rPr>
              <a:t> 1</a:t>
            </a: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 Федерального закона от 17 июля 1999 года </a:t>
            </a:r>
            <a:r>
              <a:rPr lang="en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N 178-</a:t>
            </a: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ФЗ права инвалидов на получение государственной социальной помощи в виде набора социальных услуг; получает денежную компенсацию, следовательно, отсутствуют правовые основания для её бесплатного обеспечения лекарственными препаратами.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i="1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Судебная коллегия по административным делам Верховного Суда Российской Федерации согласиться с данными выводами судов не может.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0" i="0" u="none" strike="noStrike" dirty="0">
              <a:solidFill>
                <a:srgbClr val="551A8B"/>
              </a:solidFill>
              <a:effectLst/>
              <a:latin typeface="Book Antiqua" panose="02040602050305030304" pitchFamily="18" charset="0"/>
              <a:hlinkClick r:id="rId8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0" i="0" u="none" strike="noStrike" dirty="0">
                <a:solidFill>
                  <a:srgbClr val="551A8B"/>
                </a:solidFill>
                <a:effectLst/>
                <a:latin typeface="Book Antiqua" panose="02040602050305030304" pitchFamily="18" charset="0"/>
                <a:hlinkClick r:id="rId8"/>
              </a:rPr>
              <a:t>Постановлением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 Правительства Российской Федерации от 30 июля 1994 года </a:t>
            </a:r>
            <a:r>
              <a:rPr lang="en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N 890 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утверждён </a:t>
            </a:r>
            <a:r>
              <a:rPr lang="ru-RU" sz="2000" b="0" i="0" u="none" strike="noStrike" dirty="0">
                <a:solidFill>
                  <a:srgbClr val="551A8B"/>
                </a:solidFill>
                <a:effectLst/>
                <a:latin typeface="Book Antiqua" panose="02040602050305030304" pitchFamily="18" charset="0"/>
                <a:hlinkClick r:id="rId9"/>
              </a:rPr>
              <a:t>Перечень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 групп населения и категорий заболеваний, при амбулаторном лечении которых лекарственные средства и изделия медицинского назначения отпускаются по рецептам врачей бесплатно, относящий инвалидов </a:t>
            </a:r>
            <a:r>
              <a:rPr lang="en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I 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группы, неработающих инвалидов </a:t>
            </a:r>
            <a:r>
              <a:rPr lang="en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II 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группы, детей - инвалидов в возрасте до 18 лет к самостоятельной группе населения, </a:t>
            </a: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которой все без исключения лекарственные средства по медицинским показаниям по рецептам врача при амбулаторном лечении предоставляются бесплатно.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i="0" u="none" strike="noStrike" dirty="0">
              <a:solidFill>
                <a:srgbClr val="22272F"/>
              </a:solidFill>
              <a:effectLst/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Исходя из приведённых нормативных положений отказ лица, признанного инвалидом, от получения государственной социальной помощи в виде набора социальных услуг, предусмотренных Федеральным законом от 17 июля 1999 года </a:t>
            </a:r>
            <a:r>
              <a:rPr lang="en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N 178-</a:t>
            </a: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ФЗ, не влияет на реализацию им права на получение бесплатно лекарственного препарата, относящегося к жизненно необходимым лекарствам……</a:t>
            </a:r>
            <a:endParaRPr lang="ru-RU" sz="2000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812971" y="1233271"/>
            <a:ext cx="10401300" cy="1169466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Отказ от федеральной льготы не влечет отказ в получении лекарственного препарата по региональной льготе </a:t>
            </a:r>
          </a:p>
        </p:txBody>
      </p:sp>
    </p:spTree>
    <p:extLst>
      <p:ext uri="{BB962C8B-B14F-4D97-AF65-F5344CB8AC3E}">
        <p14:creationId xmlns:p14="http://schemas.microsoft.com/office/powerpoint/2010/main" val="391801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0" y="14298"/>
            <a:ext cx="1828800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751393" y="982023"/>
            <a:ext cx="9303361" cy="1526815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Родные умершего льготника, необеспеченного лекарствами, имеют право на возмещение стоимости самостоятельно купленных льготнику лекарств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1582615" y="3036307"/>
            <a:ext cx="1503484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ru-RU" alt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Определение Верховного Суда РФ от 25 января 2021 г. N 49-КГ20-21-К6</a:t>
            </a:r>
          </a:p>
          <a:p>
            <a:pPr algn="just">
              <a:buFont typeface="Arial" panose="020B0604020202020204" pitchFamily="34" charset="0"/>
              <a:buNone/>
            </a:pPr>
            <a:endParaRPr lang="ru-RU" altLang="ru-RU" sz="2000" b="1" dirty="0">
              <a:latin typeface="Book Antiqua" panose="0204060205030503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ru-RU" altLang="ru-RU" sz="2000" b="1" dirty="0">
                <a:latin typeface="Book Antiqua" panose="02040602050305030304" pitchFamily="18" charset="0"/>
              </a:rPr>
              <a:t>Верховный Суд РФ отказался признать правомерными отказы нижестоящих судов в возмещении суммы затрат, которые супруг (на момент иска - уже вдовец) понес на покупку лекарств для больной жены - инвалида. </a:t>
            </a:r>
            <a:r>
              <a:rPr lang="ru-RU" altLang="ru-RU" sz="2000" dirty="0">
                <a:latin typeface="Book Antiqua" panose="02040602050305030304" pitchFamily="18" charset="0"/>
              </a:rPr>
              <a:t>При этом суды признали, что супруга истца - как инвалид имела право на бесплатное получение лекарственных препаратов за счёт бюджетных средств, однако в полном объёме обеспечена ими не была </a:t>
            </a:r>
            <a:r>
              <a:rPr lang="ru-RU" altLang="ru-RU" sz="2000" b="1" dirty="0">
                <a:latin typeface="Book Antiqua" panose="02040602050305030304" pitchFamily="18" charset="0"/>
              </a:rPr>
              <a:t>по вине регионального </a:t>
            </a:r>
            <a:r>
              <a:rPr lang="ru-RU" altLang="ru-RU" sz="2000" b="1" dirty="0" err="1">
                <a:latin typeface="Book Antiqua" panose="02040602050305030304" pitchFamily="18" charset="0"/>
              </a:rPr>
              <a:t>минздрава</a:t>
            </a:r>
            <a:r>
              <a:rPr lang="ru-RU" altLang="ru-RU" sz="2000" b="1" dirty="0">
                <a:latin typeface="Book Antiqua" panose="02040602050305030304" pitchFamily="18" charset="0"/>
              </a:rPr>
              <a:t>, чье бездействие в обеспечении женщины жизненно необходимыми лекарственными препаратами являлось незаконным.</a:t>
            </a:r>
            <a:r>
              <a:rPr lang="ru-RU" altLang="ru-RU" sz="2000" dirty="0">
                <a:latin typeface="Book Antiqua" panose="02040602050305030304" pitchFamily="18" charset="0"/>
              </a:rPr>
              <a:t> Однако в возмещении затрат (более 300 тысяч рублей) вдовцу было отказано: если бы сама пациентка обратилась с таким иском, его бы удовлетворили, а вдовец на это не вправе рассчитывать: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ru-RU" altLang="ru-RU" sz="2000" dirty="0">
                <a:latin typeface="Book Antiqua" panose="02040602050305030304" pitchFamily="18" charset="0"/>
              </a:rPr>
              <a:t>- право на получение компенсации за самостоятельно приобретённые лекарственные препараты неразрывно связано с личностью её получателя,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ru-RU" altLang="ru-RU" sz="2000" dirty="0">
                <a:latin typeface="Book Antiqua" panose="02040602050305030304" pitchFamily="18" charset="0"/>
              </a:rPr>
              <a:t>- и в случае смерти лица, имеющего право на получение такой компенсации, это право не может перейти к другому лицу, в том числе по наследству.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ru-RU" altLang="ru-RU" sz="2000" b="1" dirty="0">
                <a:latin typeface="Book Antiqua" panose="02040602050305030304" pitchFamily="18" charset="0"/>
              </a:rPr>
              <a:t>За моральные страдания ввиду необеспечения препаратами вдовцу присудили компенсацию в 5 000 рублей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24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0" y="-1"/>
            <a:ext cx="1828800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693840" y="1086586"/>
            <a:ext cx="9224447" cy="1472562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Родные умершего льготника, необеспеченного лекарствами, имеют право на возмещение стоимости самостоятельно купленных льготнику лекарств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1600200" y="2894639"/>
            <a:ext cx="1524586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ru-RU" alt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Определение Верховного Суда РФ от 25 января 2021 г. N 49-КГ20-21-К6</a:t>
            </a:r>
          </a:p>
          <a:p>
            <a:pPr algn="just">
              <a:buFont typeface="Arial" panose="020B0604020202020204" pitchFamily="34" charset="0"/>
              <a:buNone/>
            </a:pPr>
            <a:endParaRPr lang="ru-RU" altLang="ru-RU" sz="2000" b="1" dirty="0">
              <a:latin typeface="Book Antiqua" panose="0204060205030503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ru-RU" sz="2000" b="1" dirty="0">
                <a:latin typeface="Book Antiqua" panose="02040602050305030304" pitchFamily="18" charset="0"/>
              </a:rPr>
              <a:t>Верховный Суд РФ, отменяя все состоявшиеся по делу акты и отправляя дело на пересмотр, отметил следующие ошибки в его рассмотрении:</a:t>
            </a:r>
          </a:p>
          <a:p>
            <a:pPr algn="just">
              <a:spcBef>
                <a:spcPct val="0"/>
              </a:spcBef>
              <a:buNone/>
            </a:pPr>
            <a:br>
              <a:rPr lang="ru-RU" altLang="ru-RU" sz="2000" dirty="0">
                <a:latin typeface="Book Antiqua" panose="02040602050305030304" pitchFamily="18" charset="0"/>
              </a:rPr>
            </a:br>
            <a:r>
              <a:rPr lang="ru-RU" altLang="ru-RU" sz="2000" dirty="0">
                <a:latin typeface="Book Antiqua" panose="02040602050305030304" pitchFamily="18" charset="0"/>
              </a:rPr>
              <a:t>- к основным принципам охраны здоровья граждан относится также и принцип социальной защищённости граждан в случае утраты здоровья (</a:t>
            </a:r>
            <a:r>
              <a:rPr lang="ru-RU" altLang="ru-RU" sz="2000" dirty="0">
                <a:latin typeface="Book Antiqua" panose="02040602050305030304" pitchFamily="18" charset="0"/>
                <a:hlinkClick r:id="rId6"/>
              </a:rPr>
              <a:t>ст. 4</a:t>
            </a:r>
            <a:r>
              <a:rPr lang="ru-RU" altLang="ru-RU" sz="2000" dirty="0">
                <a:latin typeface="Book Antiqua" panose="02040602050305030304" pitchFamily="18" charset="0"/>
              </a:rPr>
              <a:t> Закона об основах охраны здоровья граждан). Этот принцип в соответствии со </a:t>
            </a:r>
            <a:r>
              <a:rPr lang="ru-RU" altLang="ru-RU" sz="2000" dirty="0">
                <a:latin typeface="Book Antiqua" panose="02040602050305030304" pitchFamily="18" charset="0"/>
                <a:hlinkClick r:id="rId7"/>
              </a:rPr>
              <a:t>статьёй 8</a:t>
            </a:r>
            <a:r>
              <a:rPr lang="ru-RU" altLang="ru-RU" sz="2000" dirty="0">
                <a:latin typeface="Book Antiqua" panose="02040602050305030304" pitchFamily="18" charset="0"/>
              </a:rPr>
              <a:t> названного закона обеспечивается путём установления и реализации различных мер, гарантирующих социальное обеспечение, в том числе за счёт средств ОСС, определения потребности гражданина в социальной защите, в реабилитации и уходе в случае заболевания, временной нетрудоспособности, инвалидности;</a:t>
            </a:r>
          </a:p>
          <a:p>
            <a:pPr algn="just">
              <a:buNone/>
            </a:pPr>
            <a:r>
              <a:rPr lang="ru-RU" altLang="ru-RU" sz="2000" dirty="0">
                <a:latin typeface="Book Antiqua" panose="02040602050305030304" pitchFamily="18" charset="0"/>
              </a:rPr>
              <a:t>- согласно </a:t>
            </a:r>
            <a:r>
              <a:rPr lang="ru-RU" altLang="ru-RU" sz="2000" dirty="0">
                <a:latin typeface="Book Antiqua" panose="02040602050305030304" pitchFamily="18" charset="0"/>
                <a:hlinkClick r:id="rId8"/>
              </a:rPr>
              <a:t>ст. 6.1</a:t>
            </a:r>
            <a:r>
              <a:rPr lang="ru-RU" altLang="ru-RU" sz="2000" dirty="0">
                <a:latin typeface="Book Antiqua" panose="02040602050305030304" pitchFamily="18" charset="0"/>
              </a:rPr>
              <a:t> Закона о государственной </a:t>
            </a:r>
            <a:r>
              <a:rPr lang="ru-RU" altLang="ru-RU" sz="2000" dirty="0" err="1">
                <a:latin typeface="Book Antiqua" panose="02040602050305030304" pitchFamily="18" charset="0"/>
              </a:rPr>
              <a:t>соцпомощи</a:t>
            </a:r>
            <a:r>
              <a:rPr lang="ru-RU" altLang="ru-RU" sz="2000" dirty="0">
                <a:latin typeface="Book Antiqua" panose="02040602050305030304" pitchFamily="18" charset="0"/>
              </a:rPr>
              <a:t> </a:t>
            </a:r>
            <a:r>
              <a:rPr lang="ru-RU" altLang="ru-RU" sz="2000" b="1" dirty="0">
                <a:latin typeface="Book Antiqua" panose="02040602050305030304" pitchFamily="18" charset="0"/>
              </a:rPr>
              <a:t>инвалиды отнесены к числу граждан, имеющих право на получение государственной социальной помощи в виде набора социальных услуг, а в состав в состав набора </a:t>
            </a:r>
            <a:r>
              <a:rPr lang="ru-RU" altLang="ru-RU" sz="2000" b="1" dirty="0" err="1">
                <a:latin typeface="Book Antiqua" panose="02040602050305030304" pitchFamily="18" charset="0"/>
              </a:rPr>
              <a:t>соцуслуг</a:t>
            </a:r>
            <a:r>
              <a:rPr lang="ru-RU" altLang="ru-RU" sz="2000" b="1" dirty="0">
                <a:latin typeface="Book Antiqua" panose="02040602050305030304" pitchFamily="18" charset="0"/>
              </a:rPr>
              <a:t> включена </a:t>
            </a:r>
            <a:r>
              <a:rPr lang="ru-RU" altLang="ru-RU" sz="2000" b="1" dirty="0" err="1">
                <a:latin typeface="Book Antiqua" panose="02040602050305030304" pitchFamily="18" charset="0"/>
              </a:rPr>
              <a:t>соцуслуга</a:t>
            </a:r>
            <a:r>
              <a:rPr lang="ru-RU" altLang="ru-RU" sz="2000" b="1" dirty="0">
                <a:latin typeface="Book Antiqua" panose="02040602050305030304" pitchFamily="18" charset="0"/>
              </a:rPr>
              <a:t> по обеспечению необходимыми лекарственными препаратами по рецептам на них;</a:t>
            </a:r>
          </a:p>
          <a:p>
            <a:pPr algn="just">
              <a:buNone/>
            </a:pPr>
            <a:r>
              <a:rPr lang="ru-RU" altLang="ru-RU" sz="2000" dirty="0">
                <a:latin typeface="Book Antiqua" panose="02040602050305030304" pitchFamily="18" charset="0"/>
              </a:rPr>
              <a:t>- спорные препараты, которыми не была обеспечена пациентка, и которые ее семья приобрела за свой счет, включены в </a:t>
            </a:r>
            <a:r>
              <a:rPr lang="ru-RU" altLang="ru-RU" sz="2000" dirty="0">
                <a:latin typeface="Book Antiqua" panose="02040602050305030304" pitchFamily="18" charset="0"/>
                <a:hlinkClick r:id="rId9"/>
              </a:rPr>
              <a:t>Перечень</a:t>
            </a:r>
            <a:r>
              <a:rPr lang="ru-RU" altLang="ru-RU" sz="2000" dirty="0">
                <a:latin typeface="Book Antiqua" panose="02040602050305030304" pitchFamily="18" charset="0"/>
              </a:rPr>
              <a:t> ЖНВЛП;</a:t>
            </a:r>
          </a:p>
          <a:p>
            <a:pPr algn="just">
              <a:buNone/>
            </a:pPr>
            <a:r>
              <a:rPr lang="ru-RU" altLang="ru-RU" sz="2000" dirty="0">
                <a:latin typeface="Book Antiqua" panose="02040602050305030304" pitchFamily="18" charset="0"/>
              </a:rPr>
              <a:t>- при этом согласно </a:t>
            </a:r>
            <a:r>
              <a:rPr lang="ru-RU" altLang="ru-RU" sz="2000" dirty="0">
                <a:latin typeface="Book Antiqua" panose="02040602050305030304" pitchFamily="18" charset="0"/>
                <a:hlinkClick r:id="rId10"/>
              </a:rPr>
              <a:t>п. 1 ч. 3 ст. 80 </a:t>
            </a:r>
            <a:r>
              <a:rPr lang="ru-RU" altLang="ru-RU" sz="2000" dirty="0">
                <a:latin typeface="Book Antiqua" panose="02040602050305030304" pitchFamily="18" charset="0"/>
              </a:rPr>
              <a:t>Закона об основах охраны здоровья граждан при оказании медпомощи в рамках программы госгарантий бесплатного оказания гражданам медпомощи </a:t>
            </a:r>
            <a:r>
              <a:rPr lang="ru-RU" altLang="ru-RU" sz="2000" b="1" dirty="0">
                <a:latin typeface="Book Antiqua" panose="02040602050305030304" pitchFamily="18" charset="0"/>
              </a:rPr>
              <a:t>не подлежат оплате за счёт личных средств граждан оказание медицинских услуг, назначение и применение лекарственных препаратов, включённых в </a:t>
            </a:r>
            <a:r>
              <a:rPr lang="ru-RU" altLang="ru-RU" sz="2000" b="1" dirty="0">
                <a:latin typeface="Book Antiqua" panose="02040602050305030304" pitchFamily="18" charset="0"/>
                <a:hlinkClick r:id="rId9"/>
              </a:rPr>
              <a:t>Перечень</a:t>
            </a:r>
            <a:r>
              <a:rPr lang="ru-RU" altLang="ru-RU" sz="2000" b="1" dirty="0">
                <a:latin typeface="Book Antiqua" panose="02040602050305030304" pitchFamily="18" charset="0"/>
              </a:rPr>
              <a:t> ЖНВЛП, по медицинским показаниям в соответствии со стандартами медпомощи;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29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3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4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>
          <a:blip r:embed="rId5"/>
          <a:stretch/>
        </p:blipFill>
        <p:spPr>
          <a:xfrm>
            <a:off x="1" y="10080"/>
            <a:ext cx="18288000" cy="10286640"/>
          </a:xfrm>
          <a:prstGeom prst="rect">
            <a:avLst/>
          </a:prstGeom>
          <a:ln w="0">
            <a:noFill/>
          </a:ln>
        </p:spPr>
      </p:pic>
      <p:sp>
        <p:nvSpPr>
          <p:cNvPr id="42" name="CustomShape 2"/>
          <p:cNvSpPr/>
          <p:nvPr/>
        </p:nvSpPr>
        <p:spPr>
          <a:xfrm>
            <a:off x="510675" y="3314160"/>
            <a:ext cx="17479440" cy="307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8000"/>
              </a:lnSpc>
              <a:spcAft>
                <a:spcPts val="799"/>
              </a:spcAft>
            </a:pPr>
            <a:endParaRPr lang="ru-RU" sz="3600" b="1" strike="noStrike" spc="-1" dirty="0">
              <a:latin typeface="Arial"/>
            </a:endParaRPr>
          </a:p>
        </p:txBody>
      </p:sp>
      <p:pic>
        <p:nvPicPr>
          <p:cNvPr id="44" name="Рисунок 43"/>
          <p:cNvPicPr/>
          <p:nvPr/>
        </p:nvPicPr>
        <p:blipFill>
          <a:blip r:embed="rId6"/>
          <a:stretch/>
        </p:blipFill>
        <p:spPr>
          <a:xfrm>
            <a:off x="1948288" y="1430022"/>
            <a:ext cx="2195680" cy="1842799"/>
          </a:xfrm>
          <a:prstGeom prst="rect">
            <a:avLst/>
          </a:prstGeom>
          <a:ln w="0"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004720" y="3528940"/>
            <a:ext cx="7904163" cy="26416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altLang="ru-RU" sz="18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br>
              <a:rPr lang="ru-RU" altLang="ru-RU" sz="2000" b="1" dirty="0">
                <a:solidFill>
                  <a:srgbClr val="990000"/>
                </a:solidFill>
                <a:latin typeface="Bookman Old Style" panose="02050604050505020204" pitchFamily="18" charset="0"/>
              </a:rPr>
            </a:br>
            <a:br>
              <a:rPr lang="ru-RU" altLang="ru-RU" sz="2400" b="1" dirty="0">
                <a:solidFill>
                  <a:srgbClr val="990000"/>
                </a:solidFill>
                <a:latin typeface="Bookman Old Style" panose="02050604050505020204" pitchFamily="18" charset="0"/>
              </a:rPr>
            </a:br>
            <a:endParaRPr lang="en-US" altLang="en-US" sz="20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1369" y="3525852"/>
            <a:ext cx="15312980" cy="1150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000" b="1" dirty="0">
              <a:solidFill>
                <a:srgbClr val="0070C0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9034697" y="1379688"/>
            <a:ext cx="4468969" cy="87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en-US" altLang="ru-RU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www.med-law.ru</a:t>
            </a:r>
            <a:r>
              <a:rPr kumimoji="1" lang="ru-RU" altLang="ru-RU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endParaRPr kumimoji="1" lang="ru-RU" alt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61A40B-CAF7-D942-8673-83FE31B9FAD5}"/>
              </a:ext>
            </a:extLst>
          </p:cNvPr>
          <p:cNvSpPr/>
          <p:nvPr/>
        </p:nvSpPr>
        <p:spPr>
          <a:xfrm>
            <a:off x="1081369" y="4020297"/>
            <a:ext cx="15455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3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Лекарственное обеспечение </a:t>
            </a:r>
          </a:p>
          <a:p>
            <a:pPr indent="450215" algn="ctr"/>
            <a:r>
              <a:rPr lang="ru-RU" sz="3600" dirty="0">
                <a:solidFill>
                  <a:srgbClr val="0070C0"/>
                </a:solidFill>
                <a:latin typeface="Bookman Old Style" panose="02050604050505020204" pitchFamily="18" charset="0"/>
              </a:rPr>
              <a:t>пациентов с сердечно-сосудистыми заболеваниями</a:t>
            </a:r>
            <a:endParaRPr lang="ru-RU" sz="3600" dirty="0">
              <a:solidFill>
                <a:srgbClr val="0070C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465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0" y="-1"/>
            <a:ext cx="1828800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943099" y="1086586"/>
            <a:ext cx="8970978" cy="1472562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Родные умершего льготника, необеспеченного лекарствами, имеют право на возмещение стоимости самостоятельно купленных льготнику лекарств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565031" y="3033765"/>
            <a:ext cx="15281031" cy="463090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8000" b="1" dirty="0">
                <a:solidFill>
                  <a:srgbClr val="0070C0"/>
                </a:solidFill>
                <a:latin typeface="Book Antiqua" panose="02040602050305030304" pitchFamily="18" charset="0"/>
              </a:rPr>
              <a:t>Родные умершего льготника, необеспеченного лекарствами, имеют право на возмещение стоимости самостоятельно купленных льготнику лекарств</a:t>
            </a:r>
            <a:endParaRPr lang="ru-RU" altLang="ru-RU" sz="80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altLang="ru-RU" sz="80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8000" dirty="0">
                <a:solidFill>
                  <a:srgbClr val="0070C0"/>
                </a:solidFill>
                <a:latin typeface="Book Antiqua" panose="02040602050305030304" pitchFamily="18" charset="0"/>
              </a:rPr>
              <a:t>Определение Верховного Суда РФ от 25 января 2021 г. N 49-КГ20-21-К6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altLang="ru-RU" sz="8000" dirty="0">
              <a:latin typeface="Book Antiqua" panose="0204060205030503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sz="8000" dirty="0">
                <a:latin typeface="Book Antiqua" panose="02040602050305030304" pitchFamily="18" charset="0"/>
              </a:rPr>
              <a:t>из приведённых нормативных положений в их системной взаимосвязи следует, что одним из принципов охраны здоровья в РФ является соблюдение прав граждан в сфере охраны здоровья и обеспечение их реализации государственными гарантиями, в том числе - оказание инвалидам, страдающим социально значимыми заболеваниями, государственной </a:t>
            </a:r>
            <a:r>
              <a:rPr lang="ru-RU" altLang="ru-RU" sz="8000" dirty="0" err="1">
                <a:latin typeface="Book Antiqua" panose="02040602050305030304" pitchFamily="18" charset="0"/>
              </a:rPr>
              <a:t>соцпомощи</a:t>
            </a:r>
            <a:r>
              <a:rPr lang="ru-RU" altLang="ru-RU" sz="8000" dirty="0">
                <a:latin typeface="Book Antiqua" panose="02040602050305030304" pitchFamily="18" charset="0"/>
              </a:rPr>
              <a:t> в виде набора </a:t>
            </a:r>
            <a:r>
              <a:rPr lang="ru-RU" altLang="ru-RU" sz="8000" dirty="0" err="1">
                <a:latin typeface="Book Antiqua" panose="02040602050305030304" pitchFamily="18" charset="0"/>
              </a:rPr>
              <a:t>соцуслуг</a:t>
            </a:r>
            <a:r>
              <a:rPr lang="ru-RU" altLang="ru-RU" sz="8000" dirty="0">
                <a:latin typeface="Book Antiqua" panose="02040602050305030304" pitchFamily="18" charset="0"/>
              </a:rPr>
              <a:t>, в состав которого входит обеспечение за счёт соответствующих бюджетных средств лекарствами по рецептам вне зависимости от наименования и стоимости препарата;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altLang="ru-RU" sz="8000" dirty="0">
              <a:latin typeface="Book Antiqua" panose="0204060205030503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sz="8000" dirty="0">
                <a:latin typeface="Book Antiqua" panose="02040602050305030304" pitchFamily="18" charset="0"/>
              </a:rPr>
              <a:t>организация такого обеспечения на территории спорного региона относится к компетенции </a:t>
            </a:r>
            <a:r>
              <a:rPr lang="ru-RU" altLang="ru-RU" sz="8000" dirty="0" err="1">
                <a:latin typeface="Book Antiqua" panose="02040602050305030304" pitchFamily="18" charset="0"/>
              </a:rPr>
              <a:t>минздрава</a:t>
            </a:r>
            <a:r>
              <a:rPr lang="ru-RU" altLang="ru-RU" sz="8000" dirty="0">
                <a:latin typeface="Book Antiqua" panose="02040602050305030304" pitchFamily="18" charset="0"/>
              </a:rPr>
              <a:t> республики, который должен предпринимать все предусмотренные законом меры к бесплатному обеспечению лекарственными препаратами;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altLang="ru-RU" sz="8000" dirty="0">
              <a:latin typeface="Book Antiqua" panose="0204060205030503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sz="8000" b="1" dirty="0">
                <a:latin typeface="Book Antiqua" panose="02040602050305030304" pitchFamily="18" charset="0"/>
              </a:rPr>
              <a:t>непринятие этих мер вследствие ненадлежащего исполнения своих обязанностей противоречит сути предусмотренных законом гарантий бесплатного оказания гражданам медицинской помощи, включая бесплатное лекарственное обеспечение, и лишает таких граждан права на медицинскую помощь в гарантированном объёме и нарушает их право на охрану здоровья;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altLang="ru-RU" sz="8800" dirty="0">
              <a:latin typeface="Book Antiqua" panose="0204060205030503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altLang="ru-RU" sz="6000" dirty="0">
              <a:latin typeface="Book Antiqua" panose="0204060205030503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60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6000" dirty="0">
              <a:latin typeface="Book Antiqua" panose="0204060205030503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529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4"/>
          <p:cNvSpPr/>
          <p:nvPr/>
        </p:nvSpPr>
        <p:spPr>
          <a:xfrm>
            <a:off x="5550695" y="2775233"/>
            <a:ext cx="1797843" cy="230635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r>
              <a:rPr lang="ru-RU" sz="1350" dirty="0">
                <a:latin typeface="Book Antiqua" panose="02040602050305030304" pitchFamily="18" charset="0"/>
              </a:rPr>
              <a:t>Руководитель медицинской организации организует заседание врачебной комиссии (</a:t>
            </a:r>
            <a:r>
              <a:rPr lang="ru-RU" sz="1350" b="1" dirty="0">
                <a:latin typeface="Book Antiqua" panose="02040602050305030304" pitchFamily="18" charset="0"/>
              </a:rPr>
              <a:t>не позднее 3-х дней со дня обращения пациента)</a:t>
            </a:r>
          </a:p>
        </p:txBody>
      </p:sp>
      <p:sp>
        <p:nvSpPr>
          <p:cNvPr id="9" name="Скругленный прямоугольник 5"/>
          <p:cNvSpPr/>
          <p:nvPr/>
        </p:nvSpPr>
        <p:spPr>
          <a:xfrm>
            <a:off x="8479633" y="3431382"/>
            <a:ext cx="1564481" cy="220980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r>
              <a:rPr lang="ru-RU" sz="1350" dirty="0">
                <a:latin typeface="Book Antiqua" panose="02040602050305030304" pitchFamily="18" charset="0"/>
              </a:rPr>
              <a:t>Оформление протокола </a:t>
            </a:r>
            <a:r>
              <a:rPr lang="ru-RU" sz="1350" b="1" dirty="0">
                <a:latin typeface="Book Antiqua" panose="02040602050305030304" pitchFamily="18" charset="0"/>
              </a:rPr>
              <a:t>(один рабочий день для оформления протокола и передачи в МЗ/ДЗ региона)</a:t>
            </a:r>
          </a:p>
        </p:txBody>
      </p:sp>
      <p:sp>
        <p:nvSpPr>
          <p:cNvPr id="10" name="Скругленный прямоугольник 7"/>
          <p:cNvSpPr/>
          <p:nvPr/>
        </p:nvSpPr>
        <p:spPr>
          <a:xfrm>
            <a:off x="10453688" y="2947988"/>
            <a:ext cx="1700213" cy="205263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endParaRPr lang="ru-RU" sz="1350" dirty="0">
              <a:latin typeface="Book Antiqua" panose="02040602050305030304" pitchFamily="18" charset="0"/>
            </a:endParaRPr>
          </a:p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r>
              <a:rPr lang="ru-RU" sz="1350" dirty="0">
                <a:latin typeface="Book Antiqua" panose="02040602050305030304" pitchFamily="18" charset="0"/>
              </a:rPr>
              <a:t>Передача протокола в ДЗ/МЗ региона на согласование </a:t>
            </a:r>
            <a:r>
              <a:rPr lang="ru-RU" sz="1350" b="1" dirty="0">
                <a:latin typeface="Book Antiqua" panose="02040602050305030304" pitchFamily="18" charset="0"/>
              </a:rPr>
              <a:t>(три дня для рассмотрения документации)</a:t>
            </a:r>
          </a:p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endParaRPr lang="ru-RU" sz="1200" dirty="0">
              <a:latin typeface="Book Antiqua" panose="02040602050305030304" pitchFamily="18" charset="0"/>
            </a:endParaRPr>
          </a:p>
        </p:txBody>
      </p:sp>
      <p:sp>
        <p:nvSpPr>
          <p:cNvPr id="90117" name="TextBox 33"/>
          <p:cNvSpPr txBox="1">
            <a:spLocks noChangeArrowheads="1"/>
          </p:cNvSpPr>
          <p:nvPr/>
        </p:nvSpPr>
        <p:spPr bwMode="auto">
          <a:xfrm>
            <a:off x="7072313" y="2207420"/>
            <a:ext cx="1488282" cy="13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35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Принятие положительного решения о назначении ЛС по жизненным показаниям</a:t>
            </a:r>
          </a:p>
        </p:txBody>
      </p:sp>
      <p:sp>
        <p:nvSpPr>
          <p:cNvPr id="15" name="Стрелка вверх 33"/>
          <p:cNvSpPr/>
          <p:nvPr/>
        </p:nvSpPr>
        <p:spPr>
          <a:xfrm>
            <a:off x="8491538" y="2257425"/>
            <a:ext cx="1666875" cy="1066800"/>
          </a:xfrm>
          <a:prstGeom prst="upArrow">
            <a:avLst>
              <a:gd name="adj1" fmla="val 72025"/>
              <a:gd name="adj2" fmla="val 23090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ru-RU" sz="1350" dirty="0">
                <a:solidFill>
                  <a:srgbClr val="000000"/>
                </a:solidFill>
                <a:latin typeface="Book Antiqua" panose="02040602050305030304" pitchFamily="18" charset="0"/>
              </a:rPr>
              <a:t>Занесение информации в мед. карту пациента</a:t>
            </a:r>
          </a:p>
        </p:txBody>
      </p:sp>
      <p:sp>
        <p:nvSpPr>
          <p:cNvPr id="17" name="Скругленный прямоугольник 7"/>
          <p:cNvSpPr/>
          <p:nvPr/>
        </p:nvSpPr>
        <p:spPr>
          <a:xfrm>
            <a:off x="12794457" y="3031332"/>
            <a:ext cx="1816893" cy="260985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r>
              <a:rPr lang="ru-RU" sz="1350" dirty="0">
                <a:latin typeface="Book Antiqua" panose="02040602050305030304" pitchFamily="18" charset="0"/>
              </a:rPr>
              <a:t>Оформление документов для закупки в ДЗ/МЗ региона в случае положительного решения </a:t>
            </a:r>
          </a:p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r>
              <a:rPr lang="ru-RU" sz="1350" dirty="0">
                <a:latin typeface="Book Antiqua" panose="02040602050305030304" pitchFamily="18" charset="0"/>
              </a:rPr>
              <a:t>(</a:t>
            </a:r>
            <a:r>
              <a:rPr lang="ru-RU" sz="1350" b="1" dirty="0">
                <a:latin typeface="Book Antiqua" panose="02040602050305030304" pitchFamily="18" charset="0"/>
              </a:rPr>
              <a:t>три дня для формирования документов для закупки)</a:t>
            </a:r>
          </a:p>
        </p:txBody>
      </p:sp>
      <p:sp>
        <p:nvSpPr>
          <p:cNvPr id="18" name="Скругленный прямоугольник 23"/>
          <p:cNvSpPr/>
          <p:nvPr/>
        </p:nvSpPr>
        <p:spPr>
          <a:xfrm>
            <a:off x="9244013" y="7100888"/>
            <a:ext cx="1533525" cy="84296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r>
              <a:rPr lang="ru-RU" sz="1350">
                <a:latin typeface="Book Antiqua" panose="02040602050305030304" pitchFamily="18" charset="0"/>
              </a:rPr>
              <a:t>Заключение контракта</a:t>
            </a:r>
          </a:p>
        </p:txBody>
      </p:sp>
      <p:sp>
        <p:nvSpPr>
          <p:cNvPr id="19" name="Скругленный прямоугольник 23"/>
          <p:cNvSpPr/>
          <p:nvPr/>
        </p:nvSpPr>
        <p:spPr>
          <a:xfrm>
            <a:off x="3090863" y="7053263"/>
            <a:ext cx="1552575" cy="95726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r>
              <a:rPr lang="ru-RU" sz="1350">
                <a:latin typeface="Book Antiqua" panose="02040602050305030304" pitchFamily="18" charset="0"/>
              </a:rPr>
              <a:t>Выписка рецепта</a:t>
            </a:r>
          </a:p>
        </p:txBody>
      </p:sp>
      <p:sp>
        <p:nvSpPr>
          <p:cNvPr id="20" name="Скругленный прямоугольник 23"/>
          <p:cNvSpPr/>
          <p:nvPr/>
        </p:nvSpPr>
        <p:spPr>
          <a:xfrm>
            <a:off x="3090863" y="5505450"/>
            <a:ext cx="1616870" cy="1000125"/>
          </a:xfrm>
          <a:prstGeom prst="roundRect">
            <a:avLst/>
          </a:prstGeom>
          <a:solidFill>
            <a:srgbClr val="B0D86E"/>
          </a:solidFill>
          <a:ln>
            <a:solidFill>
              <a:srgbClr val="9FCE0A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381"/>
              </a:spcBef>
              <a:buClr>
                <a:srgbClr val="004A87"/>
              </a:buClr>
              <a:defRPr/>
            </a:pPr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Обеспечение пациентки </a:t>
            </a:r>
            <a:r>
              <a:rPr lang="ru-RU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ЛС</a:t>
            </a:r>
            <a:r>
              <a:rPr lang="ru-RU" sz="1200" dirty="0">
                <a:solidFill>
                  <a:schemeClr val="tx1"/>
                </a:solidFill>
                <a:latin typeface="Book Antiqua" panose="02040602050305030304" pitchFamily="18" charset="0"/>
              </a:rPr>
              <a:t>  на время данного лечения  </a:t>
            </a:r>
          </a:p>
        </p:txBody>
      </p:sp>
      <p:sp>
        <p:nvSpPr>
          <p:cNvPr id="21" name="Скругленный прямоугольник 4"/>
          <p:cNvSpPr/>
          <p:nvPr/>
        </p:nvSpPr>
        <p:spPr>
          <a:xfrm>
            <a:off x="3090863" y="2727702"/>
            <a:ext cx="2312195" cy="16783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rgbClr val="004A87"/>
              </a:buClr>
              <a:defRPr/>
            </a:pPr>
            <a:r>
              <a:rPr lang="ru-RU" sz="1350" dirty="0">
                <a:latin typeface="Book Antiqua" panose="02040602050305030304" pitchFamily="18" charset="0"/>
              </a:rPr>
              <a:t>Лечащий врач</a:t>
            </a:r>
            <a:endParaRPr lang="en-US" sz="1350" dirty="0">
              <a:latin typeface="Book Antiqua" panose="02040602050305030304" pitchFamily="18" charset="0"/>
            </a:endParaRPr>
          </a:p>
          <a:p>
            <a:pPr algn="ctr">
              <a:buClr>
                <a:srgbClr val="004A87"/>
              </a:buClr>
              <a:defRPr/>
            </a:pPr>
            <a:r>
              <a:rPr lang="ru-RU" sz="1350" dirty="0">
                <a:latin typeface="Book Antiqua" panose="02040602050305030304" pitchFamily="18" charset="0"/>
              </a:rPr>
              <a:t>принимает решение во необходимости назначения препарата вне Перечней или по торговому наименованию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3658850" y="4281488"/>
            <a:ext cx="0" cy="262652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2249151" y="3745707"/>
            <a:ext cx="39767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0" idx="1"/>
          </p:cNvCxnSpPr>
          <p:nvPr/>
        </p:nvCxnSpPr>
        <p:spPr>
          <a:xfrm>
            <a:off x="10110788" y="3745707"/>
            <a:ext cx="342900" cy="2286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567363" y="3712370"/>
            <a:ext cx="290513" cy="952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515225" y="3709988"/>
            <a:ext cx="8382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3"/>
          <p:cNvSpPr/>
          <p:nvPr/>
        </p:nvSpPr>
        <p:spPr>
          <a:xfrm>
            <a:off x="12956383" y="7105651"/>
            <a:ext cx="1697831" cy="84296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r>
              <a:rPr lang="ru-RU" sz="1200">
                <a:latin typeface="Book Antiqua" panose="02040602050305030304" pitchFamily="18" charset="0"/>
              </a:rPr>
              <a:t>Закупка </a:t>
            </a:r>
            <a:br>
              <a:rPr lang="ru-RU" sz="1200">
                <a:latin typeface="Book Antiqua" panose="02040602050305030304" pitchFamily="18" charset="0"/>
              </a:rPr>
            </a:br>
            <a:r>
              <a:rPr lang="ru-RU" sz="1200">
                <a:latin typeface="Book Antiqua" panose="02040602050305030304" pitchFamily="18" charset="0"/>
              </a:rPr>
              <a:t>согласно 44-ФЗ</a:t>
            </a:r>
            <a:endParaRPr lang="ru-RU" sz="1050">
              <a:latin typeface="Book Antiqua" panose="02040602050305030304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10777538" y="7517608"/>
            <a:ext cx="2193132" cy="476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23"/>
          <p:cNvSpPr/>
          <p:nvPr/>
        </p:nvSpPr>
        <p:spPr>
          <a:xfrm>
            <a:off x="7141370" y="7100888"/>
            <a:ext cx="1445418" cy="84296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004A87"/>
              </a:buClr>
              <a:defRPr/>
            </a:pPr>
            <a:r>
              <a:rPr lang="ru-RU" sz="1350">
                <a:latin typeface="Book Antiqua" panose="02040602050305030304" pitchFamily="18" charset="0"/>
              </a:rPr>
              <a:t>Поставка ЛП в регион</a:t>
            </a:r>
          </a:p>
        </p:txBody>
      </p:sp>
      <p:cxnSp>
        <p:nvCxnSpPr>
          <p:cNvPr id="38" name="Straight Arrow Connector 37"/>
          <p:cNvCxnSpPr>
            <a:stCxn id="18" idx="1"/>
            <a:endCxn id="37" idx="3"/>
          </p:cNvCxnSpPr>
          <p:nvPr/>
        </p:nvCxnSpPr>
        <p:spPr>
          <a:xfrm flipH="1">
            <a:off x="8586788" y="7522370"/>
            <a:ext cx="657225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1"/>
            <a:endCxn id="19" idx="3"/>
          </p:cNvCxnSpPr>
          <p:nvPr/>
        </p:nvCxnSpPr>
        <p:spPr>
          <a:xfrm flipH="1">
            <a:off x="4643438" y="7522370"/>
            <a:ext cx="2497932" cy="952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855245" y="6562725"/>
            <a:ext cx="0" cy="3714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135" name="Title 1"/>
          <p:cNvSpPr txBox="1">
            <a:spLocks/>
          </p:cNvSpPr>
          <p:nvPr/>
        </p:nvSpPr>
        <p:spPr bwMode="auto">
          <a:xfrm>
            <a:off x="1441847" y="260747"/>
            <a:ext cx="15766256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ru-RU" sz="3000" b="1" dirty="0">
                <a:solidFill>
                  <a:schemeClr val="tx2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br>
              <a:rPr lang="en-US" altLang="ru-RU" sz="3000" b="1" dirty="0">
                <a:solidFill>
                  <a:schemeClr val="tx2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000" b="1" dirty="0">
                <a:solidFill>
                  <a:srgbClr val="AC0000"/>
                </a:solidFill>
                <a:latin typeface="Bookman Old Style" panose="020506040505050202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Схема назначения ЛС по решению врачебной комиссии (не входящие в Перечни, стандарты, клинические рекомендации, по торговому наименованию)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i="1" dirty="0">
              <a:solidFill>
                <a:schemeClr val="tx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90136" name="Picture 2" descr="Картинки по запросу стоп зна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345" y="2121695"/>
            <a:ext cx="828675" cy="82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7" name="Picture 2" descr="Картинки по запросу стоп зна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33" y="2121695"/>
            <a:ext cx="85963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8" name="Picture 2" descr="Картинки по запросу стоп зна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745" y="6543676"/>
            <a:ext cx="797718" cy="7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9" name="Picture 2" descr="Картинки по запросу стоп зна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68" y="1721529"/>
            <a:ext cx="826295" cy="82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40" name="TextBox 33"/>
          <p:cNvSpPr txBox="1">
            <a:spLocks noChangeArrowheads="1"/>
          </p:cNvSpPr>
          <p:nvPr/>
        </p:nvSpPr>
        <p:spPr bwMode="auto">
          <a:xfrm>
            <a:off x="4524376" y="5205413"/>
            <a:ext cx="3340895" cy="71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Объем закупаемых ЛС не должен превышать тот, который необходим пациенту в течение срока лечения</a:t>
            </a:r>
          </a:p>
        </p:txBody>
      </p:sp>
      <p:sp>
        <p:nvSpPr>
          <p:cNvPr id="46" name="Овал 38"/>
          <p:cNvSpPr/>
          <p:nvPr/>
        </p:nvSpPr>
        <p:spPr>
          <a:xfrm>
            <a:off x="3850483" y="4712495"/>
            <a:ext cx="500063" cy="5167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50" dirty="0">
                <a:solidFill>
                  <a:srgbClr val="FFFFFF"/>
                </a:solidFill>
                <a:latin typeface="Century" panose="02040604050505020304" pitchFamily="18" charset="0"/>
                <a:cs typeface="Aharoni" panose="02010803020104030203" pitchFamily="2" charset="-79"/>
              </a:rPr>
              <a:t>!</a:t>
            </a:r>
          </a:p>
        </p:txBody>
      </p:sp>
      <p:sp>
        <p:nvSpPr>
          <p:cNvPr id="90142" name="TextBox 40"/>
          <p:cNvSpPr txBox="1">
            <a:spLocks noChangeArrowheads="1"/>
          </p:cNvSpPr>
          <p:nvPr/>
        </p:nvSpPr>
        <p:spPr bwMode="auto">
          <a:xfrm rot="-1491784">
            <a:off x="3617120" y="7934325"/>
            <a:ext cx="1664493" cy="942975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«По решению врачебной комиссии»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26728D-7A82-2446-A3FA-D2072A70C8BC}"/>
              </a:ext>
            </a:extLst>
          </p:cNvPr>
          <p:cNvSpPr/>
          <p:nvPr/>
        </p:nvSpPr>
        <p:spPr>
          <a:xfrm>
            <a:off x="1482086" y="8931623"/>
            <a:ext cx="160698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None/>
            </a:pPr>
            <a:r>
              <a:rPr lang="ru-RU" sz="1600" b="1" i="1" dirty="0">
                <a:solidFill>
                  <a:srgbClr val="22272F"/>
                </a:solidFill>
                <a:latin typeface="Book Antiqua" panose="02040602050305030304" pitchFamily="18" charset="0"/>
              </a:rPr>
              <a:t>На примере Распоряжения Департамента здравоохранения г. Москвы от 31 декабря 2015 г. </a:t>
            </a:r>
            <a:r>
              <a:rPr lang="en" sz="1600" b="1" i="1" dirty="0">
                <a:solidFill>
                  <a:srgbClr val="22272F"/>
                </a:solidFill>
                <a:latin typeface="Book Antiqua" panose="02040602050305030304" pitchFamily="18" charset="0"/>
              </a:rPr>
              <a:t>N 1452-</a:t>
            </a:r>
            <a:r>
              <a:rPr lang="ru-RU" sz="1600" b="1" i="1" dirty="0">
                <a:solidFill>
                  <a:srgbClr val="22272F"/>
                </a:solidFill>
                <a:latin typeface="Book Antiqua" panose="02040602050305030304" pitchFamily="18" charset="0"/>
              </a:rPr>
              <a:t>р "Об утверждении порядка индивидуального обеспечения отдельных категорий граждан, имеющих право на получение государственной социальной помощи, лекарственными препаратами при наличии медицинских показаний (индивидуальная непереносимость, по жизненным показаниям): не входящих в стандарты медицинской помощи; по торговым наименованиям, а также изделиями медицинского назначения»</a:t>
            </a:r>
          </a:p>
        </p:txBody>
      </p:sp>
    </p:spTree>
    <p:extLst>
      <p:ext uri="{BB962C8B-B14F-4D97-AF65-F5344CB8AC3E}">
        <p14:creationId xmlns:p14="http://schemas.microsoft.com/office/powerpoint/2010/main" val="2918458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3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4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>
          <a:blip r:embed="rId5"/>
          <a:stretch/>
        </p:blipFill>
        <p:spPr>
          <a:xfrm>
            <a:off x="1" y="10080"/>
            <a:ext cx="18288000" cy="10286640"/>
          </a:xfrm>
          <a:prstGeom prst="rect">
            <a:avLst/>
          </a:prstGeom>
          <a:ln w="0">
            <a:noFill/>
          </a:ln>
        </p:spPr>
      </p:pic>
      <p:sp>
        <p:nvSpPr>
          <p:cNvPr id="42" name="CustomShape 2"/>
          <p:cNvSpPr/>
          <p:nvPr/>
        </p:nvSpPr>
        <p:spPr>
          <a:xfrm>
            <a:off x="510675" y="3314160"/>
            <a:ext cx="17479440" cy="307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8000"/>
              </a:lnSpc>
              <a:spcAft>
                <a:spcPts val="799"/>
              </a:spcAft>
            </a:pPr>
            <a:endParaRPr lang="ru-RU" sz="3600" b="1" strike="noStrike" spc="-1" dirty="0">
              <a:latin typeface="Arial"/>
            </a:endParaRPr>
          </a:p>
        </p:txBody>
      </p:sp>
      <p:pic>
        <p:nvPicPr>
          <p:cNvPr id="44" name="Рисунок 43"/>
          <p:cNvPicPr/>
          <p:nvPr/>
        </p:nvPicPr>
        <p:blipFill>
          <a:blip r:embed="rId6"/>
          <a:stretch/>
        </p:blipFill>
        <p:spPr>
          <a:xfrm>
            <a:off x="1948288" y="1430022"/>
            <a:ext cx="2195680" cy="1842799"/>
          </a:xfrm>
          <a:prstGeom prst="rect">
            <a:avLst/>
          </a:prstGeom>
          <a:ln w="0"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004720" y="3528940"/>
            <a:ext cx="7904163" cy="26416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altLang="ru-RU" sz="18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br>
              <a:rPr lang="ru-RU" altLang="ru-RU" sz="2000" b="1" dirty="0">
                <a:solidFill>
                  <a:srgbClr val="990000"/>
                </a:solidFill>
                <a:latin typeface="Bookman Old Style" panose="02050604050505020204" pitchFamily="18" charset="0"/>
              </a:rPr>
            </a:br>
            <a:br>
              <a:rPr lang="ru-RU" altLang="ru-RU" sz="2400" b="1" dirty="0">
                <a:solidFill>
                  <a:srgbClr val="990000"/>
                </a:solidFill>
                <a:latin typeface="Bookman Old Style" panose="02050604050505020204" pitchFamily="18" charset="0"/>
              </a:rPr>
            </a:br>
            <a:endParaRPr lang="en-US" altLang="en-US" sz="20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1369" y="3525852"/>
            <a:ext cx="15312980" cy="1150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000" b="1" dirty="0">
              <a:solidFill>
                <a:srgbClr val="0070C0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9034697" y="1379688"/>
            <a:ext cx="4468969" cy="87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r>
              <a:rPr kumimoji="1" lang="en-US" altLang="ru-RU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www.med-law.ru</a:t>
            </a:r>
            <a:r>
              <a:rPr kumimoji="1" lang="ru-RU" altLang="ru-RU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buClr>
                <a:srgbClr val="0000D4"/>
              </a:buClr>
              <a:buSzPct val="75000"/>
              <a:buFont typeface="Wingdings" panose="05000000000000000000" pitchFamily="2" charset="2"/>
              <a:buNone/>
            </a:pPr>
            <a:endParaRPr kumimoji="1" lang="ru-RU" alt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61A40B-CAF7-D942-8673-83FE31B9FAD5}"/>
              </a:ext>
            </a:extLst>
          </p:cNvPr>
          <p:cNvSpPr/>
          <p:nvPr/>
        </p:nvSpPr>
        <p:spPr>
          <a:xfrm>
            <a:off x="1404818" y="4046432"/>
            <a:ext cx="15455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3600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Критерии качества и безопасности медицинской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756632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2A2FE-3EC2-46BB-8319-C8F683F2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28" y="339612"/>
            <a:ext cx="15771348" cy="1238865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Контроль (надзор)</a:t>
            </a: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 качества и безопасности медицинской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4F6B59-EE55-4C36-8EA3-5E5F2DFF43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0945" y="1879996"/>
            <a:ext cx="15928731" cy="6969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25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00945" y="1473667"/>
          <a:ext cx="16257157" cy="81951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22676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2000" b="1" dirty="0">
                          <a:latin typeface="Book Antiqua" panose="02040602050305030304" pitchFamily="18" charset="0"/>
                        </a:rPr>
                        <a:t>Федеральный государственный контроль (надзор) качества и безопасности медицинской деятельности</a:t>
                      </a:r>
                      <a:r>
                        <a:rPr lang="ru-RU" sz="2000" b="0" dirty="0">
                          <a:latin typeface="Book Antiqua" panose="02040602050305030304" pitchFamily="18" charset="0"/>
                        </a:rPr>
                        <a:t>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2000" b="0" dirty="0">
                          <a:latin typeface="Book Antiqua" panose="02040602050305030304" pitchFamily="18" charset="0"/>
                        </a:rPr>
                        <a:t>Федеральной службой по надзору в сфере здравоохранения и ее территориальными органами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ru-RU" sz="2000" b="1" i="1" dirty="0">
                        <a:latin typeface="Book Antiqua" panose="02040602050305030304" pitchFamily="18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2000" b="1" i="0" dirty="0">
                          <a:latin typeface="Book Antiqua" panose="02040602050305030304" pitchFamily="18" charset="0"/>
                        </a:rPr>
                        <a:t>Постановление Правительства РФ от 29 июня 2021 г. </a:t>
                      </a:r>
                      <a:r>
                        <a:rPr lang="ru-RU" sz="2000" b="1" i="0" dirty="0" err="1">
                          <a:latin typeface="Book Antiqua" panose="02040602050305030304" pitchFamily="18" charset="0"/>
                        </a:rPr>
                        <a:t>N</a:t>
                      </a:r>
                      <a:r>
                        <a:rPr lang="ru-RU" sz="2000" b="1" i="0" dirty="0">
                          <a:latin typeface="Book Antiqua" panose="02040602050305030304" pitchFamily="18" charset="0"/>
                        </a:rPr>
                        <a:t> 1048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2000" b="0" i="0" dirty="0">
                          <a:latin typeface="Book Antiqua" panose="02040602050305030304" pitchFamily="18" charset="0"/>
                        </a:rPr>
                        <a:t>"Об утверждении Положения о федеральном государственном контроле (надзоре) качества и безопасности медицинской деятельности" </a:t>
                      </a:r>
                      <a:endParaRPr lang="ru-RU" sz="2000" b="0" i="0" baseline="30000" dirty="0">
                        <a:latin typeface="Book Antiqua" panose="0204060205030503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7122456"/>
                  </a:ext>
                </a:extLst>
              </a:tr>
              <a:tr h="2131604">
                <a:tc>
                  <a:txBody>
                    <a:bodyPr/>
                    <a:lstStyle/>
                    <a:p>
                      <a:pPr algn="l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Ведомственный контроль качества и безопасности медицинской деятельности</a:t>
                      </a:r>
                    </a:p>
                    <a:p>
                      <a:pPr algn="l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Федеральными органами исполнительной власти, органами исполнительной власти субъектов Российской Федерации</a:t>
                      </a:r>
                    </a:p>
                    <a:p>
                      <a:pPr algn="l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Приказ Министерства здравоохранения РФ от 31 июля 2020 г. </a:t>
                      </a:r>
                      <a:r>
                        <a:rPr lang="en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 787</a:t>
                      </a: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</a:t>
                      </a:r>
                      <a:br>
                        <a:rPr lang="ru-RU" sz="2000" dirty="0">
                          <a:latin typeface="Book Antiqua" panose="02040602050305030304" pitchFamily="18" charset="0"/>
                        </a:rPr>
                      </a:b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"Об утверждении Порядка организации и проведения ведомственного контроля качества и безопасности медицинской деятельности"</a:t>
                      </a:r>
                      <a:endParaRPr lang="ru-RU" sz="2000" dirty="0">
                        <a:latin typeface="Book Antiqua" panose="0204060205030503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01329128"/>
                  </a:ext>
                </a:extLst>
              </a:tr>
              <a:tr h="2131604">
                <a:tc>
                  <a:txBody>
                    <a:bodyPr/>
                    <a:lstStyle/>
                    <a:p>
                      <a:pPr algn="l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Внутренний контроль качества и безопасности медицинской деятельности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Органами, организациями государственной, муниципальной и частной систем здравоохранения </a:t>
                      </a:r>
                    </a:p>
                    <a:p>
                      <a:pPr algn="l"/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Приказ Министерства здравоохранения РФ от 31 июля 2020 г. </a:t>
                      </a:r>
                      <a:r>
                        <a:rPr lang="en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 785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</a:t>
                      </a:r>
                      <a:b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</a:b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"Об утверждении Требований к организации и проведению внутреннего контроля качества и безопасности медицинской деятельности"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117147884"/>
                  </a:ext>
                </a:extLst>
              </a:tr>
              <a:tr h="1746319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effectLst/>
                          <a:latin typeface="Book Antiqua" panose="02040602050305030304" pitchFamily="18" charset="0"/>
                        </a:rPr>
                        <a:t>Контроль объемов, сроков, качества и условий предоставления медицинской помощи  в сфере обязательного медицинского страхования</a:t>
                      </a:r>
                    </a:p>
                    <a:p>
                      <a:pPr algn="l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Страховыми медицинскими организациями, Федеральным фондом обязательного медицинского страхования и территориальными фондами обязательного медицинского страхования</a:t>
                      </a:r>
                    </a:p>
                    <a:p>
                      <a:pPr algn="l"/>
                      <a:endParaRPr lang="ru-RU" sz="20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l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Приказ Министерства здравоохранения РФ от 19 марта 2021 г. </a:t>
                      </a:r>
                      <a:r>
                        <a:rPr lang="en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 231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 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36397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581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2A2FE-3EC2-46BB-8319-C8F683F2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929" y="339612"/>
            <a:ext cx="14827173" cy="1098354"/>
          </a:xfrm>
        </p:spPr>
        <p:txBody>
          <a:bodyPr>
            <a:normAutofit fontScale="90000"/>
          </a:bodyPr>
          <a:lstStyle/>
          <a:p>
            <a:pPr algn="r"/>
            <a:b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Правовой статус стандартов медицинской помощи </a:t>
            </a:r>
            <a:b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клинических рекомендаций </a:t>
            </a:r>
            <a:endParaRPr lang="ru-RU" sz="31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4F6B59-EE55-4C36-8EA3-5E5F2DFF43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0945" y="1879996"/>
            <a:ext cx="15928731" cy="6969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25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057800"/>
              </p:ext>
            </p:extLst>
          </p:nvPr>
        </p:nvGraphicFramePr>
        <p:xfrm>
          <a:off x="1100945" y="1774078"/>
          <a:ext cx="16257157" cy="70749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9053">
                <a:tc>
                  <a:txBody>
                    <a:bodyPr/>
                    <a:lstStyle/>
                    <a:p>
                      <a:pPr marL="342900" indent="-342900" algn="l">
                        <a:buFont typeface="Wingdings" pitchFamily="2" charset="2"/>
                        <a:buChar char="§"/>
                      </a:pPr>
                      <a:r>
                        <a:rPr lang="ru-RU" sz="20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Федеральный закон от 21 ноября 2011 г. </a:t>
                      </a:r>
                      <a:r>
                        <a:rPr lang="en" sz="20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 323-</a:t>
                      </a:r>
                      <a:r>
                        <a:rPr lang="ru-RU" sz="20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ФЗ "Об основах охраны здоровья граждан в Российской Федерации" </a:t>
                      </a:r>
                      <a:endParaRPr lang="ru-RU" sz="2000" b="0" dirty="0">
                        <a:latin typeface="Book Antiqua" panose="0204060205030503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7122456"/>
                  </a:ext>
                </a:extLst>
              </a:tr>
              <a:tr h="6225903">
                <a:tc>
                  <a:txBody>
                    <a:bodyPr/>
                    <a:lstStyle/>
                    <a:p>
                      <a:r>
                        <a:rPr lang="en-US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ru-RU" sz="20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татья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 10. Доступность и качество медицинской помощи</a:t>
                      </a:r>
                    </a:p>
                    <a:p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Доступность и качество медицинской помощи обеспечиваются </a:t>
                      </a: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(с 01 января 2022 года)</a:t>
                      </a:r>
                    </a:p>
                    <a:p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4) применением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порядков оказания медицинской помощи</a:t>
                      </a: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клинических рекомендаций и стандартов медицинской помощи</a:t>
                      </a:r>
                      <a:endParaRPr lang="en-US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Статья 37. Организация оказания медицинской помощи</a:t>
                      </a:r>
                    </a:p>
                    <a:p>
                      <a:pPr algn="l"/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Медицинская помощь, за исключением медицинской помощи, оказываемой в рамках клинической апробации, организуется и оказывается:</a:t>
                      </a:r>
                    </a:p>
                    <a:p>
                      <a:pPr marL="0"/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3) на основе 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клинических рекомендаций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Book Antiqua" panose="02040602050305030304" pitchFamily="18" charset="0"/>
                        </a:rPr>
                        <a:t>Постановление Правительства РФ от 17 ноября 2021 г. </a:t>
                      </a:r>
                      <a:r>
                        <a:rPr lang="en" sz="2000" b="1" dirty="0">
                          <a:solidFill>
                            <a:srgbClr val="002060"/>
                          </a:solidFill>
                          <a:latin typeface="Book Antiqua" panose="02040602050305030304" pitchFamily="18" charset="0"/>
                        </a:rPr>
                        <a:t>N 1968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" sz="2000" dirty="0">
                          <a:solidFill>
                            <a:srgbClr val="002060"/>
                          </a:solidFill>
                          <a:latin typeface="Book Antiqua" panose="02040602050305030304" pitchFamily="18" charset="0"/>
                        </a:rPr>
                        <a:t>"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Book Antiqua" panose="02040602050305030304" pitchFamily="18" charset="0"/>
                        </a:rPr>
                        <a:t>Об утверждении Правил поэтапного перехода медицинских организаций к оказанию медицинской помощи на основе клинических рекомендаций……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marL="0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4)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 учетом стандартов  медицинской помощи</a:t>
                      </a: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утверждаемых уполномоченным федеральным органом исполнительной власти.</a:t>
                      </a:r>
                    </a:p>
                    <a:p>
                      <a:pPr algn="l"/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01329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627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-116295" y="-14761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22343886-9228-EA47-B74B-ACF6A8CED9A1}"/>
              </a:ext>
            </a:extLst>
          </p:cNvPr>
          <p:cNvSpPr txBox="1">
            <a:spLocks/>
          </p:cNvSpPr>
          <p:nvPr/>
        </p:nvSpPr>
        <p:spPr bwMode="auto">
          <a:xfrm>
            <a:off x="1547446" y="1738005"/>
            <a:ext cx="15541876" cy="509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Постановление Правительства РФ от 17 ноября 2021 г. </a:t>
            </a:r>
            <a:r>
              <a:rPr lang="en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N 1968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en" sz="2000" dirty="0">
                <a:solidFill>
                  <a:srgbClr val="002060"/>
                </a:solidFill>
                <a:latin typeface="Book Antiqua" panose="02040602050305030304" pitchFamily="18" charset="0"/>
              </a:rPr>
              <a:t>"</a:t>
            </a:r>
            <a:r>
              <a:rPr lang="ru-RU" sz="2000" dirty="0">
                <a:solidFill>
                  <a:srgbClr val="002060"/>
                </a:solidFill>
                <a:latin typeface="Book Antiqua" panose="02040602050305030304" pitchFamily="18" charset="0"/>
              </a:rPr>
              <a:t>Об утверждении Правил поэтапного перехода медицинских организаций к оказанию медицинской помощи на основе клинических рекомендаций, разработанных и утвержденных в соответствии с частями 3, 4, 6 - 9 и 11 статьи 37 Федерального закона "Об основах охраны здоровья граждан в Российской Федерации"</a:t>
            </a:r>
            <a:endParaRPr lang="ru-RU" altLang="ru-RU" sz="2000" b="1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Клинические рекомендации применяются следующим образом: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latin typeface="Book Antiqua" panose="02040602050305030304" pitchFamily="18" charset="0"/>
              </a:rPr>
              <a:t>клинические рекомендации, размещенные на официальном сайте Министерства здравоохранения Российской Федерации в информационно-телекоммуникационной сети "Интернет" (далее - официальный сайт) до 1 сентября 2021 г., применяются с 1 января 2022 г.;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latin typeface="Book Antiqua" panose="02040602050305030304" pitchFamily="18" charset="0"/>
              </a:rPr>
              <a:t>клинические рекомендации, размещенные на официальном сайте до 1 июня 2022 г., применяются с 1 января 2023 г.;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latin typeface="Book Antiqua" panose="02040602050305030304" pitchFamily="18" charset="0"/>
              </a:rPr>
              <a:t>клинические рекомендации, размещенные на официальном сайте после 1 июня 2022 г., применяются с 1 января 2024 г.</a:t>
            </a:r>
          </a:p>
          <a:p>
            <a:pPr>
              <a:buNone/>
            </a:pP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Учет клинических рекомендаций осуществляется следующим образом: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latin typeface="Book Antiqua" panose="02040602050305030304" pitchFamily="18" charset="0"/>
              </a:rPr>
              <a:t>клинические рекомендации, размещенные на официальном сайте до 1 июня 2022 г., учитываются при формировании программы государственных гарантий бесплатного оказания гражданам медицинской помощи на 2023 год и на плановый период 2024 и 2025 годов;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latin typeface="Book Antiqua" panose="02040602050305030304" pitchFamily="18" charset="0"/>
              </a:rPr>
              <a:t>клинические рекомендации, размещенные на официальном сайте до 1 июня 2023 г., учитываются при формировании программы государственных гарантий бесплатного оказания гражданам медицинской помощи на 2024 год и на плановый период 2025 и 2026 годов;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>
                <a:latin typeface="Book Antiqua" panose="02040602050305030304" pitchFamily="18" charset="0"/>
              </a:rPr>
              <a:t>клинические рекомендации, размещенные на официальном сайте после 1 июня 2023 г., учитываются при формировании программы государственных гарантий бесплатного оказания гражданам медицинской помощи начиная с 1 января 2024 г.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ru-RU" altLang="ru-RU" sz="2200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1E46F5D-EFDD-B945-B76B-29B0587D9202}"/>
              </a:ext>
            </a:extLst>
          </p:cNvPr>
          <p:cNvSpPr txBox="1">
            <a:spLocks/>
          </p:cNvSpPr>
          <p:nvPr/>
        </p:nvSpPr>
        <p:spPr bwMode="auto">
          <a:xfrm>
            <a:off x="7176636" y="551788"/>
            <a:ext cx="8788967" cy="815509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РОЛЬ КЛИНИЧЕСКИХ РЕКОМЕНДАЦИЙ В ОЦЕНКЕ КАЧЕСТВА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1293947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-105135" y="-14761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522A2FE-3EC2-46BB-8319-C8F683F2700A}"/>
              </a:ext>
            </a:extLst>
          </p:cNvPr>
          <p:cNvSpPr txBox="1">
            <a:spLocks/>
          </p:cNvSpPr>
          <p:nvPr/>
        </p:nvSpPr>
        <p:spPr>
          <a:xfrm>
            <a:off x="5004719" y="955824"/>
            <a:ext cx="10115078" cy="82591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9703-DE8D-503C-E410-F753D048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622" y="778438"/>
            <a:ext cx="12550721" cy="1344275"/>
          </a:xfrm>
        </p:spPr>
        <p:txBody>
          <a:bodyPr>
            <a:normAutofit/>
          </a:bodyPr>
          <a:lstStyle/>
          <a:p>
            <a:pPr algn="r"/>
            <a:b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Правовой статус стандартов медицинской помощи и клинических рекомендаций </a:t>
            </a:r>
            <a:endParaRPr lang="ru-RU" sz="27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7ACE01-2853-5729-FD27-92E6DA86DEBB}"/>
              </a:ext>
            </a:extLst>
          </p:cNvPr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-104775" y="-14761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" name="Объект 6">
            <a:extLst>
              <a:ext uri="{FF2B5EF4-FFF2-40B4-BE49-F238E27FC236}">
                <a16:creationId xmlns:a16="http://schemas.microsoft.com/office/drawing/2014/main" id="{57CD8D59-CD2F-919C-9F88-3D3BBEA53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813" y="2138111"/>
            <a:ext cx="5960803" cy="77240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D4EA5AB-F025-3757-FEE6-875D06389BA7}"/>
              </a:ext>
            </a:extLst>
          </p:cNvPr>
          <p:cNvSpPr txBox="1">
            <a:spLocks/>
          </p:cNvSpPr>
          <p:nvPr/>
        </p:nvSpPr>
        <p:spPr>
          <a:xfrm>
            <a:off x="1639223" y="683380"/>
            <a:ext cx="14330120" cy="1098354"/>
          </a:xfrm>
          <a:prstGeom prst="rect">
            <a:avLst/>
          </a:prstGeom>
        </p:spPr>
        <p:txBody>
          <a:bodyPr lIns="0" tIns="0" rIns="0" bIns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9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Правовой статус стандартов медицинской помощи </a:t>
            </a:r>
          </a:p>
          <a:p>
            <a:pPr algn="r"/>
            <a:r>
              <a:rPr lang="ru-RU" sz="29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клинических рекомендаций </a:t>
            </a:r>
            <a:endParaRPr lang="ru-RU" sz="29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8AEE4C-4A4C-76BD-EC16-F9A4A15FB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982" y="2479875"/>
            <a:ext cx="5960803" cy="73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65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54F6B59-EE55-4C36-8EA3-5E5F2DFF43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0945" y="1879996"/>
            <a:ext cx="15928731" cy="6969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25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879911"/>
              </p:ext>
            </p:extLst>
          </p:nvPr>
        </p:nvGraphicFramePr>
        <p:xfrm>
          <a:off x="1100945" y="1774078"/>
          <a:ext cx="16257157" cy="69690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7615">
                <a:tc>
                  <a:txBody>
                    <a:bodyPr/>
                    <a:lstStyle/>
                    <a:p>
                      <a:pPr marL="342900" indent="-342900" algn="just">
                        <a:buFont typeface="Wingdings" pitchFamily="2" charset="2"/>
                        <a:buChar char="§"/>
                      </a:pPr>
                      <a:r>
                        <a:rPr lang="ru-RU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Приказ Министерства здравоохранения РФ «Об утверждении порядка разработки стандартов медицинской помощи» от 22 февраля 2022 г.№ 103н (вступил в силу с 17 июня 2022)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7122456"/>
                  </a:ext>
                </a:extLst>
              </a:tr>
              <a:tr h="6161423">
                <a:tc>
                  <a:txBody>
                    <a:bodyPr/>
                    <a:lstStyle/>
                    <a:p>
                      <a:pPr algn="just"/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Порядок разработки стандартов медицинской помощи</a:t>
                      </a:r>
                    </a:p>
                    <a:p>
                      <a:pPr algn="just"/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marL="342900" indent="-342900" algn="just">
                        <a:buFont typeface="Wingdings" pitchFamily="2" charset="2"/>
                        <a:buChar char="§"/>
                      </a:pP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Стандарт медицинской помощи разрабатывается на основе клинических рекомендаций, одобренных и утвержденных в установленном порядке</a:t>
                      </a:r>
                    </a:p>
                    <a:p>
                      <a:pPr marL="342900" indent="-342900" algn="just">
                        <a:buFont typeface="Wingdings" pitchFamily="2" charset="2"/>
                        <a:buChar char="§"/>
                      </a:pP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marL="342900" indent="-342900" algn="just">
                        <a:buFont typeface="Wingdings" pitchFamily="2" charset="2"/>
                        <a:buChar char="§"/>
                      </a:pP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Формирование проекта стандарта медицинской помощи осуществляется на основе соответствующей клинической рекомендации</a:t>
                      </a:r>
                    </a:p>
                    <a:p>
                      <a:pPr marL="342900" indent="-342900" algn="just">
                        <a:buFont typeface="Wingdings" pitchFamily="2" charset="2"/>
                        <a:buChar char="§"/>
                      </a:pP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marL="342900" indent="-342900" algn="just">
                        <a:buFont typeface="Wingdings" pitchFamily="2" charset="2"/>
                        <a:buChar char="§"/>
                      </a:pP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Включение лекарственных препаратов в проект стандарта осуществляется в соответствии с инструкцией по медицинскому применению и при наличии в соответствующей клинической рекомендации тезиса-рекомендации по их применению</a:t>
                      </a:r>
                    </a:p>
                    <a:p>
                      <a:pPr marL="342900" indent="-342900" algn="just">
                        <a:buFont typeface="Wingdings" pitchFamily="2" charset="2"/>
                        <a:buChar char="§"/>
                      </a:pP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marL="342900" indent="-342900" algn="just">
                        <a:buFont typeface="Wingdings" pitchFamily="2" charset="2"/>
                        <a:buChar char="§"/>
                      </a:pP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Подготовка предложений в проект стандарта медицинской помощи осуществляется на основе…..клинических рекомендаций 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01329128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1AE5D09-57E5-6701-3498-31C6D083F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339612"/>
            <a:ext cx="14825419" cy="1098354"/>
          </a:xfrm>
        </p:spPr>
        <p:txBody>
          <a:bodyPr>
            <a:normAutofit fontScale="90000"/>
          </a:bodyPr>
          <a:lstStyle/>
          <a:p>
            <a:pPr algn="r"/>
            <a:b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Правовой статус стандартов медицинской помощи </a:t>
            </a:r>
            <a:b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клинических рекомендаций </a:t>
            </a:r>
            <a:endParaRPr lang="ru-RU" sz="31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364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54F6B59-EE55-4C36-8EA3-5E5F2DFF43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0945" y="1879996"/>
            <a:ext cx="15928731" cy="6969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25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096253"/>
              </p:ext>
            </p:extLst>
          </p:nvPr>
        </p:nvGraphicFramePr>
        <p:xfrm>
          <a:off x="1100945" y="1774078"/>
          <a:ext cx="16257157" cy="70749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9053">
                <a:tc>
                  <a:txBody>
                    <a:bodyPr/>
                    <a:lstStyle/>
                    <a:p>
                      <a:pPr marL="342900" indent="-342900" algn="l">
                        <a:buFont typeface="Wingdings" pitchFamily="2" charset="2"/>
                        <a:buChar char="§"/>
                      </a:pPr>
                      <a:r>
                        <a:rPr lang="ru-RU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Федеральный закон от 21 ноября 2011 г. </a:t>
                      </a:r>
                      <a:r>
                        <a:rPr lang="en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 323-</a:t>
                      </a:r>
                      <a:r>
                        <a:rPr lang="ru-RU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ФЗ "Об основах охраны здоровья граждан в Российской Федерации" </a:t>
                      </a:r>
                      <a:endParaRPr lang="ru-RU" sz="2200" b="0" dirty="0">
                        <a:latin typeface="Book Antiqua" panose="0204060205030503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7122456"/>
                  </a:ext>
                </a:extLst>
              </a:tr>
              <a:tr h="6225903">
                <a:tc>
                  <a:txBody>
                    <a:bodyPr/>
                    <a:lstStyle/>
                    <a:p>
                      <a:pPr algn="just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Статья 79. Обязанности медицинских организаций</a:t>
                      </a:r>
                    </a:p>
                    <a:p>
                      <a:pPr algn="just"/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1. Медицинская организация обязана:</a:t>
                      </a:r>
                    </a:p>
                    <a:p>
                      <a:pPr algn="just"/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2) организовывать и осуществлять медицинскую деятельность в соответствии с законодательными и иными нормативными правовыми актами Российской Федерации, в том числе порядками оказания медицинской помощи, и с учетом стандартов медицинской помощи;</a:t>
                      </a:r>
                    </a:p>
                    <a:p>
                      <a:pPr algn="just"/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Часть 1 дополнена пунктом 2.1 с 1 января 2022 г. - 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  <a:hlinkClick r:id="rId3"/>
                        </a:rPr>
                        <a:t>Федеральный закон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 от 25 декабря 2018 г. </a:t>
                      </a:r>
                      <a:r>
                        <a:rPr lang="en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 489-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ФЗ</a:t>
                      </a:r>
                    </a:p>
                    <a:p>
                      <a:pPr algn="just"/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2.1) обеспечивать оказание медицинскими работниками медицинской помощи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на основе клинических рекомендаций</a:t>
                      </a: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а также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создавать условия, обеспечивающие соответствие оказываемой медицинской помощи критериям оценки качества медицинской помощи;</a:t>
                      </a:r>
                    </a:p>
                    <a:p>
                      <a:pPr algn="l"/>
                      <a:endParaRPr lang="ru-RU" sz="22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01329128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C46AA18-BCB6-E213-A314-9B9EF7838795}"/>
              </a:ext>
            </a:extLst>
          </p:cNvPr>
          <p:cNvSpPr txBox="1">
            <a:spLocks/>
          </p:cNvSpPr>
          <p:nvPr/>
        </p:nvSpPr>
        <p:spPr>
          <a:xfrm>
            <a:off x="6270170" y="339612"/>
            <a:ext cx="10917449" cy="853757"/>
          </a:xfrm>
          <a:prstGeom prst="rect">
            <a:avLst/>
          </a:prstGeom>
        </p:spPr>
        <p:txBody>
          <a:bodyPr vert="horz" lIns="0" tIns="0" rIns="0" bIns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7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Объем медицинской помощи в соответствии с программой государственных гарантий</a:t>
            </a:r>
          </a:p>
        </p:txBody>
      </p:sp>
    </p:spTree>
    <p:extLst>
      <p:ext uri="{BB962C8B-B14F-4D97-AF65-F5344CB8AC3E}">
        <p14:creationId xmlns:p14="http://schemas.microsoft.com/office/powerpoint/2010/main" val="2219039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54F6B59-EE55-4C36-8EA3-5E5F2DFF43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0945" y="1879996"/>
            <a:ext cx="15928731" cy="6969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25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647653"/>
              </p:ext>
            </p:extLst>
          </p:nvPr>
        </p:nvGraphicFramePr>
        <p:xfrm>
          <a:off x="1100945" y="1774078"/>
          <a:ext cx="16257157" cy="70035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646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Федеральный закон от 21 ноября 2011 г. </a:t>
                      </a:r>
                      <a:r>
                        <a:rPr lang="en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 323-</a:t>
                      </a:r>
                      <a:r>
                        <a:rPr lang="ru-RU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ФЗ "Об основах охраны здоровья граждан в Российской Федерации"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7122456"/>
                  </a:ext>
                </a:extLst>
              </a:tr>
              <a:tr h="6067039">
                <a:tc>
                  <a:txBody>
                    <a:bodyPr/>
                    <a:lstStyle/>
                    <a:p>
                      <a:pPr algn="just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Статья 80. Программа государственных гарантий бесплатного оказания гражданам медицинской помощи</a:t>
                      </a:r>
                    </a:p>
                    <a:p>
                      <a:pPr algn="just"/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0" dirty="0">
                          <a:effectLst/>
                          <a:latin typeface="Book Antiqua" panose="02040602050305030304" pitchFamily="18" charset="0"/>
                        </a:rPr>
                        <a:t>3. При оказании </a:t>
                      </a:r>
                      <a:r>
                        <a:rPr lang="ru-RU" sz="2000" b="0" i="0" dirty="0">
                          <a:effectLst/>
                          <a:latin typeface="Book Antiqua" panose="02040602050305030304" pitchFamily="18" charset="0"/>
                        </a:rPr>
                        <a:t>медицинской</a:t>
                      </a:r>
                      <a:r>
                        <a:rPr lang="ru-RU" sz="2000" b="0" dirty="0">
                          <a:effectLst/>
                          <a:latin typeface="Book Antiqua" panose="02040602050305030304" pitchFamily="18" charset="0"/>
                        </a:rPr>
                        <a:t> помощи в рамках программы государственных гарантий бесплатного оказания гражданам </a:t>
                      </a:r>
                      <a:r>
                        <a:rPr lang="ru-RU" sz="2000" b="0" i="0" dirty="0">
                          <a:effectLst/>
                          <a:latin typeface="Book Antiqua" panose="02040602050305030304" pitchFamily="18" charset="0"/>
                        </a:rPr>
                        <a:t>медицинской</a:t>
                      </a:r>
                      <a:r>
                        <a:rPr lang="ru-RU" sz="2000" b="0" dirty="0">
                          <a:effectLst/>
                          <a:latin typeface="Book Antiqua" panose="02040602050305030304" pitchFamily="18" charset="0"/>
                        </a:rPr>
                        <a:t> помощи и территориальных программ государственных гарантий бесплатного оказания гражданам </a:t>
                      </a:r>
                      <a:r>
                        <a:rPr lang="ru-RU" sz="2000" b="0" i="0" dirty="0">
                          <a:effectLst/>
                          <a:latin typeface="Book Antiqua" panose="02040602050305030304" pitchFamily="18" charset="0"/>
                        </a:rPr>
                        <a:t>медицинской</a:t>
                      </a:r>
                      <a:r>
                        <a:rPr lang="ru-RU" sz="2000" b="0" dirty="0">
                          <a:effectLst/>
                          <a:latin typeface="Book Antiqua" panose="02040602050305030304" pitchFamily="18" charset="0"/>
                        </a:rPr>
                        <a:t> помощи не подлежат оплате за счет личных средств граждан:</a:t>
                      </a:r>
                    </a:p>
                    <a:p>
                      <a:pPr algn="just"/>
                      <a:endParaRPr lang="ru-RU" sz="2000" b="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just"/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1) </a:t>
                      </a:r>
                      <a:r>
                        <a:rPr lang="ru-RU" sz="2000" b="1" dirty="0">
                          <a:effectLst/>
                          <a:latin typeface="Book Antiqua" panose="02040602050305030304" pitchFamily="18" charset="0"/>
                        </a:rPr>
                        <a:t>оказание </a:t>
                      </a:r>
                      <a:r>
                        <a:rPr lang="ru-RU" sz="2000" b="1" i="0" dirty="0">
                          <a:effectLst/>
                          <a:latin typeface="Book Antiqua" panose="02040602050305030304" pitchFamily="18" charset="0"/>
                        </a:rPr>
                        <a:t>медицинских</a:t>
                      </a:r>
                      <a:r>
                        <a:rPr lang="ru-RU" sz="2000" b="1" dirty="0">
                          <a:effectLst/>
                          <a:latin typeface="Book Antiqua" panose="02040602050305030304" pitchFamily="18" charset="0"/>
                        </a:rPr>
                        <a:t> услуг, назначение и применение лекарственных препаратов</a:t>
                      </a: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, включенных в </a:t>
                      </a:r>
                      <a:r>
                        <a:rPr lang="ru-RU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  <a:hlinkClick r:id="rId3"/>
                        </a:rPr>
                        <a:t>перечень</a:t>
                      </a: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 жизненно необходимых и важнейших лекарственных препаратов, </a:t>
                      </a:r>
                      <a:r>
                        <a:rPr lang="ru-RU" sz="2000" i="0" dirty="0">
                          <a:effectLst/>
                          <a:latin typeface="Book Antiqua" panose="02040602050305030304" pitchFamily="18" charset="0"/>
                        </a:rPr>
                        <a:t>медицинских </a:t>
                      </a: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изделий, включенных в перечень </a:t>
                      </a:r>
                      <a:r>
                        <a:rPr lang="ru-RU" sz="2000" i="0" dirty="0">
                          <a:effectLst/>
                          <a:latin typeface="Book Antiqua" panose="02040602050305030304" pitchFamily="18" charset="0"/>
                        </a:rPr>
                        <a:t>медицинских</a:t>
                      </a: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 изделий, имплантируемых в организм человека, компонентов крови, лечебного питания, в том числе специализированных продуктов лечебного питания, по </a:t>
                      </a:r>
                      <a:r>
                        <a:rPr lang="ru-RU" sz="2000" i="0" dirty="0">
                          <a:effectLst/>
                          <a:latin typeface="Book Antiqua" panose="02040602050305030304" pitchFamily="18" charset="0"/>
                        </a:rPr>
                        <a:t>медицинским</a:t>
                      </a: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 показаниям </a:t>
                      </a:r>
                      <a:r>
                        <a:rPr lang="ru-RU" sz="2000" b="1" dirty="0">
                          <a:effectLst/>
                          <a:latin typeface="Book Antiqua" panose="02040602050305030304" pitchFamily="18" charset="0"/>
                        </a:rPr>
                        <a:t>на </a:t>
                      </a:r>
                      <a:r>
                        <a:rPr lang="ru-RU" sz="2000" b="1" i="0" dirty="0">
                          <a:effectLst/>
                          <a:latin typeface="Book Antiqua" panose="02040602050305030304" pitchFamily="18" charset="0"/>
                        </a:rPr>
                        <a:t>основе</a:t>
                      </a:r>
                      <a:r>
                        <a:rPr lang="ru-RU" sz="2000" b="1" dirty="0">
                          <a:effectLst/>
                          <a:latin typeface="Book Antiqua" panose="02040602050305030304" pitchFamily="18" charset="0"/>
                        </a:rPr>
                        <a:t> клинических рекомендаций и с учетом стандартов </a:t>
                      </a:r>
                      <a:r>
                        <a:rPr lang="ru-RU" sz="2000" b="1" i="0" dirty="0">
                          <a:effectLst/>
                          <a:latin typeface="Book Antiqua" panose="02040602050305030304" pitchFamily="18" charset="0"/>
                        </a:rPr>
                        <a:t>медицинской</a:t>
                      </a:r>
                      <a:r>
                        <a:rPr lang="ru-RU" sz="2000" b="1" dirty="0">
                          <a:effectLst/>
                          <a:latin typeface="Book Antiqua" panose="02040602050305030304" pitchFamily="18" charset="0"/>
                        </a:rPr>
                        <a:t> помощи</a:t>
                      </a:r>
                    </a:p>
                    <a:p>
                      <a:endParaRPr lang="ru-RU" sz="2400" dirty="0">
                        <a:effectLst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01329128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1AE5D09-57E5-6701-3498-31C6D083F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339612"/>
            <a:ext cx="14749221" cy="1098354"/>
          </a:xfrm>
        </p:spPr>
        <p:txBody>
          <a:bodyPr>
            <a:normAutofit fontScale="90000"/>
          </a:bodyPr>
          <a:lstStyle/>
          <a:p>
            <a:pPr algn="r"/>
            <a:b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Правовой статус стандартов медицинской помощи </a:t>
            </a:r>
            <a:b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клинических рекомендаций </a:t>
            </a:r>
            <a:endParaRPr lang="ru-RU" sz="31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1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0" y="-14761"/>
            <a:ext cx="1828800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487837" y="2076773"/>
            <a:ext cx="15451810" cy="490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Льготное лекарственное обеспечение больных сердечно-сосудистыми заболеваниями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 (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Федеральные нормативные акты)</a:t>
            </a:r>
          </a:p>
          <a:p>
            <a:pPr indent="0" algn="just">
              <a:spcBef>
                <a:spcPts val="0"/>
              </a:spcBef>
              <a:buNone/>
            </a:pPr>
            <a:endParaRPr lang="ru-RU" sz="2000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000" i="1" dirty="0">
                <a:latin typeface="Book Antiqua" panose="02040602050305030304" pitchFamily="18" charset="0"/>
              </a:rPr>
              <a:t>Сохраняются проблемы с обеспечением населения лекарственными препаратами, в том числе льготных категорий граждан. Для их решения требуется совершенствование организационных процессов, в том числе внедрение системы мониторинга движения лекарственных препаратов во всех медицинских и фармацевтических организациях.</a:t>
            </a:r>
          </a:p>
          <a:p>
            <a:pPr indent="0" algn="just">
              <a:spcBef>
                <a:spcPts val="0"/>
              </a:spcBef>
              <a:buNone/>
            </a:pPr>
            <a:endParaRPr lang="ru-RU" sz="2000" b="1" dirty="0">
              <a:latin typeface="Book Antiqua" panose="0204060205030503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Постановление Правительства РФ от 26 декабря 2017 г. </a:t>
            </a:r>
            <a:r>
              <a:rPr lang="en" sz="2000" b="1" dirty="0">
                <a:latin typeface="Book Antiqua" panose="02040602050305030304" pitchFamily="18" charset="0"/>
              </a:rPr>
              <a:t>N 1640 </a:t>
            </a:r>
            <a:r>
              <a:rPr lang="en" sz="2000" dirty="0">
                <a:latin typeface="Book Antiqua" panose="02040602050305030304" pitchFamily="18" charset="0"/>
              </a:rPr>
              <a:t>"</a:t>
            </a:r>
            <a:r>
              <a:rPr lang="ru-RU" sz="2000" dirty="0">
                <a:latin typeface="Book Antiqua" panose="02040602050305030304" pitchFamily="18" charset="0"/>
              </a:rPr>
              <a:t>Об утверждении государственной программы Российской Федерации "Развитие здравоохранения»</a:t>
            </a:r>
            <a:endParaRPr lang="en-US" sz="2000" dirty="0">
              <a:latin typeface="Book Antiqua" panose="0204060205030503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endParaRPr lang="ru-RU" sz="2000" dirty="0"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Постановление Правительства РФ от 24 декабря 2021 г. </a:t>
            </a:r>
            <a:r>
              <a:rPr lang="ru-RU" sz="2000" b="1" dirty="0" err="1">
                <a:latin typeface="Book Antiqua" panose="02040602050305030304" pitchFamily="18" charset="0"/>
              </a:rPr>
              <a:t>N</a:t>
            </a:r>
            <a:r>
              <a:rPr lang="ru-RU" sz="2000" b="1" dirty="0">
                <a:latin typeface="Book Antiqua" panose="02040602050305030304" pitchFamily="18" charset="0"/>
              </a:rPr>
              <a:t> 2462 </a:t>
            </a:r>
            <a:r>
              <a:rPr lang="ru-RU" sz="2000" dirty="0">
                <a:latin typeface="Book Antiqua" panose="02040602050305030304" pitchFamily="18" charset="0"/>
              </a:rPr>
              <a:t>"О внесении изменений в государственную программу Российской Федерации "Развитие здравоохранения"</a:t>
            </a:r>
          </a:p>
          <a:p>
            <a:pPr indent="0" algn="just">
              <a:spcBef>
                <a:spcPts val="0"/>
              </a:spcBef>
              <a:buNone/>
            </a:pPr>
            <a:endParaRPr lang="ru-RU" sz="2000" b="1" dirty="0">
              <a:latin typeface="Book Antiqua" panose="0204060205030503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Правила предоставления и распределения субсидий из федерального бюджета бюджетам субъектов Российской Федерации на обеспечение профилактики развития сердечно-сосудистых заболеваний и сердечно-сосудистых осложнений у пациентов высокого риска, находящихся на диспансерном наблюдении,</a:t>
            </a:r>
            <a:r>
              <a:rPr lang="ru-RU" sz="2000" dirty="0">
                <a:latin typeface="Book Antiqua" panose="02040602050305030304" pitchFamily="18" charset="0"/>
              </a:rPr>
              <a:t> представлены в приложении </a:t>
            </a:r>
            <a:r>
              <a:rPr lang="ru-RU" sz="2000" dirty="0" err="1">
                <a:latin typeface="Book Antiqua" panose="02040602050305030304" pitchFamily="18" charset="0"/>
              </a:rPr>
              <a:t>N</a:t>
            </a:r>
            <a:r>
              <a:rPr lang="ru-RU" sz="2000" dirty="0">
                <a:latin typeface="Book Antiqua" panose="02040602050305030304" pitchFamily="18" charset="0"/>
              </a:rPr>
              <a:t> 8.</a:t>
            </a:r>
          </a:p>
          <a:p>
            <a:pPr indent="0" algn="just">
              <a:spcBef>
                <a:spcPts val="0"/>
              </a:spcBef>
              <a:buNone/>
            </a:pPr>
            <a:endParaRPr lang="ru-RU" sz="2000" dirty="0">
              <a:latin typeface="Book Antiqua" panose="0204060205030503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Правила устанавливают цели, условия и порядок предоставления и распределения субсидий из федерального бюджета бюджетам субъектов Российской Федерации</a:t>
            </a:r>
            <a:r>
              <a:rPr lang="ru-RU" sz="2000" dirty="0">
                <a:latin typeface="Book Antiqua" panose="02040602050305030304" pitchFamily="18" charset="0"/>
              </a:rPr>
              <a:t> в целях </a:t>
            </a:r>
            <a:r>
              <a:rPr lang="ru-RU" sz="2000" dirty="0" err="1">
                <a:latin typeface="Book Antiqua" panose="02040602050305030304" pitchFamily="18" charset="0"/>
              </a:rPr>
              <a:t>софинансирования</a:t>
            </a:r>
            <a:r>
              <a:rPr lang="ru-RU" sz="2000" dirty="0">
                <a:latin typeface="Book Antiqua" panose="02040602050305030304" pitchFamily="18" charset="0"/>
              </a:rPr>
              <a:t> расходных обязательств субъектов Российской Федерации, возникающих при реализации региональных проектов по обеспечению в амбулаторных условиях лекарственными препаратами лиц, находящихся под диспансерным наблюдением, которые перенесли </a:t>
            </a:r>
            <a:r>
              <a:rPr lang="en-US" sz="2000" dirty="0">
                <a:latin typeface="Book Antiqua" panose="02040602050305030304" pitchFamily="18" charset="0"/>
              </a:rPr>
              <a:t> </a:t>
            </a:r>
            <a:r>
              <a:rPr lang="ru-RU" sz="2000" b="1" dirty="0">
                <a:latin typeface="Book Antiqua" panose="02040602050305030304" pitchFamily="18" charset="0"/>
              </a:rPr>
              <a:t>острое нарушение мозгового кровообращения, инфаркт миокарда, а также которым выполнены аортокоронарное шунтирование, </a:t>
            </a:r>
            <a:r>
              <a:rPr lang="ru-RU" sz="2000" b="1" dirty="0" err="1">
                <a:latin typeface="Book Antiqua" panose="02040602050305030304" pitchFamily="18" charset="0"/>
              </a:rPr>
              <a:t>ангиопластика</a:t>
            </a:r>
            <a:r>
              <a:rPr lang="ru-RU" sz="2000" b="1" dirty="0">
                <a:latin typeface="Book Antiqua" panose="02040602050305030304" pitchFamily="18" charset="0"/>
              </a:rPr>
              <a:t> коронарных артерий со </a:t>
            </a:r>
            <a:r>
              <a:rPr lang="ru-RU" sz="2000" b="1" dirty="0" err="1">
                <a:latin typeface="Book Antiqua" panose="02040602050305030304" pitchFamily="18" charset="0"/>
              </a:rPr>
              <a:t>стентированием</a:t>
            </a:r>
            <a:r>
              <a:rPr lang="ru-RU" sz="2000" b="1" dirty="0">
                <a:latin typeface="Book Antiqua" panose="02040602050305030304" pitchFamily="18" charset="0"/>
              </a:rPr>
              <a:t> и </a:t>
            </a:r>
            <a:r>
              <a:rPr lang="ru-RU" sz="2000" b="1" dirty="0" err="1">
                <a:latin typeface="Book Antiqua" panose="02040602050305030304" pitchFamily="18" charset="0"/>
              </a:rPr>
              <a:t>катетерная</a:t>
            </a:r>
            <a:r>
              <a:rPr lang="ru-RU" sz="2000" b="1" dirty="0">
                <a:latin typeface="Book Antiqua" panose="02040602050305030304" pitchFamily="18" charset="0"/>
              </a:rPr>
              <a:t> абляция по поводу сердечно-сосудистых заболеваний</a:t>
            </a:r>
            <a:r>
              <a:rPr lang="ru-RU" sz="2000" dirty="0">
                <a:latin typeface="Book Antiqua" panose="02040602050305030304" pitchFamily="18" charset="0"/>
              </a:rPr>
              <a:t>, обеспечивающих достижение показателей и результатов Федерального проекта "Борьба с сердечно-сосудистыми заболеваниями" национального проекта "Здравоохранение" </a:t>
            </a:r>
            <a:endParaRPr lang="ru-RU" altLang="ru-RU" sz="2000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endParaRPr lang="ru-RU" altLang="ru-RU" sz="2000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ü"/>
            </a:pPr>
            <a:endParaRPr lang="ru-RU" altLang="ru-RU" sz="2000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380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54F6B59-EE55-4C36-8EA3-5E5F2DFF43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0945" y="1879996"/>
            <a:ext cx="15928731" cy="6969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25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190249"/>
              </p:ext>
            </p:extLst>
          </p:nvPr>
        </p:nvGraphicFramePr>
        <p:xfrm>
          <a:off x="1100945" y="1774078"/>
          <a:ext cx="16257157" cy="68622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24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Федеральный закон от 21 ноября 2011 г. </a:t>
                      </a:r>
                      <a:r>
                        <a:rPr lang="en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 323-</a:t>
                      </a:r>
                      <a:r>
                        <a:rPr lang="ru-RU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ФЗ "Об основах охраны здоровья граждан в Российской Федерации»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7122456"/>
                  </a:ext>
                </a:extLst>
              </a:tr>
              <a:tr h="6067039">
                <a:tc>
                  <a:txBody>
                    <a:bodyPr/>
                    <a:lstStyle/>
                    <a:p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Статья 81. Территориальная программа государственных гарантий бесплатного оказания гражданам медицинской помощи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4. При  формировании территориальной программы государственных гарантий бесплатного оказания гражданам медицинской помощи учитываются:</a:t>
                      </a:r>
                    </a:p>
                    <a:p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1) порядки оказания медицинской помощи и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стандарты медицинской помощи;</a:t>
                      </a:r>
                    </a:p>
                    <a:p>
                      <a:pPr algn="just">
                        <a:buNone/>
                      </a:pPr>
                      <a:endParaRPr lang="ru-RU" sz="200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Постановление Правительства РФ от 28 декабря 2021 г. </a:t>
                      </a:r>
                      <a:r>
                        <a:rPr lang="en" sz="2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N 2505 "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О Программе государственных гарантий бесплатного оказания гражданам медицинской помощи на 2022 год и на плановый период 2023 и 2024 годов"</a:t>
                      </a:r>
                    </a:p>
                    <a:p>
                      <a:pPr algn="just">
                        <a:buNone/>
                      </a:pPr>
                      <a:endParaRPr lang="ru-RU" sz="200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При формировании территориальной программы государственных гарантий учитываются:</a:t>
                      </a:r>
                    </a:p>
                    <a:p>
                      <a:pPr algn="just">
                        <a:buNone/>
                      </a:pPr>
                      <a:endParaRPr lang="ru-RU" sz="200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  <a:p>
                      <a:pPr marL="342900" indent="-342900" algn="just">
                        <a:buFont typeface="Wingdings" pitchFamily="2" charset="2"/>
                        <a:buChar char="ü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порядки оказания медицинской помощи</a:t>
                      </a:r>
                    </a:p>
                    <a:p>
                      <a:pPr marL="342900" indent="-342900" algn="just">
                        <a:buFont typeface="Wingdings" pitchFamily="2" charset="2"/>
                        <a:buChar char="ü"/>
                      </a:pPr>
                      <a:endParaRPr lang="ru-RU" sz="200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</a:endParaRPr>
                    </a:p>
                    <a:p>
                      <a:pPr marL="342900" indent="-342900" algn="just">
                        <a:buFont typeface="Wingdings" pitchFamily="2" charset="2"/>
                        <a:buChar char="ü"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</a:rPr>
                        <a:t>стандарты медицинской помощи и клинические рекомендации</a:t>
                      </a:r>
                    </a:p>
                    <a:p>
                      <a:pPr algn="just"/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endParaRPr lang="ru-RU" sz="2000" dirty="0">
                        <a:effectLst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01329128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1AE5D09-57E5-6701-3498-31C6D083F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1" y="339612"/>
            <a:ext cx="14901620" cy="1098354"/>
          </a:xfrm>
        </p:spPr>
        <p:txBody>
          <a:bodyPr>
            <a:normAutofit fontScale="90000"/>
          </a:bodyPr>
          <a:lstStyle/>
          <a:p>
            <a:pPr algn="r"/>
            <a:b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Правовой статус стандартов медицинской помощи </a:t>
            </a:r>
            <a:b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клинических рекомендаций </a:t>
            </a:r>
            <a:endParaRPr lang="ru-RU" sz="31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31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2A2FE-3EC2-46BB-8319-C8F683F2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28" y="339612"/>
            <a:ext cx="15929292" cy="853757"/>
          </a:xfrm>
        </p:spPr>
        <p:txBody>
          <a:bodyPr>
            <a:normAutofit/>
          </a:bodyPr>
          <a:lstStyle/>
          <a:p>
            <a:pPr algn="r"/>
            <a:b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Критерии качества медицинской помощи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4F6B59-EE55-4C36-8EA3-5E5F2DFF43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0945" y="1879996"/>
            <a:ext cx="15928731" cy="6969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25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734921"/>
              </p:ext>
            </p:extLst>
          </p:nvPr>
        </p:nvGraphicFramePr>
        <p:xfrm>
          <a:off x="1100945" y="1774078"/>
          <a:ext cx="16257157" cy="707495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997">
                <a:tc>
                  <a:txBody>
                    <a:bodyPr/>
                    <a:lstStyle/>
                    <a:p>
                      <a:pPr marL="342900" indent="-342900" algn="l">
                        <a:buFont typeface="Wingdings" pitchFamily="2" charset="2"/>
                        <a:buChar char="§"/>
                      </a:pPr>
                      <a:r>
                        <a:rPr lang="ru-RU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Федеральный закон от 21 ноября 2011 г. </a:t>
                      </a:r>
                      <a:r>
                        <a:rPr lang="en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 323-</a:t>
                      </a:r>
                      <a:r>
                        <a:rPr lang="ru-RU" sz="2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ФЗ "Об основах охраны здоровья граждан в Российской Федерации" </a:t>
                      </a:r>
                      <a:endParaRPr lang="ru-RU" sz="2200" b="0" dirty="0">
                        <a:latin typeface="Book Antiqua" panose="0204060205030503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7122456"/>
                  </a:ext>
                </a:extLst>
              </a:tr>
              <a:tr h="2437665">
                <a:tc>
                  <a:txBody>
                    <a:bodyPr/>
                    <a:lstStyle/>
                    <a:p>
                      <a:pPr algn="l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Статья 64. Экспертиза качества медицинской помощи</a:t>
                      </a:r>
                    </a:p>
                    <a:p>
                      <a:pPr algn="l"/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Экспертиза качества медицинской помощи проводится в целях выявления нарушений при оказании медицинской помощи, в том числе оценки своевременности ее оказания, правильности выбора методов профилактики, диагностики, лечения и реабилитации, степени достижения запланированного результата</a:t>
                      </a:r>
                    </a:p>
                    <a:p>
                      <a:pPr algn="l"/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01329128"/>
                  </a:ext>
                </a:extLst>
              </a:tr>
              <a:tr h="1676975">
                <a:tc>
                  <a:txBody>
                    <a:bodyPr/>
                    <a:lstStyle/>
                    <a:p>
                      <a:pPr algn="l"/>
                      <a:r>
                        <a:rPr lang="ru-RU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Критерии</a:t>
                      </a:r>
                      <a:r>
                        <a:rPr lang="ru-RU" sz="2000" b="1" dirty="0">
                          <a:effectLst/>
                          <a:latin typeface="Book Antiqua" panose="02040602050305030304" pitchFamily="18" charset="0"/>
                        </a:rPr>
                        <a:t> оценки качества </a:t>
                      </a: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медицинской помощи формируются по группам заболеваний или состояний на </a:t>
                      </a:r>
                      <a:r>
                        <a:rPr lang="ru-RU" sz="2000" i="0" dirty="0">
                          <a:effectLst/>
                          <a:latin typeface="Book Antiqua" panose="02040602050305030304" pitchFamily="18" charset="0"/>
                        </a:rPr>
                        <a:t>основе</a:t>
                      </a: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 соответствующих </a:t>
                      </a:r>
                      <a:r>
                        <a:rPr lang="ru-RU" sz="2000" b="1" dirty="0">
                          <a:effectLst/>
                          <a:latin typeface="Book Antiqua" panose="02040602050305030304" pitchFamily="18" charset="0"/>
                        </a:rPr>
                        <a:t>порядков </a:t>
                      </a: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оказания медицинской помощи и </a:t>
                      </a:r>
                      <a:r>
                        <a:rPr lang="ru-RU" sz="2000" b="1" dirty="0">
                          <a:effectLst/>
                          <a:latin typeface="Book Antiqua" panose="02040602050305030304" pitchFamily="18" charset="0"/>
                        </a:rPr>
                        <a:t>клинических рекомендаций </a:t>
                      </a: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и утверждаются уполномоченным </a:t>
                      </a:r>
                      <a:r>
                        <a:rPr lang="ru-RU" sz="2000" b="1" dirty="0">
                          <a:effectLst/>
                          <a:latin typeface="Book Antiqua" panose="02040602050305030304" pitchFamily="18" charset="0"/>
                        </a:rPr>
                        <a:t>федеральным органом исполнительной власти</a:t>
                      </a:r>
                    </a:p>
                    <a:p>
                      <a:pPr algn="l"/>
                      <a:endParaRPr lang="ru-RU" sz="2000" dirty="0"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06406165"/>
                  </a:ext>
                </a:extLst>
              </a:tr>
              <a:tr h="2057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Критерии оценки качества медицинской помощи </a:t>
                      </a:r>
                      <a:b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</a:b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Приказ Министерства здравоохранения РФ от 10 мая 2017 г. </a:t>
                      </a:r>
                      <a:r>
                        <a:rPr lang="en" sz="2000" dirty="0">
                          <a:effectLst/>
                          <a:latin typeface="Book Antiqua" panose="02040602050305030304" pitchFamily="18" charset="0"/>
                        </a:rPr>
                        <a:t>N 203</a:t>
                      </a: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н</a:t>
                      </a:r>
                      <a:b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</a:br>
                      <a:r>
                        <a:rPr lang="ru-RU" sz="2000" dirty="0">
                          <a:effectLst/>
                          <a:latin typeface="Book Antiqua" panose="02040602050305030304" pitchFamily="18" charset="0"/>
                        </a:rPr>
                        <a:t>"Об утверждении критериев оценки качества медицинской помощи"</a:t>
                      </a:r>
                    </a:p>
                    <a:p>
                      <a:pPr algn="l"/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96541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252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2A2FE-3EC2-46BB-8319-C8F683F2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28" y="339612"/>
            <a:ext cx="15929292" cy="853757"/>
          </a:xfrm>
        </p:spPr>
        <p:txBody>
          <a:bodyPr>
            <a:normAutofit/>
          </a:bodyPr>
          <a:lstStyle/>
          <a:p>
            <a:pPr algn="r"/>
            <a:b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Критерии качества медицинской помощи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4F6B59-EE55-4C36-8EA3-5E5F2DFF43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0945" y="1879996"/>
            <a:ext cx="15928731" cy="6969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25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394577"/>
              </p:ext>
            </p:extLst>
          </p:nvPr>
        </p:nvGraphicFramePr>
        <p:xfrm>
          <a:off x="1100945" y="1774078"/>
          <a:ext cx="16257157" cy="70749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6342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Приказ Министерства здравоохранения РФ от 10 мая 2017 г. </a:t>
                      </a:r>
                      <a:r>
                        <a:rPr lang="en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 203</a:t>
                      </a:r>
                      <a:r>
                        <a:rPr lang="ru-RU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 "Об утверждении критериев оценки качества медицинской помощи"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7122456"/>
                  </a:ext>
                </a:extLst>
              </a:tr>
              <a:tr h="6111530">
                <a:tc>
                  <a:txBody>
                    <a:bodyPr/>
                    <a:lstStyle/>
                    <a:p>
                      <a:pPr algn="just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Критерии качества в амбулаторных условиях:</a:t>
                      </a:r>
                    </a:p>
                    <a:p>
                      <a:pPr algn="just"/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ж) установление клинического диагноза на основании данных анамнеза, осмотра, данных лабораторных, инструментальных и иных методов исследования, результатов консультаций врачей-специалистов,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предусмотренных стандартами медицинской помощи, а также клинических рекомендаций (протоколов лечения) по вопросам оказания медицинской помощи</a:t>
                      </a:r>
                    </a:p>
                    <a:p>
                      <a:pPr algn="just"/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и) проведение коррекции плана обследования и плана лечения с учетом клинического диагноза, состояния пациента, особенностей течения заболевания, наличия сопутствующих заболеваний, осложнений заболевания и результатов проводимого лечения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на основе стандартов медицинской помощи и клинических рекомендаций;</a:t>
                      </a:r>
                    </a:p>
                    <a:p>
                      <a:pPr algn="just"/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2.2. Критерии качества в стационарных условиях и в условиях дневного стационара:</a:t>
                      </a:r>
                    </a:p>
                    <a:p>
                      <a:pPr algn="just"/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з) установление клинического диагноза на основании данных анамнеза, осмотра, данных лабораторных и инструментальных методов обследования, результатов консультаций врачей-специалистов,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предусмотренных стандартами медицинской помощи, а также клинических рекомендаций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01329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147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2A2FE-3EC2-46BB-8319-C8F683F2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28" y="339612"/>
            <a:ext cx="15929292" cy="853757"/>
          </a:xfrm>
        </p:spPr>
        <p:txBody>
          <a:bodyPr>
            <a:normAutofit/>
          </a:bodyPr>
          <a:lstStyle/>
          <a:p>
            <a:pPr algn="r"/>
            <a:b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Экспертиза качества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медицинской помощи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54982"/>
              </p:ext>
            </p:extLst>
          </p:nvPr>
        </p:nvGraphicFramePr>
        <p:xfrm>
          <a:off x="1258329" y="1788834"/>
          <a:ext cx="15929292" cy="7021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929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335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Приказ Министерства здравоохранения РФ от 19 марта 2021 г. </a:t>
                      </a:r>
                      <a:r>
                        <a:rPr lang="en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 231</a:t>
                      </a:r>
                      <a:r>
                        <a:rPr lang="ru-RU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 "Об утверждении Порядка проведения контроля объемов, сроков, качества и условий предоставления медицинской помощи по обязательному медицинскому страхованию застрахованным лицам, а также ее финансового обеспечения"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2000" b="1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7122456"/>
                  </a:ext>
                </a:extLst>
              </a:tr>
              <a:tr h="5664760">
                <a:tc>
                  <a:txBody>
                    <a:bodyPr/>
                    <a:lstStyle/>
                    <a:p>
                      <a:pPr algn="just">
                        <a:buFontTx/>
                        <a:buNone/>
                      </a:pP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Экспертиза качества медицинской помощи проводится путем оценки соответствия предоставленной застрахованному лицу медицинской помощи договору по обязательному медицинскому страхованию, договору в рамках базовой программы,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порядкам оказания медицинской помощи, клиническим рекомендациям</a:t>
                      </a: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стандартам медицинской помощи.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Нарушения при оказании медицинской помощи, выявленные в медицинской организации, по договору по обязательному медицинскому страхованию: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Не</a:t>
                      </a: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выполнение, несвоевременное или ненадлежащее выполнение необходимых или выполнение непоказанных, неоправданных с клинической точки зрения, пациенту диагностических и (или) лечебных мероприятий, оперативных вмешательств </a:t>
                      </a:r>
                      <a:r>
                        <a:rPr lang="ru-RU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 соответствии с порядками оказания медицинской помощи, на основе клинических рекомендаций и с учетом стандартов медицинской помощи </a:t>
                      </a:r>
                      <a:r>
                        <a:rPr lang="ru-RU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или преждевременное с клинической точки зрения прекращение проведения лечебных мероприятий при отсутствии клинического эффекта, устанавливаемое при полном или частичном несоответствии оказанной застрахованному лицу медицинской помощи, в том числе не учитывающие состояние здоровья застрахованного лица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319139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08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-105135" y="0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522A2FE-3EC2-46BB-8319-C8F683F2700A}"/>
              </a:ext>
            </a:extLst>
          </p:cNvPr>
          <p:cNvSpPr txBox="1">
            <a:spLocks/>
          </p:cNvSpPr>
          <p:nvPr/>
        </p:nvSpPr>
        <p:spPr>
          <a:xfrm>
            <a:off x="5004719" y="955824"/>
            <a:ext cx="10115078" cy="82591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09D6275-A43A-1D56-A9FB-39BDE9D1CE84}"/>
              </a:ext>
            </a:extLst>
          </p:cNvPr>
          <p:cNvSpPr txBox="1">
            <a:spLocks/>
          </p:cNvSpPr>
          <p:nvPr/>
        </p:nvSpPr>
        <p:spPr>
          <a:xfrm>
            <a:off x="3296944" y="1113135"/>
            <a:ext cx="12998970" cy="12388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  <a:defRPr/>
            </a:pPr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48F69-C565-5740-ED8F-582B8EA67D7F}"/>
              </a:ext>
            </a:extLst>
          </p:cNvPr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-104775" y="0"/>
            <a:ext cx="18497550" cy="10296721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006A2-5FC8-9866-D677-812409DA1193}"/>
              </a:ext>
            </a:extLst>
          </p:cNvPr>
          <p:cNvSpPr txBox="1"/>
          <p:nvPr/>
        </p:nvSpPr>
        <p:spPr>
          <a:xfrm>
            <a:off x="2743200" y="1624125"/>
            <a:ext cx="13895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i="0" u="none" strike="noStrike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Перечень</a:t>
            </a:r>
            <a:br>
              <a:rPr lang="ru-RU" sz="22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200" b="1" i="0" u="none" strike="noStrike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оснований для отказа в оплате медицинской помощи (уменьшения оплаты медицинской помощи)</a:t>
            </a:r>
            <a:endParaRPr lang="ru-RU" sz="2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3B907C7-270F-CC29-A97E-5EF910D3F301}"/>
              </a:ext>
            </a:extLst>
          </p:cNvPr>
          <p:cNvGraphicFramePr>
            <a:graphicFrameLocks noGrp="1"/>
          </p:cNvGraphicFramePr>
          <p:nvPr/>
        </p:nvGraphicFramePr>
        <p:xfrm>
          <a:off x="1618431" y="2654518"/>
          <a:ext cx="15120257" cy="6511477"/>
        </p:xfrm>
        <a:graphic>
          <a:graphicData uri="http://schemas.openxmlformats.org/drawingml/2006/table">
            <a:tbl>
              <a:tblPr/>
              <a:tblGrid>
                <a:gridCol w="1114392">
                  <a:extLst>
                    <a:ext uri="{9D8B030D-6E8A-4147-A177-3AD203B41FA5}">
                      <a16:colId xmlns:a16="http://schemas.microsoft.com/office/drawing/2014/main" val="3160226389"/>
                    </a:ext>
                  </a:extLst>
                </a:gridCol>
                <a:gridCol w="14005865">
                  <a:extLst>
                    <a:ext uri="{9D8B030D-6E8A-4147-A177-3AD203B41FA5}">
                      <a16:colId xmlns:a16="http://schemas.microsoft.com/office/drawing/2014/main" val="2897172668"/>
                    </a:ext>
                  </a:extLst>
                </a:gridCol>
              </a:tblGrid>
              <a:tr h="41005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200" b="1" dirty="0">
                          <a:effectLst/>
                          <a:latin typeface="Book Antiqua" panose="02040602050305030304" pitchFamily="18" charset="0"/>
                        </a:rPr>
                        <a:t>Раздел 3. Нарушения, выявляемые при проведении экспертизы качества медицинской помощи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3947"/>
                  </a:ext>
                </a:extLst>
              </a:tr>
              <a:tr h="2528705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>
                          <a:effectLst/>
                          <a:latin typeface="Book Antiqua" panose="02040602050305030304" pitchFamily="18" charset="0"/>
                        </a:rPr>
                        <a:t>3.1.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>
                          <a:effectLst/>
                          <a:latin typeface="Book Antiqua" panose="02040602050305030304" pitchFamily="18" charset="0"/>
                        </a:rPr>
                        <a:t>Установление неверного диагноза, связанное с невыполнением, несвоевременным или ненадлежащим выполнением необходимых пациенту диагностических и (или) лечебных мероприятий, оперативных вмешательств в соответствии с </a:t>
                      </a:r>
                      <a:r>
                        <a:rPr lang="ru-RU" sz="2200" u="none" strike="noStrike" dirty="0">
                          <a:solidFill>
                            <a:srgbClr val="551A8B"/>
                          </a:solidFill>
                          <a:effectLst/>
                          <a:latin typeface="Book Antiqua" panose="02040602050305030304" pitchFamily="18" charset="0"/>
                          <a:hlinkClick r:id="rId6"/>
                        </a:rPr>
                        <a:t>порядками</a:t>
                      </a:r>
                      <a:r>
                        <a:rPr lang="ru-RU" sz="2200" dirty="0">
                          <a:effectLst/>
                          <a:latin typeface="Book Antiqua" panose="02040602050305030304" pitchFamily="18" charset="0"/>
                        </a:rPr>
                        <a:t> оказания медицинской помощи, на основе </a:t>
                      </a:r>
                      <a:r>
                        <a:rPr lang="ru-RU" sz="2200" u="none" strike="noStrike" dirty="0">
                          <a:solidFill>
                            <a:srgbClr val="551A8B"/>
                          </a:solidFill>
                          <a:effectLst/>
                          <a:latin typeface="Book Antiqua" panose="02040602050305030304" pitchFamily="18" charset="0"/>
                          <a:hlinkClick r:id="rId7"/>
                        </a:rPr>
                        <a:t>клинических рекомендаций</a:t>
                      </a:r>
                      <a:r>
                        <a:rPr lang="ru-RU" sz="2200" dirty="0">
                          <a:effectLst/>
                          <a:latin typeface="Book Antiqua" panose="02040602050305030304" pitchFamily="18" charset="0"/>
                        </a:rPr>
                        <a:t> и с учетом </a:t>
                      </a:r>
                      <a:r>
                        <a:rPr lang="ru-RU" sz="2200" u="none" strike="noStrike" dirty="0">
                          <a:solidFill>
                            <a:srgbClr val="551A8B"/>
                          </a:solidFill>
                          <a:effectLst/>
                          <a:latin typeface="Book Antiqua" panose="02040602050305030304" pitchFamily="18" charset="0"/>
                          <a:hlinkClick r:id="rId8"/>
                        </a:rPr>
                        <a:t>стандартов</a:t>
                      </a:r>
                      <a:r>
                        <a:rPr lang="ru-RU" sz="2200" dirty="0">
                          <a:effectLst/>
                          <a:latin typeface="Book Antiqua" panose="02040602050305030304" pitchFamily="18" charset="0"/>
                        </a:rPr>
                        <a:t> медицинской помощи, в том числе по результатам проведенного диспансерного наблюдения, с учетом рекомендаций по применению методов профилактики, диагностики, лечения и реабилитации, данных медицинскими работниками национальных медицинских центров в ходе консультаций/консилиумов с применением телемедицинских технологий: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91527"/>
                  </a:ext>
                </a:extLst>
              </a:tr>
              <a:tr h="410057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Book Antiqua" panose="02040602050305030304" pitchFamily="18" charset="0"/>
                        </a:rPr>
                        <a:t>3.1.1.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>
                          <a:effectLst/>
                          <a:latin typeface="Book Antiqua" panose="02040602050305030304" pitchFamily="18" charset="0"/>
                        </a:rPr>
                        <a:t>не повлиявшее на состояние здоровья застрахованного лица;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577924"/>
                  </a:ext>
                </a:extLst>
              </a:tr>
              <a:tr h="1113012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Book Antiqua" panose="02040602050305030304" pitchFamily="18" charset="0"/>
                        </a:rPr>
                        <a:t>3.1.2.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>
                          <a:effectLst/>
                          <a:latin typeface="Book Antiqua" panose="02040602050305030304" pitchFamily="18" charset="0"/>
                        </a:rPr>
                        <a:t>приведшее к удлинению или укорочению сроков лечения сверх установленных (за исключением случаев отказа застрахованного лица от медицинского вмешательства в установленных законодательством Российской Федерации случаях);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470711"/>
                  </a:ext>
                </a:extLst>
              </a:tr>
              <a:tr h="937274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Book Antiqua" panose="02040602050305030304" pitchFamily="18" charset="0"/>
                        </a:rPr>
                        <a:t>3.1.3.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>
                          <a:effectLst/>
                          <a:latin typeface="Book Antiqua" panose="02040602050305030304" pitchFamily="18" charset="0"/>
                        </a:rPr>
                        <a:t>приведшее к ухудшению состояния здоровья застрахованного лица, либо создавшее риск прогрессирования имеющегося заболевания, либо создавшее риск возникновения нового заболевания;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869138"/>
                  </a:ext>
                </a:extLst>
              </a:tr>
              <a:tr h="234318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Book Antiqua" panose="02040602050305030304" pitchFamily="18" charset="0"/>
                        </a:rPr>
                        <a:t>3.1.4.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>
                          <a:effectLst/>
                          <a:latin typeface="Book Antiqua" panose="02040602050305030304" pitchFamily="18" charset="0"/>
                        </a:rPr>
                        <a:t>приведшее к инвалидизации;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386065"/>
                  </a:ext>
                </a:extLst>
              </a:tr>
              <a:tr h="58579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Book Antiqua" panose="02040602050305030304" pitchFamily="18" charset="0"/>
                        </a:rPr>
                        <a:t>3.1.5.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>
                          <a:effectLst/>
                          <a:latin typeface="Book Antiqua" panose="02040602050305030304" pitchFamily="18" charset="0"/>
                        </a:rPr>
                        <a:t>приведшее к летальному исходу (в том числе при наличии расхождений клинического и патолого-анатомического диагнозов);</a:t>
                      </a:r>
                    </a:p>
                  </a:txBody>
                  <a:tcPr marL="53266" marR="53266" marT="26633" marB="266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802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8775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-116295" y="-14761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22343886-9228-EA47-B74B-ACF6A8CED9A1}"/>
              </a:ext>
            </a:extLst>
          </p:cNvPr>
          <p:cNvSpPr txBox="1">
            <a:spLocks/>
          </p:cNvSpPr>
          <p:nvPr/>
        </p:nvSpPr>
        <p:spPr bwMode="auto">
          <a:xfrm>
            <a:off x="1381237" y="2326989"/>
            <a:ext cx="15708085" cy="509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Методические рекомендации "Порядок проведения судебно-медицинской экспертизы и установления причинно-следственных связей по факту неоказания или ненадлежащего оказания медицинской" (утв. директором ФГБУ "РЦСМЭ" Минздрава России 21.06.2017)</a:t>
            </a:r>
          </a:p>
          <a:p>
            <a:pPr algn="just">
              <a:spcBef>
                <a:spcPts val="0"/>
              </a:spcBef>
              <a:buNone/>
              <a:defRPr/>
            </a:pP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2000" dirty="0">
                <a:latin typeface="Book Antiqua" panose="02040602050305030304" pitchFamily="18" charset="0"/>
              </a:rPr>
              <a:t>Под </a:t>
            </a:r>
            <a:r>
              <a:rPr lang="ru-RU" sz="2000" b="1" dirty="0">
                <a:latin typeface="Book Antiqua" panose="02040602050305030304" pitchFamily="18" charset="0"/>
              </a:rPr>
              <a:t>"ненадлежащим оказанием медицинской помощи" </a:t>
            </a:r>
            <a:r>
              <a:rPr lang="ru-RU" sz="2000" dirty="0">
                <a:latin typeface="Book Antiqua" panose="02040602050305030304" pitchFamily="18" charset="0"/>
              </a:rPr>
              <a:t>понимается оказание медицинской помощи пациенту не в соответствии с общепринятыми порядками оказания медицинской помощи и стандартами медицинской помощи, утвержденными Министерством здравоохранения Российской Федерации, клиническими рекомендациями по вопросам оказания медицинской помощи, разработанными и утвержденными медицинскими профессиональными некоммерческими организациями, в том числе технические и лечебно-диагностические ошибки при оказании медицинской помощи пациенту. </a:t>
            </a:r>
          </a:p>
          <a:p>
            <a:pPr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Таким образом, </a:t>
            </a:r>
            <a:r>
              <a:rPr lang="ru-RU" sz="2000" b="1" dirty="0">
                <a:latin typeface="Book Antiqua" panose="02040602050305030304" pitchFamily="18" charset="0"/>
              </a:rPr>
              <a:t>обязательным признаком</a:t>
            </a:r>
            <a:r>
              <a:rPr lang="ru-RU" sz="2000" dirty="0">
                <a:latin typeface="Book Antiqua" panose="02040602050305030304" pitchFamily="18" charset="0"/>
              </a:rPr>
              <a:t>, характеризующим ненадлежащее оказание медицинской помощи, является </a:t>
            </a:r>
            <a:r>
              <a:rPr lang="ru-RU" sz="2000" b="1" dirty="0">
                <a:latin typeface="Book Antiqua" panose="02040602050305030304" pitchFamily="18" charset="0"/>
              </a:rPr>
              <a:t>нарушение требований клинических рекомендаций, порядков и стандартов, регламентирующих конкретный вид медицинской помощи.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BDDA4C-EEC4-1E40-A08D-97B1023FBF2E}"/>
              </a:ext>
            </a:extLst>
          </p:cNvPr>
          <p:cNvSpPr/>
          <p:nvPr/>
        </p:nvSpPr>
        <p:spPr>
          <a:xfrm>
            <a:off x="7751579" y="1289021"/>
            <a:ext cx="8029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Критерии </a:t>
            </a: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качества медицинской помощи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35065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19051" y="-1"/>
            <a:ext cx="18268949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03335" y="2633491"/>
            <a:ext cx="15482807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buNone/>
            </a:pPr>
            <a:r>
              <a:rPr lang="ru-RU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Определение СК по гражданским делам Восьмого кассационного суда общей юрисдикции от 19 апреля 2022 г. по делу </a:t>
            </a:r>
            <a:r>
              <a:rPr lang="en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N 8</a:t>
            </a:r>
            <a:r>
              <a:rPr lang="ru-RU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Г-4930/2022[88-6503/2022]</a:t>
            </a:r>
          </a:p>
          <a:p>
            <a:pPr indent="0" algn="just"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Иск о компенсации морального вреда к ГБУЗ …. Иркутская область</a:t>
            </a:r>
          </a:p>
          <a:p>
            <a:pPr indent="0" algn="just">
              <a:buNone/>
            </a:pP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Согласно протоколу врачебной комиссии, 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в части качества оказания медицинской помощи К.В.А., на амбулаторно-поликлиническом этапе нарушены: Порядок оказания медицинской помощи больным с сердечно-сосудистыми заболеваниями </a:t>
            </a:r>
          </a:p>
          <a:p>
            <a:pPr indent="0" algn="just">
              <a:buNone/>
            </a:pP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Периодичность, длительность, объемы обследования и лечения при диспансерном наблюдении больного не соответствовали указанным порядкам и стандартам медицинской помощи.</a:t>
            </a:r>
          </a:p>
          <a:p>
            <a:pPr indent="0" algn="just">
              <a:buNone/>
            </a:pP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Из </a:t>
            </a: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ответа Министерства здравоохранения Иркутской области 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на обращение пациентки по вопросу оказания медицинской помощи следует, что </a:t>
            </a: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проведен ведомственный контроль качества и безопасности медицинской деятельности 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в отношении ОГБУЗ по предоставленным медицинским документам. </a:t>
            </a:r>
          </a:p>
          <a:p>
            <a:pPr indent="0" algn="just">
              <a:buNone/>
            </a:pP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При проведении проверки выявлены нарушения Порядков и стандартов оказания медицинской помощи К.В.А. как на амбулаторном, так и на стационарных этапах оказания медицинской помощи с поздней диагностикой серьезного заболевания и развитием осложнений в связи с имевшейся сопутствующей патологией.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 Периодичность, длительность, объемы обследования и течения при диспансерном наблюдении больного не соответствовали указанным порядкам и стандартам медицинской помощи. </a:t>
            </a:r>
          </a:p>
          <a:p>
            <a:pPr indent="0" algn="just">
              <a:buNone/>
            </a:pP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Главным врачом ОГБУЗ приняты меры по устранению выявленных нарушений и недопущению впредь, применены меры дисциплинарного взыскания к причастным к нарушениям медицинским работникам врачам-хирургам, заведующему поликлиникой</a:t>
            </a:r>
            <a:r>
              <a:rPr lang="en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pPr indent="0">
              <a:buNone/>
            </a:pPr>
            <a:endParaRPr lang="ru-RU" sz="22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FBB839-8EE6-D61D-6C4C-163A47E05F22}"/>
              </a:ext>
            </a:extLst>
          </p:cNvPr>
          <p:cNvSpPr/>
          <p:nvPr/>
        </p:nvSpPr>
        <p:spPr>
          <a:xfrm>
            <a:off x="7751579" y="1289021"/>
            <a:ext cx="8029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Критерии </a:t>
            </a: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качества медицинской помощи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89897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19051" y="-1"/>
            <a:ext cx="18268949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03335" y="2633491"/>
            <a:ext cx="15482807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buNone/>
            </a:pPr>
            <a:r>
              <a:rPr lang="ru-RU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Определение СК по гражданским делам Восьмого кассационного суда общей юрисдикции от 19 апреля 2022 г. по делу </a:t>
            </a:r>
            <a:r>
              <a:rPr lang="en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N 8</a:t>
            </a:r>
            <a:r>
              <a:rPr lang="ru-RU" sz="2000" b="0" i="0" u="none" strike="noStrike" dirty="0">
                <a:solidFill>
                  <a:srgbClr val="0070C0"/>
                </a:solidFill>
                <a:effectLst/>
                <a:latin typeface="Book Antiqua" panose="02040602050305030304" pitchFamily="18" charset="0"/>
              </a:rPr>
              <a:t>Г-4930/2022[88-6503/2022]</a:t>
            </a:r>
          </a:p>
          <a:p>
            <a:pPr indent="0" algn="just"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Иск о компенсации морального вреда к ГБУЗ …. Иркутская область</a:t>
            </a:r>
          </a:p>
          <a:p>
            <a:pPr indent="0" algn="just">
              <a:buNone/>
            </a:pP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Заключением ГБУЗ Иркутское областное Бюро судебно-медицинской экспертизы</a:t>
            </a:r>
            <a:r>
              <a:rPr lang="en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0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проведенной в рамках проверки по факту смерти установлено, что смерть К.В.А. последовала от ….. </a:t>
            </a:r>
            <a:r>
              <a:rPr lang="ru-RU" sz="2000" b="1" i="0" u="none" strike="noStrike" dirty="0">
                <a:solidFill>
                  <a:srgbClr val="22272F"/>
                </a:solidFill>
                <a:effectLst/>
                <a:latin typeface="Book Antiqua" panose="02040602050305030304" pitchFamily="18" charset="0"/>
              </a:rPr>
              <a:t>При этом смерть К.В.А. не стоит в причинной связи с действиями врачей ОГБУЗ.</a:t>
            </a:r>
            <a:endParaRPr lang="en" sz="2000" b="1" i="0" u="none" strike="noStrike" dirty="0">
              <a:solidFill>
                <a:srgbClr val="22272F"/>
              </a:solidFill>
              <a:effectLst/>
              <a:latin typeface="Book Antiqua" panose="02040602050305030304" pitchFamily="18" charset="0"/>
            </a:endParaRPr>
          </a:p>
          <a:p>
            <a:pPr indent="0" algn="just">
              <a:buNone/>
            </a:pPr>
            <a:r>
              <a:rPr lang="ru-RU" sz="2000" b="0" i="0" u="none" strike="noStrike" dirty="0">
                <a:effectLst/>
                <a:latin typeface="Book Antiqua" panose="02040602050305030304" pitchFamily="18" charset="0"/>
              </a:rPr>
              <a:t>Установив, что в результате ненадлежащего оказания медицинской помощи К.В.А, не связанной с наступлением смерти, несвоевременного проведения всех необходимых обследований и диагностических мероприятий К.В.А. ОГБУЗ</a:t>
            </a:r>
            <a:r>
              <a:rPr lang="en" sz="2000" b="0" i="0" u="none" strike="noStrike" dirty="0">
                <a:effectLst/>
                <a:latin typeface="Book Antiqua" panose="02040602050305030304" pitchFamily="18" charset="0"/>
              </a:rPr>
              <a:t>, </a:t>
            </a:r>
            <a:r>
              <a:rPr lang="ru-RU" sz="2000" b="0" i="0" u="none" strike="noStrike" dirty="0">
                <a:effectLst/>
                <a:latin typeface="Book Antiqua" panose="02040602050305030304" pitchFamily="18" charset="0"/>
              </a:rPr>
              <a:t>что привело к прогрессированию имеющегося у него заболевания, смерть К.В.А. в силу родственных и семейных отношений, безусловно причинила истцам моральный вред, суды первой и апелляционной инстанций пришли к обоснованному выводу о наличии оснований для взыскания с ответчика в пользу истцов компенсации морального вреда.</a:t>
            </a:r>
          </a:p>
          <a:p>
            <a:pPr indent="0" algn="just">
              <a:buNone/>
            </a:pPr>
            <a:r>
              <a:rPr lang="ru-RU" sz="2000" b="1" i="0" u="none" strike="noStrike" dirty="0">
                <a:effectLst/>
                <a:latin typeface="Book Antiqua" panose="02040602050305030304" pitchFamily="18" charset="0"/>
              </a:rPr>
              <a:t>То обстоятельство, что в данном случае дефекты оказания медицинской помощи не находятся в причинно-следственной связи со смертью К.В.А, поскольку согласно выводам комиссионной судебно-медицинской экспертизы ГБУЗ "Иркутское областное бюро судебно-медицинской экспертизы" смерть К.В.А. обусловлена исключительно характером и тяжестью имеющегося заболевания в ", обоснованно учтено судами при определении размера компенсации морального вреда.</a:t>
            </a:r>
          </a:p>
          <a:p>
            <a:pPr indent="0">
              <a:buNone/>
            </a:pPr>
            <a:endParaRPr lang="ru-RU" sz="22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FBB839-8EE6-D61D-6C4C-163A47E05F22}"/>
              </a:ext>
            </a:extLst>
          </p:cNvPr>
          <p:cNvSpPr/>
          <p:nvPr/>
        </p:nvSpPr>
        <p:spPr>
          <a:xfrm>
            <a:off x="7751579" y="1289021"/>
            <a:ext cx="8029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Критерии </a:t>
            </a: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качества медицинской помощи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84609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19051" y="-1"/>
            <a:ext cx="18268949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03335" y="2633491"/>
            <a:ext cx="15482807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buNone/>
            </a:pP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Определение СК по гражданским делам Седьмого кассационного суда общей юрисдикции от 18 января 2022 г. по делу </a:t>
            </a:r>
            <a:r>
              <a:rPr lang="en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N 8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Г-20527/2021[88-1043/2022-(88-20483/2021)]</a:t>
            </a:r>
          </a:p>
          <a:p>
            <a:pPr indent="0" algn="just"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Е.А. обратились в суд с иском к бюджетному учреждению, в котором, уточнив заявленные требования, просили признать врачебной ошибкой качество оказанной  умершему медицинской помощи </a:t>
            </a:r>
          </a:p>
          <a:p>
            <a:pPr indent="0"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В обоснование заявленных требований истцы ссылались на то, что г. умер </a:t>
            </a:r>
            <a:r>
              <a:rPr lang="ru-RU" sz="2000" b="1" dirty="0">
                <a:latin typeface="Book Antiqua" panose="02040602050305030304" pitchFamily="18" charset="0"/>
              </a:rPr>
              <a:t>причиной смерти явилась атеросклеротическая болезнь сердца, осложнившаяся развитием левожелудочковой недостаточности. </a:t>
            </a:r>
          </a:p>
          <a:p>
            <a:pPr indent="0" algn="just"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До момента смерти ежегодно проходил плановые медицинские осмотры по полису обязательного медицинского страхования. </a:t>
            </a:r>
          </a:p>
          <a:p>
            <a:pPr indent="0"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Участковым терапевтом ему был поставлен предварительный диагноз: бессимптомная ишемия миокарда. По результатам обследования поставлен заключительный диагноз: гипертоническая болезнь 2 стадии 2 степени, риск 2 предварительный. Конкурентный: бессимптомная ишемия миокарда. </a:t>
            </a:r>
          </a:p>
          <a:p>
            <a:pPr indent="0" algn="just"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Истцы считают, что после установления заключительного диагноза не была назначена консультация и лечение у врача кардиолога, неверно поставлен диагноз, не определена атеросклеротическая болезнь сердца. </a:t>
            </a:r>
          </a:p>
          <a:p>
            <a:pPr indent="0"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В выписке из амбулаторной карты не указано, проводилась ли комплексная диагностика на наличие или отсутствие у него атеросклероза, лабораторные исследования, инструментальная диагностика. </a:t>
            </a:r>
          </a:p>
          <a:p>
            <a:pPr indent="0"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Указывают на некачественное оказание медицинской помощи, которая привела к смерти близкого родственника ("данные изъяты") истцов.</a:t>
            </a:r>
          </a:p>
          <a:p>
            <a:endParaRPr lang="ru-RU" sz="20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299DA3-80E4-703C-B0F2-D8D44F469F8F}"/>
              </a:ext>
            </a:extLst>
          </p:cNvPr>
          <p:cNvSpPr/>
          <p:nvPr/>
        </p:nvSpPr>
        <p:spPr>
          <a:xfrm>
            <a:off x="7751579" y="1289021"/>
            <a:ext cx="8029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Критерии </a:t>
            </a: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качества медицинской помощи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82866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19051" y="-1"/>
            <a:ext cx="18268949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03335" y="2633491"/>
            <a:ext cx="15482807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>
              <a:buNone/>
            </a:pP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Определение СК по гражданским делам Седьмого кассационного суда общей юрисдикции от 18 января 2022 г. по делу </a:t>
            </a:r>
            <a:r>
              <a:rPr lang="en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N 8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Г-20527/2021[88-1043/2022-(88-20483/2021)]</a:t>
            </a:r>
          </a:p>
          <a:p>
            <a:pPr indent="0" algn="just">
              <a:buNone/>
            </a:pPr>
            <a:endParaRPr lang="ru-RU" sz="2000" dirty="0">
              <a:latin typeface="Book Antiqua" panose="02040602050305030304" pitchFamily="18" charset="0"/>
            </a:endParaRPr>
          </a:p>
          <a:p>
            <a:pPr indent="0"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Согласно выводам экспертов, </a:t>
            </a:r>
            <a:r>
              <a:rPr lang="ru-RU" sz="2000" b="1" dirty="0">
                <a:latin typeface="Book Antiqua" panose="02040602050305030304" pitchFamily="18" charset="0"/>
              </a:rPr>
              <a:t>оказанная медицинская помощь не соответствовала клиническим рекомендациям в части, касающейся правильности выбора методов диагностики, имевшихся у него заболеваний, </a:t>
            </a:r>
            <a:r>
              <a:rPr lang="ru-RU" sz="2000" dirty="0">
                <a:latin typeface="Book Antiqua" panose="02040602050305030304" pitchFamily="18" charset="0"/>
              </a:rPr>
              <a:t>а именно: не был выполнен расчет скорости клубочковой фильтрации, не было проведено суточное </a:t>
            </a:r>
            <a:r>
              <a:rPr lang="ru-RU" sz="2000" dirty="0" err="1">
                <a:latin typeface="Book Antiqua" panose="02040602050305030304" pitchFamily="18" charset="0"/>
              </a:rPr>
              <a:t>мониторирование</a:t>
            </a:r>
            <a:r>
              <a:rPr lang="ru-RU" sz="2000" dirty="0">
                <a:latin typeface="Book Antiqua" panose="02040602050305030304" pitchFamily="18" charset="0"/>
              </a:rPr>
              <a:t> АД, не было назначено выполнение анализа на </a:t>
            </a:r>
            <a:r>
              <a:rPr lang="ru-RU" sz="2000" dirty="0" err="1">
                <a:latin typeface="Book Antiqua" panose="02040602050305030304" pitchFamily="18" charset="0"/>
              </a:rPr>
              <a:t>микроальбуминурию</a:t>
            </a:r>
            <a:r>
              <a:rPr lang="ru-RU" sz="2000" dirty="0">
                <a:latin typeface="Book Antiqua" panose="02040602050305030304" pitchFamily="18" charset="0"/>
              </a:rPr>
              <a:t>. Указанные недостатки относятся к недостаткам диагностики по отношению к гипертонической болезни сердца, а не к недостаткам диагностики атеросклеротической болезни сердца.</a:t>
            </a:r>
          </a:p>
          <a:p>
            <a:pPr indent="0"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Комиссия экспертов пришла к выводу, что установленные "диагнозы были сформулированы некорректно: в них не отражена общепринятая детализация диагноза - атеросклероз аорты и коронарных артерий, атеросклеротический кардиосклероз, что комиссией отмечено как недостаток оказания медицинской помощи.</a:t>
            </a:r>
          </a:p>
          <a:p>
            <a:endParaRPr lang="ru-RU" sz="20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67DA1D-10B4-31A5-6BA1-220D6159AB8C}"/>
              </a:ext>
            </a:extLst>
          </p:cNvPr>
          <p:cNvSpPr/>
          <p:nvPr/>
        </p:nvSpPr>
        <p:spPr>
          <a:xfrm>
            <a:off x="7751579" y="1289021"/>
            <a:ext cx="8029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Критерии </a:t>
            </a: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качества медицинской помощи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4390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19051" y="-1"/>
            <a:ext cx="18268949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18834" y="2365535"/>
            <a:ext cx="15699782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Льготное лекарственное обеспечение больных сердечно-сосудистыми заболеваниями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 (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Федеральные нормативные акты)</a:t>
            </a:r>
          </a:p>
          <a:p>
            <a:pPr indent="0"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None/>
            </a:pPr>
            <a:endParaRPr lang="ru-RU" sz="2000" b="1" dirty="0"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Постановление Правительства РФ от 24 декабря 2021 г. </a:t>
            </a:r>
            <a:r>
              <a:rPr lang="ru-RU" sz="2000" b="1" dirty="0" err="1">
                <a:latin typeface="Book Antiqua" panose="02040602050305030304" pitchFamily="18" charset="0"/>
              </a:rPr>
              <a:t>N</a:t>
            </a:r>
            <a:r>
              <a:rPr lang="ru-RU" sz="2000" b="1" dirty="0">
                <a:latin typeface="Book Antiqua" panose="02040602050305030304" pitchFamily="18" charset="0"/>
              </a:rPr>
              <a:t> 2462 "О внесении изменений в государственную программу Российской Федерации "Развитие здравоохранения"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</a:pPr>
            <a:endParaRPr lang="ru-RU" altLang="ru-RU" sz="2000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indent="0"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None/>
            </a:pPr>
            <a:r>
              <a:rPr lang="ru-RU" sz="2000" dirty="0">
                <a:latin typeface="Book Antiqua" panose="02040602050305030304" pitchFamily="18" charset="0"/>
              </a:rPr>
              <a:t>Субсидии предоставляются в целях </a:t>
            </a:r>
            <a:r>
              <a:rPr lang="ru-RU" sz="2000" dirty="0" err="1">
                <a:latin typeface="Book Antiqua" panose="02040602050305030304" pitchFamily="18" charset="0"/>
              </a:rPr>
              <a:t>софинансирования</a:t>
            </a:r>
            <a:r>
              <a:rPr lang="ru-RU" sz="2000" dirty="0">
                <a:latin typeface="Book Antiqua" panose="02040602050305030304" pitchFamily="18" charset="0"/>
              </a:rPr>
              <a:t> расходных обязательств субъектов Российской Федерации, возникающих при обеспечении в амбулаторных условиях лекарственными препаратами в соответствии с перечнем, утвержденным Министерством здравоохранения Российской Федерации, лиц, находящихся под диспансерным наблюдением, которые перенесли острое нарушение мозгового кровообращения, инфаркт миокарда, а также которым выполнены аортокоронарное шунтирование, </a:t>
            </a:r>
            <a:r>
              <a:rPr lang="ru-RU" sz="2000" dirty="0" err="1">
                <a:latin typeface="Book Antiqua" panose="02040602050305030304" pitchFamily="18" charset="0"/>
              </a:rPr>
              <a:t>ангиопластика</a:t>
            </a:r>
            <a:r>
              <a:rPr lang="ru-RU" sz="2000" dirty="0">
                <a:latin typeface="Book Antiqua" panose="02040602050305030304" pitchFamily="18" charset="0"/>
              </a:rPr>
              <a:t> коронарных артерий со </a:t>
            </a:r>
            <a:r>
              <a:rPr lang="ru-RU" sz="2000" dirty="0" err="1">
                <a:latin typeface="Book Antiqua" panose="02040602050305030304" pitchFamily="18" charset="0"/>
              </a:rPr>
              <a:t>стентированием</a:t>
            </a:r>
            <a:r>
              <a:rPr lang="ru-RU" sz="2000" dirty="0">
                <a:latin typeface="Book Antiqua" panose="02040602050305030304" pitchFamily="18" charset="0"/>
              </a:rPr>
              <a:t> и </a:t>
            </a:r>
            <a:r>
              <a:rPr lang="ru-RU" sz="2000" dirty="0" err="1">
                <a:latin typeface="Book Antiqua" panose="02040602050305030304" pitchFamily="18" charset="0"/>
              </a:rPr>
              <a:t>катетерная</a:t>
            </a:r>
            <a:r>
              <a:rPr lang="ru-RU" sz="2000" dirty="0">
                <a:latin typeface="Book Antiqua" panose="02040602050305030304" pitchFamily="18" charset="0"/>
              </a:rPr>
              <a:t> абляция по поводу сердечно-сосудистых заболеваний, </a:t>
            </a:r>
            <a:r>
              <a:rPr lang="ru-RU" sz="2000" b="1" dirty="0">
                <a:latin typeface="Book Antiqua" panose="02040602050305030304" pitchFamily="18" charset="0"/>
              </a:rPr>
              <a:t>в течение 2 лет 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с даты постановки диагноза </a:t>
            </a:r>
            <a:r>
              <a:rPr lang="ru-RU" sz="2000" b="1" dirty="0">
                <a:latin typeface="Book Antiqua" panose="02040602050305030304" pitchFamily="18" charset="0"/>
              </a:rPr>
              <a:t>и (или) выполнения хирургического вмешательства</a:t>
            </a:r>
          </a:p>
          <a:p>
            <a:pPr indent="0"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None/>
            </a:pPr>
            <a:endParaRPr lang="ru-RU" altLang="ru-RU" sz="2000" b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indent="0"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Приказ Министерства здравоохранения РФ от 24 сентября 2021 г. </a:t>
            </a:r>
            <a:r>
              <a:rPr lang="en" sz="2000" b="1" dirty="0">
                <a:latin typeface="Book Antiqua" panose="02040602050305030304" pitchFamily="18" charset="0"/>
              </a:rPr>
              <a:t>N 936</a:t>
            </a:r>
            <a:r>
              <a:rPr lang="ru-RU" sz="2000" b="1" dirty="0">
                <a:latin typeface="Book Antiqua" panose="02040602050305030304" pitchFamily="18" charset="0"/>
              </a:rPr>
              <a:t>н</a:t>
            </a:r>
            <a:r>
              <a:rPr lang="ru-RU" sz="2000" dirty="0">
                <a:latin typeface="Book Antiqua" panose="02040602050305030304" pitchFamily="18" charset="0"/>
              </a:rPr>
              <a:t> "Об утверждении </a:t>
            </a:r>
            <a:r>
              <a:rPr lang="ru-RU" sz="2000" b="1" dirty="0">
                <a:latin typeface="Book Antiqua" panose="02040602050305030304" pitchFamily="18" charset="0"/>
              </a:rPr>
              <a:t>перечня </a:t>
            </a:r>
            <a:r>
              <a:rPr lang="ru-RU" sz="2000" dirty="0">
                <a:latin typeface="Book Antiqua" panose="02040602050305030304" pitchFamily="18" charset="0"/>
              </a:rPr>
              <a:t>лекарственных препаратов для медицинского применения для обеспечения в амбулаторных условиях лиц, которые перенесли острое нарушение мозгового кровообращения, инфаркт миокарда, а также которым были выполнены аортокоронарное шунтирование, </a:t>
            </a:r>
            <a:r>
              <a:rPr lang="ru-RU" sz="2000" dirty="0" err="1">
                <a:latin typeface="Book Antiqua" panose="02040602050305030304" pitchFamily="18" charset="0"/>
              </a:rPr>
              <a:t>ангиопластика</a:t>
            </a:r>
            <a:r>
              <a:rPr lang="ru-RU" sz="2000" dirty="0">
                <a:latin typeface="Book Antiqua" panose="02040602050305030304" pitchFamily="18" charset="0"/>
              </a:rPr>
              <a:t> коронарных артерий со </a:t>
            </a:r>
            <a:r>
              <a:rPr lang="ru-RU" sz="2000" dirty="0" err="1">
                <a:latin typeface="Book Antiqua" panose="02040602050305030304" pitchFamily="18" charset="0"/>
              </a:rPr>
              <a:t>стентированием</a:t>
            </a:r>
            <a:r>
              <a:rPr lang="ru-RU" sz="2000" dirty="0">
                <a:latin typeface="Book Antiqua" panose="02040602050305030304" pitchFamily="18" charset="0"/>
              </a:rPr>
              <a:t> и </a:t>
            </a:r>
            <a:r>
              <a:rPr lang="ru-RU" sz="2000" dirty="0" err="1">
                <a:latin typeface="Book Antiqua" panose="02040602050305030304" pitchFamily="18" charset="0"/>
              </a:rPr>
              <a:t>катетерная</a:t>
            </a:r>
            <a:r>
              <a:rPr lang="ru-RU" sz="2000" dirty="0">
                <a:latin typeface="Book Antiqua" panose="02040602050305030304" pitchFamily="18" charset="0"/>
              </a:rPr>
              <a:t> абляция по поводу сердечно-сосудистых заболеваний"</a:t>
            </a:r>
            <a:endParaRPr lang="ru-RU" altLang="ru-RU" sz="2000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indent="0"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None/>
            </a:pPr>
            <a:endParaRPr lang="ru-RU" altLang="ru-RU" sz="2000" b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04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-116295" y="-14761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22343886-9228-EA47-B74B-ACF6A8CED9A1}"/>
              </a:ext>
            </a:extLst>
          </p:cNvPr>
          <p:cNvSpPr txBox="1">
            <a:spLocks/>
          </p:cNvSpPr>
          <p:nvPr/>
        </p:nvSpPr>
        <p:spPr bwMode="auto">
          <a:xfrm>
            <a:off x="1467351" y="2124582"/>
            <a:ext cx="15530692" cy="509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Больница оплатит моральные страдания родным пациентки, скончавшейся от разрыва аневризмы, даже если дефекты медпомощи не связаны с летальным исходом</a:t>
            </a:r>
          </a:p>
          <a:p>
            <a:pPr algn="just">
              <a:buNone/>
            </a:pP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Обзор 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определения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 Третьего КСОЮ от 19 августа 2020 г. по делу </a:t>
            </a:r>
            <a:r>
              <a:rPr lang="en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N 8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Г-13340/2020[88-13125/2020])</a:t>
            </a:r>
          </a:p>
          <a:p>
            <a:pPr algn="just">
              <a:buNone/>
            </a:pPr>
            <a:br>
              <a:rPr lang="ru-RU" sz="2000" dirty="0">
                <a:latin typeface="Book Antiqua" panose="02040602050305030304" pitchFamily="18" charset="0"/>
              </a:rPr>
            </a:br>
            <a:r>
              <a:rPr lang="ru-RU" sz="2000" dirty="0">
                <a:latin typeface="Book Antiqua" panose="02040602050305030304" pitchFamily="18" charset="0"/>
              </a:rPr>
              <a:t>Суды трех инстанций сочли справедливой сумму (300 000 рублей) компенсации морального вреда сыну пожилой пациентки, скончавшейся при следующих обстоятельствах:</a:t>
            </a:r>
          </a:p>
          <a:p>
            <a:pPr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- в начале июля она обратилась в приемный покой райбольницы с жалобой на головную боль и высокое давление. У нее диагностировали гипертонию, рекомендовали самоконтроль артериального давления;</a:t>
            </a:r>
          </a:p>
          <a:p>
            <a:pPr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- в течение следующих трех недель она посещала терапевта и окулиста, получая назначенное лечение от гипертонической болезни;</a:t>
            </a:r>
          </a:p>
          <a:p>
            <a:pPr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- однако в конце июля пациентка скончалась от разрыва аневризмы сосудов головного мозга;</a:t>
            </a:r>
          </a:p>
          <a:p>
            <a:pPr algn="just">
              <a:buNone/>
            </a:pPr>
            <a:endParaRPr lang="ru-RU" sz="2000" dirty="0">
              <a:latin typeface="Book Antiqua" panose="02040602050305030304" pitchFamily="18" charset="0"/>
            </a:endParaRPr>
          </a:p>
          <a:p>
            <a:pPr algn="just"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Комиссия областного Минздрава в рамках проверки качества медпомощи отметила недостатки медпомощи, оказанной пациентке: </a:t>
            </a:r>
            <a:r>
              <a:rPr lang="ru-RU" sz="2000" dirty="0">
                <a:latin typeface="Book Antiqua" panose="02040602050305030304" pitchFamily="18" charset="0"/>
              </a:rPr>
              <a:t>в нарушение </a:t>
            </a:r>
            <a:r>
              <a:rPr lang="ru-RU" sz="2000" dirty="0">
                <a:latin typeface="Book Antiqua" panose="02040602050305030304" pitchFamily="18" charset="0"/>
                <a:hlinkClick r:id="rId7"/>
              </a:rPr>
              <a:t>стандарта</a:t>
            </a:r>
            <a:r>
              <a:rPr lang="ru-RU" sz="2000" dirty="0">
                <a:latin typeface="Book Antiqua" panose="02040602050305030304" pitchFamily="18" charset="0"/>
              </a:rPr>
              <a:t> оказания первичной МСП при гипертонической болезни, утвержденного </a:t>
            </a:r>
            <a:r>
              <a:rPr lang="ru-RU" sz="2000" dirty="0">
                <a:latin typeface="Book Antiqua" panose="02040602050305030304" pitchFamily="18" charset="0"/>
                <a:hlinkClick r:id="rId8"/>
              </a:rPr>
              <a:t>приказом</a:t>
            </a:r>
            <a:r>
              <a:rPr lang="ru-RU" sz="2000" dirty="0">
                <a:latin typeface="Book Antiqua" panose="02040602050305030304" pitchFamily="18" charset="0"/>
              </a:rPr>
              <a:t> Минздрава </a:t>
            </a:r>
            <a:r>
              <a:rPr lang="en" sz="2000" dirty="0">
                <a:latin typeface="Book Antiqua" panose="02040602050305030304" pitchFamily="18" charset="0"/>
              </a:rPr>
              <a:t>N 708</a:t>
            </a:r>
            <a:r>
              <a:rPr lang="ru-RU" sz="2000" dirty="0">
                <a:latin typeface="Book Antiqua" panose="02040602050305030304" pitchFamily="18" charset="0"/>
              </a:rPr>
              <a:t>н, не назначены исследования на </a:t>
            </a:r>
            <a:r>
              <a:rPr lang="ru-RU" sz="2000" dirty="0" err="1">
                <a:latin typeface="Book Antiqua" panose="02040602050305030304" pitchFamily="18" charset="0"/>
              </a:rPr>
              <a:t>микроальбуминурию</a:t>
            </a:r>
            <a:r>
              <a:rPr lang="ru-RU" sz="2000" dirty="0">
                <a:latin typeface="Book Antiqua" panose="02040602050305030304" pitchFamily="18" charset="0"/>
              </a:rPr>
              <a:t>, функции нефронов (клиренс), коагулограмма, общие анализы крови и мочи, биохимический анализ крови, рентгенография органов грудной клетки, эхокардиография;</a:t>
            </a:r>
          </a:p>
          <a:p>
            <a:pPr algn="just">
              <a:buNone/>
            </a:pPr>
            <a:br>
              <a:rPr lang="ru-RU" sz="2000" dirty="0"/>
            </a:b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4A145C2-38E4-294B-9738-58E57C7580B3}"/>
              </a:ext>
            </a:extLst>
          </p:cNvPr>
          <p:cNvSpPr/>
          <p:nvPr/>
        </p:nvSpPr>
        <p:spPr>
          <a:xfrm>
            <a:off x="1467351" y="9160034"/>
            <a:ext cx="298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70C0"/>
                </a:solidFill>
                <a:latin typeface="Book Antiqua" panose="02040602050305030304" pitchFamily="18" charset="0"/>
              </a:rPr>
              <a:t>https</a:t>
            </a: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://</a:t>
            </a:r>
            <a:r>
              <a:rPr lang="ru-RU" dirty="0" err="1">
                <a:solidFill>
                  <a:srgbClr val="0070C0"/>
                </a:solidFill>
                <a:latin typeface="Book Antiqua" panose="02040602050305030304" pitchFamily="18" charset="0"/>
              </a:rPr>
              <a:t>internet.garant.ru</a:t>
            </a: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/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BDDA4C-EEC4-1E40-A08D-97B1023FBF2E}"/>
              </a:ext>
            </a:extLst>
          </p:cNvPr>
          <p:cNvSpPr/>
          <p:nvPr/>
        </p:nvSpPr>
        <p:spPr>
          <a:xfrm>
            <a:off x="8470036" y="1310447"/>
            <a:ext cx="6910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Критерии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качества медицинской помощи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935089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-116295" y="-14761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22343886-9228-EA47-B74B-ACF6A8CED9A1}"/>
              </a:ext>
            </a:extLst>
          </p:cNvPr>
          <p:cNvSpPr txBox="1">
            <a:spLocks/>
          </p:cNvSpPr>
          <p:nvPr/>
        </p:nvSpPr>
        <p:spPr bwMode="auto">
          <a:xfrm>
            <a:off x="1467351" y="2124582"/>
            <a:ext cx="15530692" cy="509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Больница оплатит моральные страдания родным пациентки, скончавшейся от разрыва аневризмы, даже если дефекты медпомощи не связаны с летальным исходом</a:t>
            </a:r>
          </a:p>
          <a:p>
            <a:pPr algn="just">
              <a:buNone/>
            </a:pP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Обзор 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определения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 Третьего КСОЮ от 19 августа 2020 г. по делу </a:t>
            </a:r>
            <a:r>
              <a:rPr lang="en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N 8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Г-13340/2020[88-13125/2020])</a:t>
            </a:r>
          </a:p>
          <a:p>
            <a:pPr algn="just">
              <a:buNone/>
            </a:pPr>
            <a:br>
              <a:rPr lang="ru-RU" sz="2000" dirty="0">
                <a:latin typeface="Book Antiqua" panose="02040602050305030304" pitchFamily="18" charset="0"/>
              </a:rPr>
            </a:br>
            <a:r>
              <a:rPr lang="ru-RU" sz="2000" dirty="0"/>
              <a:t>- </a:t>
            </a:r>
            <a:r>
              <a:rPr lang="ru-RU" sz="2000" dirty="0">
                <a:latin typeface="Book Antiqua" panose="02040602050305030304" pitchFamily="18" charset="0"/>
              </a:rPr>
              <a:t>судебные эксперты согласились с мнением коллег, а также дополнительно указали на иные дефекты - при первичном обращении пациента нет полного сбора анамнеза; нет полного осмотра пациента; не все подписи врачей имеют расшифровку; не назначена консультация врача-невролога; неполное соответствие стандарту офтальмологического осмотра: нет указания на профиль консультации, отсутствуют жалобы больной, в осмотре отсутствует описание глазного дна обоих глаз;</a:t>
            </a:r>
          </a:p>
          <a:p>
            <a:pPr algn="just"/>
            <a:r>
              <a:rPr lang="ru-RU" sz="2000" dirty="0">
                <a:latin typeface="Book Antiqua" panose="02040602050305030304" pitchFamily="18" charset="0"/>
              </a:rPr>
              <a:t>- в период оказания пациентке медпомощи у нее не обнаруживалось клинических признаков, позволяющих заподозрить наличие мешотчатой аневризмы основной артерии. Такая патология имеет возможность протекать бессимптомно, диагностика данной патологии возможна только при определенных диагностических мероприятиях, показаний к проведению которых в спорной ситуации не имелось;</a:t>
            </a:r>
          </a:p>
          <a:p>
            <a:pPr algn="just"/>
            <a:r>
              <a:rPr lang="ru-RU" sz="2000" dirty="0">
                <a:latin typeface="Book Antiqua" panose="02040602050305030304" pitchFamily="18" charset="0"/>
              </a:rPr>
              <a:t>- одновременно эксперты указали, что выявленные дефекты медпомощи не могли повлиять на развитие летального исхода от разрыва аневризмы сосудов головного мозга и в прямой причинно-следственной связи с наступлением ее смерти не состоят. Однако имеется непрямая (косвенная) связь данных дефектов со смертью пациентки, так как таковые явились неблагоприятными факторами протекания патологического процесса.</a:t>
            </a:r>
          </a:p>
          <a:p>
            <a:pPr>
              <a:buNone/>
            </a:pPr>
            <a:br>
              <a:rPr lang="ru-RU" sz="2000" dirty="0"/>
            </a:b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4A145C2-38E4-294B-9738-58E57C7580B3}"/>
              </a:ext>
            </a:extLst>
          </p:cNvPr>
          <p:cNvSpPr/>
          <p:nvPr/>
        </p:nvSpPr>
        <p:spPr>
          <a:xfrm>
            <a:off x="1467351" y="9160034"/>
            <a:ext cx="298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70C0"/>
                </a:solidFill>
                <a:latin typeface="Book Antiqua" panose="02040602050305030304" pitchFamily="18" charset="0"/>
              </a:rPr>
              <a:t>https</a:t>
            </a: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://</a:t>
            </a:r>
            <a:r>
              <a:rPr lang="ru-RU" dirty="0" err="1">
                <a:solidFill>
                  <a:srgbClr val="0070C0"/>
                </a:solidFill>
                <a:latin typeface="Book Antiqua" panose="02040602050305030304" pitchFamily="18" charset="0"/>
              </a:rPr>
              <a:t>internet.garant.ru</a:t>
            </a: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/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BDDA4C-EEC4-1E40-A08D-97B1023FBF2E}"/>
              </a:ext>
            </a:extLst>
          </p:cNvPr>
          <p:cNvSpPr/>
          <p:nvPr/>
        </p:nvSpPr>
        <p:spPr>
          <a:xfrm>
            <a:off x="8470036" y="1310447"/>
            <a:ext cx="6910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Критерии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качества медицинской помощи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36264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-116295" y="-14761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22343886-9228-EA47-B74B-ACF6A8CED9A1}"/>
              </a:ext>
            </a:extLst>
          </p:cNvPr>
          <p:cNvSpPr txBox="1">
            <a:spLocks/>
          </p:cNvSpPr>
          <p:nvPr/>
        </p:nvSpPr>
        <p:spPr bwMode="auto">
          <a:xfrm>
            <a:off x="1467351" y="2124582"/>
            <a:ext cx="15530692" cy="509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Больница оплатит моральные страдания родным пациентки, скончавшейся от разрыва аневризмы, даже если дефекты медпомощи не связаны с летальным исходом</a:t>
            </a:r>
          </a:p>
          <a:p>
            <a:pPr algn="just">
              <a:buNone/>
            </a:pP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Обзор 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определения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 Третьего КСОЮ от 19 августа 2020 г. по делу </a:t>
            </a:r>
            <a:r>
              <a:rPr lang="en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N 8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Г-13340/2020[88-13125/2020])</a:t>
            </a:r>
          </a:p>
          <a:p>
            <a:pPr algn="just"/>
            <a:br>
              <a:rPr lang="ru-RU" sz="2000" dirty="0">
                <a:latin typeface="Book Antiqua" panose="02040602050305030304" pitchFamily="18" charset="0"/>
              </a:rPr>
            </a:br>
            <a:r>
              <a:rPr lang="ru-RU" sz="2000" dirty="0">
                <a:latin typeface="Book Antiqua" panose="02040602050305030304" pitchFamily="18" charset="0"/>
              </a:rPr>
              <a:t>Суд счел, что:</a:t>
            </a:r>
          </a:p>
          <a:p>
            <a:pPr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- отсутствие прямой причинно-следственной связи между смертью пациентки и действиями (бездействием) медицинских работников не опровергает обстоятельств, свидетельствующих о наличии нарушений при оказании ответчиком медпомощи;</a:t>
            </a:r>
          </a:p>
          <a:p>
            <a:pPr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- и эти нарушения, безусловно, причиняли нравственные страдания истцу, который вправе был рассчитывать на квалифицированную и своевременную медицинскую помощь для своей матери;</a:t>
            </a:r>
          </a:p>
          <a:p>
            <a:pPr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- следовательно, требования сына пациентки правомерны.</a:t>
            </a:r>
          </a:p>
          <a:p>
            <a:pPr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И суд области, и Третий КСОЮ согласились с тем, что при определении размера компенсации морального вреда (300 000 рублей) суд первой инстанции исходил из характера нравственных страданий и переживаний истца вследствие некачественного оказания медицинской помощи его матери, степени вины причинителя вреда, отсутствия прямой причинно-следственной связи между допущенными ответчиком дефектами оказания медпомощи и смертью пациентки, а также требований разумности и справедливости.</a:t>
            </a:r>
          </a:p>
          <a:p>
            <a:pPr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Отметим, что это был не единственный иск о возмещении морального вреда в связи с теми же событиями - чуть ранее аналогичный иск был </a:t>
            </a:r>
            <a:r>
              <a:rPr lang="ru-RU" sz="2000" dirty="0">
                <a:latin typeface="Book Antiqua" panose="02040602050305030304" pitchFamily="18" charset="0"/>
                <a:hlinkClick r:id="rId7"/>
              </a:rPr>
              <a:t>выигран</a:t>
            </a:r>
            <a:r>
              <a:rPr lang="ru-RU" sz="2000" dirty="0">
                <a:latin typeface="Book Antiqua" panose="02040602050305030304" pitchFamily="18" charset="0"/>
              </a:rPr>
              <a:t> вдовцом (и, соответственно, отцом истца по настоящему делу), при этом суд по делу сына опирался, в том числе, и на выводы суда по делу вдовца.</a:t>
            </a:r>
          </a:p>
          <a:p>
            <a:pPr algn="just">
              <a:buNone/>
            </a:pPr>
            <a:r>
              <a:rPr lang="ru-RU" sz="2000" dirty="0">
                <a:latin typeface="Book Antiqua" panose="02040602050305030304" pitchFamily="18" charset="0"/>
              </a:rPr>
              <a:t>Сумма компенсации морального вреда в обоих делах одинакова - 300 000 рублей.</a:t>
            </a:r>
          </a:p>
          <a:p>
            <a:pPr algn="just">
              <a:buNone/>
            </a:pPr>
            <a:endParaRPr lang="ru-RU" sz="2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4A145C2-38E4-294B-9738-58E57C7580B3}"/>
              </a:ext>
            </a:extLst>
          </p:cNvPr>
          <p:cNvSpPr/>
          <p:nvPr/>
        </p:nvSpPr>
        <p:spPr>
          <a:xfrm>
            <a:off x="1467351" y="9467848"/>
            <a:ext cx="298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70C0"/>
                </a:solidFill>
                <a:latin typeface="Book Antiqua" panose="02040602050305030304" pitchFamily="18" charset="0"/>
              </a:rPr>
              <a:t>https</a:t>
            </a: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://</a:t>
            </a:r>
            <a:r>
              <a:rPr lang="ru-RU" dirty="0" err="1">
                <a:solidFill>
                  <a:srgbClr val="0070C0"/>
                </a:solidFill>
                <a:latin typeface="Book Antiqua" panose="02040602050305030304" pitchFamily="18" charset="0"/>
              </a:rPr>
              <a:t>internet.garant.ru</a:t>
            </a: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/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BDDA4C-EEC4-1E40-A08D-97B1023FBF2E}"/>
              </a:ext>
            </a:extLst>
          </p:cNvPr>
          <p:cNvSpPr/>
          <p:nvPr/>
        </p:nvSpPr>
        <p:spPr>
          <a:xfrm>
            <a:off x="8470036" y="1310447"/>
            <a:ext cx="6910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Критерии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качества медицинской помощи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9819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3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4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5"/>
          <a:srcRect t="2734" r="5767" b="17243"/>
          <a:stretch/>
        </p:blipFill>
        <p:spPr>
          <a:xfrm>
            <a:off x="0" y="-14761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6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Объект 6"/>
          <p:cNvSpPr txBox="1">
            <a:spLocks/>
          </p:cNvSpPr>
          <p:nvPr/>
        </p:nvSpPr>
        <p:spPr>
          <a:xfrm>
            <a:off x="2073499" y="1175356"/>
            <a:ext cx="14759189" cy="75693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None/>
              <a:defRPr/>
            </a:pPr>
            <a:endParaRPr lang="ru-RU" altLang="ru-RU" sz="6000" dirty="0"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  <a:defRPr/>
            </a:pPr>
            <a:endParaRPr lang="ru-RU" altLang="ru-RU" sz="11200" b="1" dirty="0">
              <a:latin typeface="Book Antiqua" panose="0204060205030503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SzPct val="80000"/>
              <a:buFont typeface="Arial" charset="0"/>
              <a:buNone/>
              <a:defRPr/>
            </a:pPr>
            <a:r>
              <a:rPr lang="ru-RU" altLang="ru-RU" sz="5200" dirty="0">
                <a:solidFill>
                  <a:srgbClr val="0070C0"/>
                </a:solidFill>
                <a:latin typeface="Book Antiqua" panose="02040602050305030304" pitchFamily="18" charset="0"/>
              </a:rPr>
              <a:t>БЛАГОДАРЮ ЗА ВНИМАНИЕ! </a:t>
            </a:r>
            <a:br>
              <a:rPr lang="ru-RU" altLang="ru-RU" sz="52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altLang="ru-RU" sz="52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7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19051" y="-1"/>
            <a:ext cx="18268949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03335" y="1706365"/>
            <a:ext cx="15699782" cy="51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None/>
            </a:pPr>
            <a:r>
              <a:rPr lang="ru-RU" sz="2000" b="1" dirty="0">
                <a:solidFill>
                  <a:srgbClr val="C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Приказа МЗ РФ от 09.06.2022 №ДГ-П54-9707 </a:t>
            </a:r>
            <a:r>
              <a:rPr lang="ru-RU" sz="20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«</a:t>
            </a:r>
            <a:r>
              <a:rPr lang="ru-RU" sz="20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Об утверждении перечня лекарственных препаратов для медицинского применения в целях обеспечения в амбулаторных условиях лиц, которые перенесли острое нарушение мозгового кровообращения, инфаркт миокарда, а также которым были выполнены аортокоронарное шунтирование, ангиопластика коронарных артерий со </a:t>
            </a:r>
            <a:r>
              <a:rPr lang="ru-RU" sz="20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стентированием</a:t>
            </a:r>
            <a:r>
              <a:rPr lang="ru-RU" sz="20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0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катетерная</a:t>
            </a:r>
            <a:r>
              <a:rPr lang="ru-RU" sz="20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абляция по поводу сердечно-сосудистых заболеваний в течение 2 лет с даты постановки диагноза и (или) выполнения хирургического вмешательства» </a:t>
            </a:r>
            <a:endParaRPr lang="ru-RU" sz="2000" b="1" dirty="0"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None/>
            </a:pPr>
            <a:endParaRPr lang="ru-RU" altLang="ru-RU" sz="2000" b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1B2B5B2-132C-2D57-DC5E-1A3D8F589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513" y="3904148"/>
            <a:ext cx="5187245" cy="53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-114299" y="0"/>
            <a:ext cx="18402299" cy="1435437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315320" y="193706"/>
            <a:ext cx="1318840" cy="1169467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 descr="page10image28341872">
            <a:extLst>
              <a:ext uri="{FF2B5EF4-FFF2-40B4-BE49-F238E27FC236}">
                <a16:creationId xmlns:a16="http://schemas.microsoft.com/office/drawing/2014/main" id="{1EF43417-ACEB-AF20-B11D-3265FEB44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81" y="1363173"/>
            <a:ext cx="8277840" cy="85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506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0" y="-372699"/>
            <a:ext cx="18288000" cy="10669419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603914" y="2138767"/>
            <a:ext cx="15358820" cy="463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Льготное лекарственное обеспечение больных сердечно-сосудистыми заболеваниями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 (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Федеральные нормативные акты)</a:t>
            </a:r>
          </a:p>
          <a:p>
            <a:pPr indent="0"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None/>
            </a:pPr>
            <a:endParaRPr lang="ru-RU" sz="2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Постановление Правительства РФ от 24 декабря 2021 г. </a:t>
            </a:r>
            <a:r>
              <a:rPr lang="ru-RU" sz="2000" b="1" dirty="0" err="1">
                <a:latin typeface="Book Antiqua" panose="02040602050305030304" pitchFamily="18" charset="0"/>
              </a:rPr>
              <a:t>N</a:t>
            </a:r>
            <a:r>
              <a:rPr lang="ru-RU" sz="2000" b="1" dirty="0">
                <a:latin typeface="Book Antiqua" panose="02040602050305030304" pitchFamily="18" charset="0"/>
              </a:rPr>
              <a:t> 2462 "О внесении изменений в государственную программу Российской Федерации "Развитие здравоохранения"</a:t>
            </a:r>
          </a:p>
          <a:p>
            <a:pPr indent="0" algn="just">
              <a:spcBef>
                <a:spcPts val="0"/>
              </a:spcBef>
              <a:buNone/>
            </a:pPr>
            <a:endParaRPr lang="ru-RU" sz="2000" b="1" dirty="0">
              <a:latin typeface="Book Antiqua" panose="0204060205030503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Субсидии не предоставляются в целях </a:t>
            </a:r>
            <a:r>
              <a:rPr lang="ru-RU" sz="2000" b="1" dirty="0" err="1">
                <a:latin typeface="Book Antiqua" panose="02040602050305030304" pitchFamily="18" charset="0"/>
              </a:rPr>
              <a:t>софинансирования</a:t>
            </a:r>
            <a:r>
              <a:rPr lang="ru-RU" sz="2000" b="1" dirty="0">
                <a:latin typeface="Book Antiqua" panose="02040602050305030304" pitchFamily="18" charset="0"/>
              </a:rPr>
              <a:t> </a:t>
            </a:r>
            <a:r>
              <a:rPr lang="ru-RU" sz="2000" dirty="0">
                <a:latin typeface="Book Antiqua" panose="02040602050305030304" pitchFamily="18" charset="0"/>
              </a:rPr>
              <a:t>расходных обязательств субъектов Российской Федерации, возникающих при обеспечении в амбулаторных условиях лекарственными препаратами в соответствии с перечнем, утвержденным Министерством здравоохранения Российской Федерации, лиц, находящихся под диспансерным наблюдением, которые перенесли острое нарушение мозгового кровообращения, инфаркт миокарда, а также которым выполнены аортокоронарное шунтирование, </a:t>
            </a:r>
            <a:r>
              <a:rPr lang="ru-RU" sz="2000" dirty="0" err="1">
                <a:latin typeface="Book Antiqua" panose="02040602050305030304" pitchFamily="18" charset="0"/>
              </a:rPr>
              <a:t>ангиопластика</a:t>
            </a:r>
            <a:r>
              <a:rPr lang="ru-RU" sz="2000" dirty="0">
                <a:latin typeface="Book Antiqua" panose="02040602050305030304" pitchFamily="18" charset="0"/>
              </a:rPr>
              <a:t> коронарных артерий со </a:t>
            </a:r>
            <a:r>
              <a:rPr lang="ru-RU" sz="2000" dirty="0" err="1">
                <a:latin typeface="Book Antiqua" panose="02040602050305030304" pitchFamily="18" charset="0"/>
              </a:rPr>
              <a:t>стентированием</a:t>
            </a:r>
            <a:r>
              <a:rPr lang="ru-RU" sz="2000" dirty="0">
                <a:latin typeface="Book Antiqua" panose="02040602050305030304" pitchFamily="18" charset="0"/>
              </a:rPr>
              <a:t> и </a:t>
            </a:r>
            <a:r>
              <a:rPr lang="ru-RU" sz="2000" dirty="0" err="1">
                <a:latin typeface="Book Antiqua" panose="02040602050305030304" pitchFamily="18" charset="0"/>
              </a:rPr>
              <a:t>катетерная</a:t>
            </a:r>
            <a:r>
              <a:rPr lang="ru-RU" sz="2000" dirty="0">
                <a:latin typeface="Book Antiqua" panose="02040602050305030304" pitchFamily="18" charset="0"/>
              </a:rPr>
              <a:t> абляция по поводу сердечно-сосудистых заболеваний, </a:t>
            </a:r>
            <a:r>
              <a:rPr lang="ru-RU" sz="2000" b="1" dirty="0">
                <a:latin typeface="Book Antiqua" panose="02040602050305030304" pitchFamily="18" charset="0"/>
              </a:rPr>
              <a:t>имеющих право на получение социальной услуги в виде обеспечения лекарственными препаратами для медицинского применения в соответствии с Федеральным законом "О государственной социальной помощи»</a:t>
            </a:r>
          </a:p>
          <a:p>
            <a:pPr indent="0" algn="just">
              <a:spcBef>
                <a:spcPts val="0"/>
              </a:spcBef>
              <a:buNone/>
            </a:pPr>
            <a:endParaRPr lang="ru-RU" sz="2000" b="1" dirty="0">
              <a:latin typeface="Book Antiqua" panose="02040602050305030304" pitchFamily="18" charset="0"/>
            </a:endParaRPr>
          </a:p>
          <a:p>
            <a:pPr indent="0" algn="just">
              <a:buNone/>
            </a:pPr>
            <a:endParaRPr lang="ru-RU" sz="2000" b="1" dirty="0">
              <a:latin typeface="Book Antiqua" panose="02040602050305030304" pitchFamily="18" charset="0"/>
            </a:endParaRPr>
          </a:p>
          <a:p>
            <a:pPr indent="0" algn="just">
              <a:buNone/>
            </a:pPr>
            <a:endParaRPr lang="ru-RU" sz="2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19051" y="-1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363851" y="2362893"/>
            <a:ext cx="15637790" cy="489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Льготное лекарственное обеспечение больных сердечно-сосудистыми заболеваниями ( пример регионального акта)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Постановление Правительства Москвы от 22 октября 2019 г. </a:t>
            </a:r>
            <a:r>
              <a:rPr lang="en" sz="2000" b="1" dirty="0">
                <a:latin typeface="Book Antiqua" panose="02040602050305030304" pitchFamily="18" charset="0"/>
              </a:rPr>
              <a:t>N 1372-</a:t>
            </a:r>
            <a:r>
              <a:rPr lang="ru-RU" sz="2000" b="1" dirty="0">
                <a:latin typeface="Book Antiqua" panose="02040602050305030304" pitchFamily="18" charset="0"/>
              </a:rPr>
              <a:t>ПП</a:t>
            </a:r>
            <a:r>
              <a:rPr lang="ru-RU" sz="2000" dirty="0">
                <a:latin typeface="Book Antiqua" panose="02040602050305030304" pitchFamily="18" charset="0"/>
              </a:rPr>
              <a:t> "О гарантиях дополнительного лекарственного обеспечения лицам, больным сердечно-сосудистыми заболеваниями ( с изменениями и дополнениями)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Гарантии дополнительного лекарственного обеспечения, предусматривающего обеспечение лекарственными препаратами, отпускаемыми бесплатно по рецептам на лекарственные препараты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Book Antiqua" panose="02040602050305030304" pitchFamily="18" charset="0"/>
              </a:rPr>
              <a:t>Лицам, которые страдают мерцательной аритмией (болезнями сердца с фибрилляцией и (или) трепетанием предсердий) либо </a:t>
            </a:r>
            <a:r>
              <a:rPr lang="ru-RU" sz="2000" dirty="0" err="1">
                <a:latin typeface="Book Antiqua" panose="02040602050305030304" pitchFamily="18" charset="0"/>
              </a:rPr>
              <a:t>гиперлипидемией</a:t>
            </a:r>
            <a:r>
              <a:rPr lang="ru-RU" sz="2000" dirty="0">
                <a:latin typeface="Book Antiqua" panose="02040602050305030304" pitchFamily="18" charset="0"/>
              </a:rPr>
              <a:t> с очень высоким риском развития сердечно-сосудистых заболеваний, </a:t>
            </a:r>
            <a:r>
              <a:rPr lang="ru-RU" sz="2000" b="1" dirty="0">
                <a:latin typeface="Book Antiqua" panose="02040602050305030304" pitchFamily="18" charset="0"/>
              </a:rPr>
              <a:t>- пожизненно.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000" b="1" dirty="0">
              <a:latin typeface="Book Antiqua" panose="0204060205030503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Book Antiqua" panose="02040602050305030304" pitchFamily="18" charset="0"/>
              </a:rPr>
              <a:t> Лицам, которые перенесли острое нарушение мозгового кровообращения либо инфаркт миокарда, которым выполнены аортокоронарное шунтирование, и (или) </a:t>
            </a:r>
            <a:r>
              <a:rPr lang="ru-RU" sz="2000" dirty="0" err="1">
                <a:latin typeface="Book Antiqua" panose="02040602050305030304" pitchFamily="18" charset="0"/>
              </a:rPr>
              <a:t>ангиопластика</a:t>
            </a:r>
            <a:r>
              <a:rPr lang="ru-RU" sz="2000" dirty="0">
                <a:latin typeface="Book Antiqua" panose="02040602050305030304" pitchFamily="18" charset="0"/>
              </a:rPr>
              <a:t> коронарных артерий со </a:t>
            </a:r>
            <a:r>
              <a:rPr lang="ru-RU" sz="2000" dirty="0" err="1">
                <a:latin typeface="Book Antiqua" panose="02040602050305030304" pitchFamily="18" charset="0"/>
              </a:rPr>
              <a:t>стентированием</a:t>
            </a:r>
            <a:r>
              <a:rPr lang="ru-RU" sz="2000" dirty="0">
                <a:latin typeface="Book Antiqua" panose="02040602050305030304" pitchFamily="18" charset="0"/>
              </a:rPr>
              <a:t>, и (или) </a:t>
            </a:r>
            <a:r>
              <a:rPr lang="ru-RU" sz="2000" dirty="0" err="1">
                <a:latin typeface="Book Antiqua" panose="02040602050305030304" pitchFamily="18" charset="0"/>
              </a:rPr>
              <a:t>катетерная</a:t>
            </a:r>
            <a:r>
              <a:rPr lang="ru-RU" sz="2000" dirty="0">
                <a:latin typeface="Book Antiqua" panose="02040602050305030304" pitchFamily="18" charset="0"/>
              </a:rPr>
              <a:t> абляция по поводу сердечно-сосудистых заболеваний, - </a:t>
            </a:r>
            <a:r>
              <a:rPr lang="ru-RU" sz="2000" b="1" dirty="0">
                <a:latin typeface="Book Antiqua" panose="02040602050305030304" pitchFamily="18" charset="0"/>
              </a:rPr>
              <a:t>в течение двух лет с даты постановки на диспансерное наблюдение в связи с перенесением таких заболеваний или выполнением таких медицинских вмешательств, исчисляемых с 1 января 2021 г..</a:t>
            </a:r>
            <a:endParaRPr lang="en-US" sz="2000" b="1" dirty="0"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latin typeface="Book Antiqua" panose="0204060205030503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latin typeface="Book Antiqua" panose="02040602050305030304" pitchFamily="18" charset="0"/>
              </a:rPr>
              <a:t>В приложении определен </a:t>
            </a:r>
            <a:r>
              <a:rPr lang="ru-RU" sz="2000" dirty="0">
                <a:latin typeface="Book Antiqua" panose="02040602050305030304" pitchFamily="18" charset="0"/>
              </a:rPr>
              <a:t>Перечень лекарственных препаратов для медицинского применения для бесплатного обеспечения в амбулаторных условиях граждан из числа данных лиц заболеваний</a:t>
            </a:r>
          </a:p>
        </p:txBody>
      </p:sp>
    </p:spTree>
    <p:extLst>
      <p:ext uri="{BB962C8B-B14F-4D97-AF65-F5344CB8AC3E}">
        <p14:creationId xmlns:p14="http://schemas.microsoft.com/office/powerpoint/2010/main" val="424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102;p25"/>
          <p:cNvPicPr/>
          <p:nvPr/>
        </p:nvPicPr>
        <p:blipFill>
          <a:blip r:embed="rId2"/>
          <a:srcRect t="170369" b="-170369"/>
          <a:stretch/>
        </p:blipFill>
        <p:spPr>
          <a:xfrm>
            <a:off x="6693840" y="9392400"/>
            <a:ext cx="4877280" cy="88956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5004720" y="3666240"/>
            <a:ext cx="827784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182880" rIns="182880" bIns="18288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" sz="3000" b="0" strike="noStrike" spc="-1">
                <a:solidFill>
                  <a:srgbClr val="0096D7"/>
                </a:solidFill>
                <a:latin typeface="Verdana"/>
                <a:ea typeface="Verdana"/>
              </a:rPr>
              <a:t>ЛЕКЦИЯ ЭКСПЕРТА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40" name="Google Shape;104;p25"/>
          <p:cNvPicPr/>
          <p:nvPr/>
        </p:nvPicPr>
        <p:blipFill>
          <a:blip r:embed="rId3"/>
          <a:stretch/>
        </p:blipFill>
        <p:spPr>
          <a:xfrm>
            <a:off x="10211400" y="8392680"/>
            <a:ext cx="3698640" cy="1904040"/>
          </a:xfrm>
          <a:prstGeom prst="rect">
            <a:avLst/>
          </a:prstGeom>
          <a:ln w="0">
            <a:noFill/>
          </a:ln>
        </p:spPr>
      </p:pic>
      <p:pic>
        <p:nvPicPr>
          <p:cNvPr id="41" name="Рисунок 40"/>
          <p:cNvPicPr/>
          <p:nvPr/>
        </p:nvPicPr>
        <p:blipFill rotWithShape="1">
          <a:blip r:embed="rId4"/>
          <a:srcRect t="2734" r="5767" b="17243"/>
          <a:stretch/>
        </p:blipFill>
        <p:spPr>
          <a:xfrm>
            <a:off x="0" y="0"/>
            <a:ext cx="18497550" cy="10296721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6429902" y="193706"/>
            <a:ext cx="1318840" cy="1169467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03335" y="2362893"/>
            <a:ext cx="15482807" cy="462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3429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Льготное лекарственное обеспечение больных сердечно-сосудистыми заболеваниями (региональные акты)</a:t>
            </a:r>
          </a:p>
          <a:p>
            <a:pPr indent="0" algn="just">
              <a:spcBef>
                <a:spcPts val="0"/>
              </a:spcBef>
              <a:buNone/>
            </a:pPr>
            <a:endParaRPr lang="ru-RU" sz="2000" b="1" dirty="0">
              <a:latin typeface="Book Antiqua" panose="0204060205030503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Приказ Департамента здравоохранения г. Москвы от 12 мая 2021 г. </a:t>
            </a:r>
            <a:r>
              <a:rPr lang="en" sz="2000" b="1" dirty="0">
                <a:latin typeface="Book Antiqua" panose="02040602050305030304" pitchFamily="18" charset="0"/>
              </a:rPr>
              <a:t>N 429</a:t>
            </a:r>
            <a:r>
              <a:rPr lang="ru-RU" sz="2000" b="1" dirty="0">
                <a:latin typeface="Book Antiqua" panose="02040602050305030304" pitchFamily="18" charset="0"/>
              </a:rPr>
              <a:t> </a:t>
            </a:r>
            <a:r>
              <a:rPr lang="en" sz="2000" dirty="0">
                <a:latin typeface="Book Antiqua" panose="02040602050305030304" pitchFamily="18" charset="0"/>
              </a:rPr>
              <a:t>"</a:t>
            </a:r>
            <a:r>
              <a:rPr lang="ru-RU" sz="2000" dirty="0">
                <a:latin typeface="Book Antiqua" panose="02040602050305030304" pitchFamily="18" charset="0"/>
              </a:rPr>
              <a:t>Об утверждении порядков дополнительного лекарственного обеспечения граждан, имеющих место жительства в городе Москве, страдающих сердечно-сосудистыми заболеваниями»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endParaRPr lang="ru-RU" sz="2000" dirty="0"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r>
              <a:rPr lang="ru-RU" sz="2000" dirty="0">
                <a:latin typeface="Book Antiqua" panose="02040602050305030304" pitchFamily="18" charset="0"/>
              </a:rPr>
              <a:t>Все пациенты с указанными заболеваниями, а также региональные льготники, имеющие право на бесплатное лекарственное обеспечение или с 50-процентной скидкой должны быть введены в  </a:t>
            </a:r>
            <a:r>
              <a:rPr lang="ru-RU" sz="2000" b="1" dirty="0">
                <a:latin typeface="Book Antiqua" panose="02040602050305030304" pitchFamily="18" charset="0"/>
              </a:rPr>
              <a:t>Единый городской регистр для учета в автоматизированной информационной системе города Москвы </a:t>
            </a:r>
            <a:r>
              <a:rPr lang="ru-RU" sz="2000" dirty="0">
                <a:latin typeface="Book Antiqua" panose="02040602050305030304" pitchFamily="18" charset="0"/>
              </a:rPr>
              <a:t>"Единая медицинская информационно-аналитическая система города Москвы" ( ЕМИАС) 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endParaRPr lang="ru-RU" sz="2000" dirty="0">
              <a:latin typeface="Book Antiqua" panose="0204060205030503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r>
              <a:rPr lang="ru-RU" sz="2000" b="1" dirty="0">
                <a:latin typeface="Book Antiqua" panose="02040602050305030304" pitchFamily="18" charset="0"/>
              </a:rPr>
              <a:t>Приказ Департамента здравоохранения г. Москвы и Департамента информационных технологий г. Москвы от 1 декабря 2021 г. </a:t>
            </a:r>
            <a:r>
              <a:rPr lang="en" sz="2000" b="1" dirty="0">
                <a:latin typeface="Book Antiqua" panose="02040602050305030304" pitchFamily="18" charset="0"/>
              </a:rPr>
              <a:t>N 1188/64-16-716/21"</a:t>
            </a:r>
            <a:r>
              <a:rPr lang="ru-RU" sz="2000" dirty="0">
                <a:latin typeface="Book Antiqua" panose="02040602050305030304" pitchFamily="18" charset="0"/>
              </a:rPr>
              <a:t>О порядке ведения Единого городского регистра отдельных категорий граждан, имеющих право на обеспечение лекарственными препаратами, медицинскими изделиями, специализированными продуктами лечебного питания для детей-инвалидов, отпускаемыми по рецептам медицинских работников бесплатно или с 50-процентной скидкой в городе Москве</a:t>
            </a:r>
            <a:r>
              <a:rPr lang="en" sz="2000" dirty="0">
                <a:latin typeface="Book Antiqua" panose="02040602050305030304" pitchFamily="18" charset="0"/>
              </a:rPr>
              <a:t>"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3767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2469</TotalTime>
  <Words>6585</Words>
  <Application>Microsoft Macintosh PowerPoint</Application>
  <PresentationFormat>Произвольный</PresentationFormat>
  <Paragraphs>419</Paragraphs>
  <Slides>43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6" baseType="lpstr">
      <vt:lpstr>Arial</vt:lpstr>
      <vt:lpstr>Book Antiqua</vt:lpstr>
      <vt:lpstr>Bookman Old Style</vt:lpstr>
      <vt:lpstr>Calibri</vt:lpstr>
      <vt:lpstr>Calibri Light</vt:lpstr>
      <vt:lpstr>Century</vt:lpstr>
      <vt:lpstr>Rage Italic</vt:lpstr>
      <vt:lpstr>Symbol</vt:lpstr>
      <vt:lpstr>Times New Roman</vt:lpstr>
      <vt:lpstr>Verdana</vt:lpstr>
      <vt:lpstr>Wingdings</vt:lpstr>
      <vt:lpstr>Office Theme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Приказ МЗ РФ от 15.03.2022 №168н «Об утверждении порядка проведения диспансерного наблюдения за взрослыми»</vt:lpstr>
      <vt:lpstr>Приказ МЗ РФ от 15.03.2022 №168н «Об утверждении порядка проведения диспансерного наблюдения за взрослыми»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(надзор) качества и безопасности медицинской деятельности</vt:lpstr>
      <vt:lpstr> Правовой статус стандартов медицинской помощи  и клинических рекомендаций </vt:lpstr>
      <vt:lpstr>Презентация PowerPoint</vt:lpstr>
      <vt:lpstr> Правовой статус стандартов медицинской помощи и клинических рекомендаций </vt:lpstr>
      <vt:lpstr> Правовой статус стандартов медицинской помощи  и клинических рекомендаций </vt:lpstr>
      <vt:lpstr>Презентация PowerPoint</vt:lpstr>
      <vt:lpstr> Правовой статус стандартов медицинской помощи  и клинических рекомендаций </vt:lpstr>
      <vt:lpstr> Правовой статус стандартов медицинской помощи  и клинических рекомендаций </vt:lpstr>
      <vt:lpstr> Критерии качества медицинской помощи</vt:lpstr>
      <vt:lpstr> Критерии качества медицинской помощи</vt:lpstr>
      <vt:lpstr> Экспертиза качества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Мария Щербакова</dc:creator>
  <dc:description/>
  <cp:lastModifiedBy>Юлия Павлова</cp:lastModifiedBy>
  <cp:revision>259</cp:revision>
  <dcterms:modified xsi:type="dcterms:W3CDTF">2022-09-20T20:01:24Z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</vt:i4>
  </property>
</Properties>
</file>