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AA53-22D7-42AA-BDED-FBE61D7501A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0C067-4CFC-4907-A61D-E61895106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Дя</a:t>
            </a:r>
            <a:r>
              <a:rPr lang="ru-RU" dirty="0" smtClean="0"/>
              <a:t> взрослых 18 лет и старше.</a:t>
            </a:r>
            <a:r>
              <a:rPr lang="ru-RU" baseline="0" dirty="0" smtClean="0"/>
              <a:t> </a:t>
            </a:r>
            <a:r>
              <a:rPr lang="ru-RU" dirty="0" smtClean="0"/>
              <a:t>Критерии DLCN учитывают данные наследственного анамнеза, индивидуального анамнеза, </a:t>
            </a:r>
            <a:r>
              <a:rPr lang="ru-RU" dirty="0" err="1" smtClean="0"/>
              <a:t>физикального</a:t>
            </a:r>
            <a:r>
              <a:rPr lang="ru-RU" dirty="0" smtClean="0"/>
              <a:t> обследования, уровень ХС-ЛНП и результаты молекулярно-генетического тестирования (анализа ДНК). Диагноз устанавливается на основании суммы баллов, полученных в каждой группе. Внутри группы баллы не суммируются, учитывается только один признак, дающий максимальное количество баллов внутри каждой из групп. В соответствии с набранной суммой балов СГХС может быть определенной, вероятной или возможной. При этом диагноз «СГХС» выставляется только при наличии определенной или вероятной формы.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4162-A4AF-4D18-9DC8-79BD2A0959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</a:t>
            </a:r>
            <a:r>
              <a:rPr lang="ru-RU" dirty="0" err="1" smtClean="0"/>
              <a:t>Саймона</a:t>
            </a:r>
            <a:r>
              <a:rPr lang="ru-RU" dirty="0" smtClean="0"/>
              <a:t> </a:t>
            </a:r>
            <a:r>
              <a:rPr lang="ru-RU" dirty="0" err="1" smtClean="0"/>
              <a:t>Брума</a:t>
            </a:r>
            <a:r>
              <a:rPr lang="ru-RU" dirty="0" smtClean="0"/>
              <a:t> (</a:t>
            </a:r>
            <a:r>
              <a:rPr lang="ru-RU" dirty="0" err="1" smtClean="0"/>
              <a:t>Simon</a:t>
            </a:r>
            <a:r>
              <a:rPr lang="ru-RU" dirty="0" smtClean="0"/>
              <a:t> </a:t>
            </a:r>
            <a:r>
              <a:rPr lang="ru-RU" dirty="0" err="1" smtClean="0"/>
              <a:t>Broome</a:t>
            </a:r>
            <a:r>
              <a:rPr lang="ru-RU" dirty="0" smtClean="0"/>
              <a:t> </a:t>
            </a:r>
            <a:r>
              <a:rPr lang="ru-RU" dirty="0" err="1" smtClean="0"/>
              <a:t>Registry</a:t>
            </a:r>
            <a:r>
              <a:rPr lang="ru-RU" dirty="0" smtClean="0"/>
              <a:t>) применяют для диагностики </a:t>
            </a:r>
            <a:r>
              <a:rPr lang="ru-RU" dirty="0" err="1" smtClean="0"/>
              <a:t>геСГХС</a:t>
            </a:r>
            <a:r>
              <a:rPr lang="ru-RU" dirty="0" smtClean="0"/>
              <a:t> у взрослых, а также у детей и подростов в возрасте до 16 лет. Диагноз </a:t>
            </a:r>
            <a:r>
              <a:rPr lang="ru-RU" dirty="0" err="1" smtClean="0"/>
              <a:t>геСГХС</a:t>
            </a:r>
            <a:r>
              <a:rPr lang="ru-RU" dirty="0" smtClean="0"/>
              <a:t> выставляется в случае соответствия пациента критериям «определенного» или «вероятного» диагноза «СГХС».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4162-A4AF-4D18-9DC8-79BD2A0959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Критерии, предложенные экспертами Европейского общества по атеросклерозу, для диагностики </a:t>
            </a:r>
            <a:r>
              <a:rPr lang="ru-RU" dirty="0" err="1" smtClean="0"/>
              <a:t>гоСГХС</a:t>
            </a:r>
            <a:r>
              <a:rPr lang="ru-RU" dirty="0" smtClean="0"/>
              <a:t> у взрослых и детей. Согласно данным критериям, диагноз </a:t>
            </a:r>
            <a:r>
              <a:rPr lang="ru-RU" dirty="0" err="1" smtClean="0"/>
              <a:t>гоСГХС</a:t>
            </a:r>
            <a:r>
              <a:rPr lang="ru-RU" dirty="0" smtClean="0"/>
              <a:t> выставляется у детей и взрослых при наличии одного из двух условий: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4162-A4AF-4D18-9DC8-79BD2A0959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3" y="214290"/>
            <a:ext cx="8715436" cy="63579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Современные возможности диагностики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оказания медицинской помощи пациентам с наследственными нарушениями липидного обмена в Липидном центре г. Новосибирска</a:t>
            </a:r>
          </a:p>
          <a:p>
            <a:pPr algn="r">
              <a:spcBef>
                <a:spcPts val="600"/>
              </a:spcBef>
              <a:spcAft>
                <a:spcPts val="1200"/>
              </a:spcAft>
              <a:defRPr/>
            </a:pPr>
            <a:endParaRPr kumimoji="0" lang="ru-RU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К.м.н.,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врач кардиолог, </a:t>
            </a:r>
            <a:r>
              <a:rPr lang="ru-RU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липидолог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Тимощенко</a:t>
            </a:r>
            <a:r>
              <a:rPr lang="ru-RU" sz="28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 Ольга Владимировна</a:t>
            </a:r>
          </a:p>
          <a:p>
            <a:pPr algn="r"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ru-RU" sz="4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>
              <a:defRPr/>
            </a:pPr>
            <a:endParaRPr lang="ru-RU" sz="3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42852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347"/>
            <a:ext cx="870450" cy="870450"/>
          </a:xfrm>
          <a:prstGeom prst="rect">
            <a:avLst/>
          </a:prstGeom>
        </p:spPr>
      </p:pic>
      <p:pic>
        <p:nvPicPr>
          <p:cNvPr id="7" name="Рисунок 6" descr="logo"/>
          <p:cNvPicPr/>
          <p:nvPr/>
        </p:nvPicPr>
        <p:blipFill>
          <a:blip r:embed="rId3" cstate="print"/>
          <a:srcRect r="82168" b="6622"/>
          <a:stretch>
            <a:fillRect/>
          </a:stretch>
        </p:blipFill>
        <p:spPr bwMode="auto">
          <a:xfrm>
            <a:off x="8135888" y="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28572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НИИ ТЕРАПИИ И ПРОФИЛАКТИЧЕСКОЙ МЕДИЦИНЫ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филиал ФИЦ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ИЦиГ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 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"/>
          <p:cNvPicPr/>
          <p:nvPr/>
        </p:nvPicPr>
        <p:blipFill>
          <a:blip r:embed="rId2" cstate="print"/>
          <a:srcRect r="82168" b="6622"/>
          <a:stretch>
            <a:fillRect/>
          </a:stretch>
        </p:blipFill>
        <p:spPr bwMode="auto">
          <a:xfrm>
            <a:off x="7236296" y="188640"/>
            <a:ext cx="1666059" cy="13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1628800"/>
            <a:ext cx="7044828" cy="2123658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44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374506" cy="1374506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45C3-2400-46AA-A76F-8CBB6B95453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785926"/>
            <a:ext cx="7560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Новосибирск, ул. Бориса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Богаткова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175/1</a:t>
            </a:r>
          </a:p>
          <a:p>
            <a:pPr algn="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500306"/>
            <a:ext cx="5500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 регистратуры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+7 (383) 373-09-89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+7 (383) 267-97-55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+7 999 451 13 61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4857760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 lipidcenter.iimed.ru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https://iimed.ru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35716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14283" y="214290"/>
            <a:ext cx="8715436" cy="63579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1" y="1000108"/>
            <a:ext cx="5643602" cy="5643602"/>
          </a:xfrm>
          <a:ln>
            <a:noFill/>
          </a:ln>
        </p:spPr>
        <p:txBody>
          <a:bodyPr lIns="216000" tIns="0" rIns="216000" bIns="0">
            <a:normAutofit fontScale="40000" lnSpcReduction="20000"/>
          </a:bodyPr>
          <a:lstStyle/>
          <a:p>
            <a:pPr marL="0" indent="34290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Липидный центр в городе Новосибирске был открыт в 1990 году в составе НИИ терапии СО РАМН.</a:t>
            </a:r>
          </a:p>
          <a:p>
            <a:pPr marL="0" indent="34290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Городской липидный центр был организован на основании приказа городского управления мэрии города Новосибирска в 2003 г. на базе научно-поликлинического отделения клиники НИИ терапии СО РАМН.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Центр осуществляет лечение и диспансерное наблюдение пациентов с клиническими проявлениями атеросклероза и с различными нарушениями липидного обмена.</a:t>
            </a: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96258" name="AutoShape 2" descr="Cкончался выдающийся российский ученый, основатель Института терапии СО  РАМН, академик РАН Юрий Петрович Никитин | ИЦиГ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0" name="AutoShape 4" descr="Cкончался выдающийся российский ученый, основатель Института терапии СО  РАМН, академик РАН Юрий Петрович Никитин | ИЦиГ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62" name="Picture 6" descr="http://www.bionet.nsc.ru/files/2021/news/nikit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42983"/>
            <a:ext cx="2969639" cy="29279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86446" y="414338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Академик РАН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Юрий Петрович Никитин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468544" cy="522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34988" y="285750"/>
            <a:ext cx="9678988" cy="777875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медицинской помощи в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Липидном центре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95936" y="1700808"/>
            <a:ext cx="648072" cy="216024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268760"/>
            <a:ext cx="3600400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Липидный центр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НИИТПМ-филиал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ИЦиГ СО РАН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340768"/>
            <a:ext cx="3960440" cy="1296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Консультативное отделение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Бориса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Богаткова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175/1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3284984"/>
            <a:ext cx="2808312" cy="3240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врачей центра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кардиолог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эндокринолог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гастроэнтеролог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пульмонолог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невролог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нефролог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психотерапевт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психиатр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педиатр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115616" y="2852936"/>
            <a:ext cx="216024" cy="576064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501008"/>
            <a:ext cx="2232248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Дневной и круглосуточный стационары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НИИТПМ-филиал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ИЦиГ СО РАН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3284984"/>
            <a:ext cx="2664296" cy="3312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Ультразвуковые исследования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Молекулярно-генетичесская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диагностика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диагностика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7452320" y="2708920"/>
            <a:ext cx="216024" cy="576064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932040" y="2708920"/>
            <a:ext cx="216024" cy="576064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logo"/>
          <p:cNvPicPr/>
          <p:nvPr/>
        </p:nvPicPr>
        <p:blipFill>
          <a:blip r:embed="rId2" cstate="print"/>
          <a:srcRect r="82168" b="6622"/>
          <a:stretch>
            <a:fillRect/>
          </a:stretch>
        </p:blipFill>
        <p:spPr bwMode="auto">
          <a:xfrm>
            <a:off x="8135888" y="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Dutch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Lipid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Clinic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11-321-1-SM_page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1481"/>
            <a:ext cx="9144000" cy="614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5731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Саймона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Брума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1-321-1-SM_page-0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2050" y="764704"/>
            <a:ext cx="9175650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96461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для диагностики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гоСГХС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взрослых и детей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двух мутантных аллелей в генах LDLR, APOB, PCSK9 или LDLRAP1 или 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Уровень ХС-ЛНП более 13 ммоль/л (500 мг/дл) без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гиполипидемической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терапии или ХС-ЛНП более 8 ммоль/л на фоне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гиполипидемической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терапии 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 Появление сухожильных или кожных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ксантом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возрасте до 10 лет или 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 Уровень ХС-ЛНП без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гиполипидемической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терапии, соответствующий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геСГХС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у обоих родителей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ipidcenter.iimed.ru/images/calc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379669" cy="4824536"/>
          </a:xfrm>
          <a:prstGeom prst="rect">
            <a:avLst/>
          </a:prstGeom>
          <a:noFill/>
        </p:spPr>
      </p:pic>
      <p:pic>
        <p:nvPicPr>
          <p:cNvPr id="5124" name="Picture 4" descr="https://lipidcenter.iimed.ru/images/calc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1700808"/>
            <a:ext cx="3096344" cy="49580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Сухожильные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ксантомы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ксантелазмы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липоидная дуга роговицы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Показания для направления </a:t>
            </a:r>
            <a:r>
              <a:rPr lang="ru-RU" sz="27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cap="all" dirty="0">
                <a:solidFill>
                  <a:schemeClr val="tx1"/>
                </a:solidFill>
              </a:rPr>
              <a:t/>
            </a:r>
            <a:br>
              <a:rPr lang="ru-RU" cap="all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785225" cy="60007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ОХС &gt;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ммоль/л, и/или 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ХС ЛНП &gt;8,5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ммоль/л, и/или 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 &gt;11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ммоль/л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ОХС &gt;7,5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ммоль/л и/или 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ХС ЛНП &gt;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 ммоль/л и/или 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 &gt;5,0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ммоль/л и/или 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ЛП(а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&gt;500 мг/л при сочетании с семейным анамнезом раннего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атеросклеротического генеза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Неэффективность (снижение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ХС ЛНП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 чем на 30%)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медикаментозной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гиполипидемической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терапии в максимально переносимых дозах длительностью не менее 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мес.,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из-за ее непереносимости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Ранний индивидуальный анамнез (до 40 лет)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ССЗ,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обусловленного атеросклерозом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родственники первой степени родства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наследственным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атерогенным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нарушением липидного обмена.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9296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Функционирование амбулаторного липидного центра позволяет: </a:t>
            </a:r>
          </a:p>
          <a:p>
            <a:pPr indent="27432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27432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выявлять пациентов с тяжелыми нарушениями липидного обмена и с сочетанной соматической патологией; </a:t>
            </a:r>
          </a:p>
          <a:p>
            <a:pPr indent="27432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специализированной амбулаторной помощью; </a:t>
            </a:r>
          </a:p>
          <a:p>
            <a:pPr indent="27432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эффективность лечения данной категории больных; </a:t>
            </a:r>
          </a:p>
          <a:p>
            <a:pPr indent="27432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доступность перспективных медицинских технологий и новых медикаментозных препаратов для лечения пациентов с тяжелыми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дислипидемиями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583</Words>
  <Application>Microsoft Office PowerPoint</Application>
  <PresentationFormat>Экран (4:3)</PresentationFormat>
  <Paragraphs>83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История</vt:lpstr>
      <vt:lpstr>Оказание медицинской помощи в  Липидном центре </vt:lpstr>
      <vt:lpstr>Dutch Lipid Clinic Network  </vt:lpstr>
      <vt:lpstr>Критерии Саймона Брума </vt:lpstr>
      <vt:lpstr>Критерии для диагностики гоСГХС  у взрослых и детей</vt:lpstr>
      <vt:lpstr>Слайд 7</vt:lpstr>
      <vt:lpstr>           Показания для направления  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pc</cp:lastModifiedBy>
  <cp:revision>3</cp:revision>
  <dcterms:created xsi:type="dcterms:W3CDTF">2022-11-28T15:29:50Z</dcterms:created>
  <dcterms:modified xsi:type="dcterms:W3CDTF">2022-11-29T05:37:14Z</dcterms:modified>
</cp:coreProperties>
</file>