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0" r:id="rId3"/>
    <p:sldId id="264" r:id="rId4"/>
    <p:sldId id="266" r:id="rId5"/>
    <p:sldId id="268" r:id="rId6"/>
    <p:sldId id="262" r:id="rId7"/>
    <p:sldId id="269" r:id="rId8"/>
    <p:sldId id="257" r:id="rId9"/>
    <p:sldId id="258" r:id="rId10"/>
    <p:sldId id="25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C759E-E63B-4DF2-9ABC-9369CDADD24C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892BA-F5EF-44D7-A5C4-4A3A43920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0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8A321-F62C-4FCE-973E-8A69D900D02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0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3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5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0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C7C42F-4158-4337-B2C3-897468788834}"/>
              </a:ext>
            </a:extLst>
          </p:cNvPr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6B9ADC-15BB-43A9-AF5C-CC3C850A42D7}"/>
              </a:ext>
            </a:extLst>
          </p:cNvPr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CDCF6D-0EF5-4656-A1E7-F357BFB5CA1E}"/>
              </a:ext>
            </a:extLst>
          </p:cNvPr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64A20C-C2EF-429C-BDEE-85FC1309C196}"/>
              </a:ext>
            </a:extLst>
          </p:cNvPr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7">
            <a:extLst>
              <a:ext uri="{FF2B5EF4-FFF2-40B4-BE49-F238E27FC236}">
                <a16:creationId xmlns:a16="http://schemas.microsoft.com/office/drawing/2014/main" id="{9D5A4EBF-339B-4AB8-B508-4577FC44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Нижний колонтитул 16">
            <a:extLst>
              <a:ext uri="{FF2B5EF4-FFF2-40B4-BE49-F238E27FC236}">
                <a16:creationId xmlns:a16="http://schemas.microsoft.com/office/drawing/2014/main" id="{0B2CF2F5-6C0C-4A03-A685-2A528C19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Номер слайда 28">
            <a:extLst>
              <a:ext uri="{FF2B5EF4-FFF2-40B4-BE49-F238E27FC236}">
                <a16:creationId xmlns:a16="http://schemas.microsoft.com/office/drawing/2014/main" id="{5420EAE2-F481-4838-B163-9A307044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8235F-34AF-4ADA-BEA6-E2DB6F98C42F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73321"/>
      </p:ext>
    </p:extLst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D6AD7C80-2984-48B4-8977-5EC6CCF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F00D2906-4EE6-44D5-B44E-E7BB2D18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105D0CDC-EFAB-46CF-9FB5-A14F202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1CC20-AB1E-44F5-BA36-64BB18D6FC62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6160"/>
      </p:ext>
    </p:extLst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71CB86-25DD-474E-8254-0F9DDEA5F426}"/>
              </a:ext>
            </a:extLst>
          </p:cNvPr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4888DB-FF6E-4F94-85B0-BEEB6636B506}"/>
              </a:ext>
            </a:extLst>
          </p:cNvPr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CC75D74B-B5F9-423E-AA12-2B24E774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DE9EC"/>
              </a:solidFill>
              <a:latin typeface="Verdana" panose="020B0604030504040204" pitchFamily="34" charset="0"/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BA5158F8-9A23-49AA-90C4-4770C0B1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DE9EC"/>
              </a:solidFill>
              <a:latin typeface="Verdana" panose="020B0604030504040204" pitchFamily="34" charset="0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17B3B5A3-DDD5-4482-B83F-7039E0B8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72E5F-CED7-4623-A010-5789E0AAE73E}" type="slidenum">
              <a:rPr lang="ru-RU" altLang="ru-RU" smtClean="0">
                <a:solidFill>
                  <a:srgbClr val="DDE9EC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DDE9EC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6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D6AD7C80-2984-48B4-8977-5EC6CCF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F00D2906-4EE6-44D5-B44E-E7BB2D18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105D0CDC-EFAB-46CF-9FB5-A14F202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91D065-1A62-4B6E-801C-0761E0DA079D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75392"/>
      </p:ext>
    </p:extLst>
  </p:cSld>
  <p:clrMapOvr>
    <a:masterClrMapping/>
  </p:clrMapOvr>
  <p:transition spd="med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>
              <a:ext uri="{FF2B5EF4-FFF2-40B4-BE49-F238E27FC236}">
                <a16:creationId xmlns:a16="http://schemas.microsoft.com/office/drawing/2014/main" id="{D6AD7C80-2984-48B4-8977-5EC6CCF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F00D2906-4EE6-44D5-B44E-E7BB2D18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9" name="Номер слайда 22">
            <a:extLst>
              <a:ext uri="{FF2B5EF4-FFF2-40B4-BE49-F238E27FC236}">
                <a16:creationId xmlns:a16="http://schemas.microsoft.com/office/drawing/2014/main" id="{105D0CDC-EFAB-46CF-9FB5-A14F202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0A37D-BC9B-4B37-8998-9A9D1E05C416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77039"/>
      </p:ext>
    </p:extLst>
  </p:cSld>
  <p:clrMapOvr>
    <a:masterClrMapping/>
  </p:clrMapOvr>
  <p:transition spd="med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BEDBB390-A4DC-4E3A-A2C1-FF562266F5E1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>
            <a:extLst>
              <a:ext uri="{FF2B5EF4-FFF2-40B4-BE49-F238E27FC236}">
                <a16:creationId xmlns:a16="http://schemas.microsoft.com/office/drawing/2014/main" id="{E9A7AD13-F76A-4B72-AE0E-8C9D2725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AE9C0800-B65D-4336-816D-DF65EF75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8A5EC13D-8BD2-4F57-874E-74888EA8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4E6F5-D22F-47E3-8928-4079A56728F7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53958"/>
      </p:ext>
    </p:extLst>
  </p:cSld>
  <p:clrMapOvr>
    <a:masterClrMapping/>
  </p:clrMapOvr>
  <p:transition spd="med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90BFB083-6784-4227-86DC-6D4A537571F5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EC0B6B86-C41C-4867-B54B-92A44BAD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D3A69A75-EE46-4B45-BEDE-588EBFAF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42373C6-D79A-422C-8B07-FED032AD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BF921-B302-4311-892E-13BC2B7FA6E6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04825"/>
      </p:ext>
    </p:extLst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9AB6742B-17B4-4985-B996-5B296E3835F9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1A864BD2-406C-4CBB-896B-8836D7AB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383A9720-DBC9-40AA-AC01-D3408FEA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CD3CA3D9-A838-4802-A07D-5F869AEE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6B4FB3-55BD-4E82-A476-DC4C8B3BD9E1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44705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3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DD4A1A17-E05E-45DB-9480-8166A8B3FFAB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0A6CA5-823A-4826-B742-9DCCC0E5DBDA}"/>
              </a:ext>
            </a:extLst>
          </p:cNvPr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BF2606E6-A2B5-4A27-B2BB-74FC8095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DE9EC"/>
              </a:solidFill>
              <a:latin typeface="Verdana" panose="020B0604030504040204" pitchFamily="34" charset="0"/>
            </a:endParaRP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82B977F7-F120-4CFA-A106-7965762D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DE9EC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B3843E74-0E73-4E2E-9280-D2D2EE17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83330-36B9-44DD-86B0-27C1111B72AE}" type="slidenum">
              <a:rPr lang="ru-RU" altLang="ru-RU" smtClean="0">
                <a:solidFill>
                  <a:srgbClr val="DDE9EC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DDE9EC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62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D6AD7C80-2984-48B4-8977-5EC6CCF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F00D2906-4EE6-44D5-B44E-E7BB2D18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105D0CDC-EFAB-46CF-9FB5-A14F202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61BA4-3DE0-428D-B121-82D93C866C91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05147"/>
      </p:ext>
    </p:extLst>
  </p:cSld>
  <p:clrMapOvr>
    <a:masterClrMapping/>
  </p:clrMapOvr>
  <p:transition spd="med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4F59FF6D-4433-4C71-812B-389F53F77D02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Прямая соединительная линия 14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7472C82-B1A6-4EA6-80FA-9FC52ED5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563618B-4A3C-4C75-9747-AB6B7BB7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1119D2D-267C-4017-90E7-7747A9D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2162C-3094-4817-ABB0-6A6B600AFEB4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29925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7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8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3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4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BCE2F-F1AB-4EE1-A218-570843662E5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8203-FC30-4CEC-BC3E-27956AA60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D6AD7C80-2984-48B4-8977-5EC6CCF23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0D2906-4EE6-44D5-B44E-E7BB2D18F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105D0CDC-EFAB-46CF-9FB5-A14F202DE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B84B1-A14A-4D13-9131-958BEB727C8E}" type="slidenum">
              <a:rPr lang="ru-RU" altLang="ru-RU" smtClean="0">
                <a:solidFill>
                  <a:srgbClr val="464653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EC42709C-E59B-41AF-A2AA-BAB36DCC4B89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9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ctrTitle"/>
          </p:nvPr>
        </p:nvSpPr>
        <p:spPr>
          <a:xfrm>
            <a:off x="1612901" y="1854201"/>
            <a:ext cx="8391525" cy="3446463"/>
          </a:xfrm>
        </p:spPr>
        <p:txBody>
          <a:bodyPr/>
          <a:lstStyle/>
          <a:p>
            <a:pPr algn="ctr" eaLnBrk="1" hangingPunct="1"/>
            <a:br>
              <a:rPr lang="ru-RU" altLang="ru-RU" sz="3600" b="1" dirty="0"/>
            </a:br>
            <a:br>
              <a:rPr lang="ru-RU" altLang="ru-RU" sz="3600" b="1" dirty="0"/>
            </a:br>
            <a:br>
              <a:rPr lang="ru-RU" altLang="ru-RU" sz="3600" b="1" dirty="0"/>
            </a:br>
            <a:br>
              <a:rPr lang="ru-RU" altLang="ru-RU" sz="3600" b="1" dirty="0"/>
            </a:br>
            <a:r>
              <a:rPr lang="ru-RU" altLang="ru-RU" sz="3600" b="1" dirty="0"/>
              <a:t>НИИТПМ - филиал </a:t>
            </a:r>
            <a:r>
              <a:rPr lang="ru-RU" altLang="ru-RU" sz="3600" b="1" dirty="0" err="1"/>
              <a:t>ИЦиГ</a:t>
            </a:r>
            <a:r>
              <a:rPr lang="ru-RU" altLang="ru-RU" sz="3600" b="1" dirty="0"/>
              <a:t> СО РАН</a:t>
            </a:r>
            <a:br>
              <a:rPr lang="ru-RU" altLang="ru-RU" sz="3600" dirty="0"/>
            </a:br>
            <a:br>
              <a:rPr lang="ru-RU" altLang="ru-RU" sz="3600" b="1" dirty="0"/>
            </a:br>
            <a:br>
              <a:rPr lang="en-US" altLang="ru-RU" sz="3600" b="1" dirty="0"/>
            </a:br>
            <a:endParaRPr lang="ru-RU" altLang="ru-RU" sz="3600" b="1" dirty="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000375" y="5300664"/>
            <a:ext cx="448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Зав.клиникой, д.м.н. Белковец А.В.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4" y="523876"/>
            <a:ext cx="7927975" cy="16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41113"/>
      </p:ext>
    </p:extLst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873124"/>
            <a:ext cx="10795000" cy="51339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направлении на госпитализацию (ф 057/у) должны обязательно указаны:</a:t>
            </a:r>
            <a:endParaRPr lang="ru-RU" dirty="0">
              <a:effectLst/>
            </a:endParaRPr>
          </a:p>
          <a:p>
            <a:r>
              <a:rPr lang="ru-RU" dirty="0"/>
              <a:t>Наименование медицинского учреждения, куда направляется пациент для оказания мед. помощи (НИИТПМ-филиал </a:t>
            </a:r>
            <a:r>
              <a:rPr lang="ru-RU" dirty="0" err="1"/>
              <a:t>ИЦиГ</a:t>
            </a:r>
            <a:r>
              <a:rPr lang="ru-RU" dirty="0"/>
              <a:t> СО РАН, дневной стационар).</a:t>
            </a:r>
            <a:endParaRPr lang="ru-RU" dirty="0">
              <a:effectLst/>
            </a:endParaRPr>
          </a:p>
          <a:p>
            <a:r>
              <a:rPr lang="ru-RU" dirty="0"/>
              <a:t>ФИО, дата рождения, адрес проживания, место работы пациента.</a:t>
            </a:r>
            <a:endParaRPr lang="ru-RU" dirty="0">
              <a:effectLst/>
            </a:endParaRPr>
          </a:p>
          <a:p>
            <a:r>
              <a:rPr lang="ru-RU" dirty="0"/>
              <a:t>Код МКБ-10: (Е 78.0 или E 78.2)</a:t>
            </a:r>
            <a:endParaRPr lang="ru-RU" dirty="0">
              <a:effectLst/>
            </a:endParaRPr>
          </a:p>
          <a:p>
            <a:r>
              <a:rPr lang="ru-RU" dirty="0"/>
              <a:t>Номер страхового полиса</a:t>
            </a:r>
            <a:endParaRPr lang="ru-RU" dirty="0">
              <a:effectLst/>
            </a:endParaRPr>
          </a:p>
          <a:p>
            <a:r>
              <a:rPr lang="ru-RU" dirty="0"/>
              <a:t>Номер СНИЛС</a:t>
            </a:r>
            <a:endParaRPr lang="ru-RU" dirty="0">
              <a:effectLst/>
            </a:endParaRPr>
          </a:p>
          <a:p>
            <a:r>
              <a:rPr lang="ru-RU" dirty="0"/>
              <a:t>Обоснование направления: для очередного введения препарата </a:t>
            </a:r>
            <a:r>
              <a:rPr lang="ru-RU" dirty="0" err="1"/>
              <a:t>Алирокумаб</a:t>
            </a:r>
            <a:r>
              <a:rPr lang="ru-RU" dirty="0"/>
              <a:t> п/к</a:t>
            </a:r>
            <a:endParaRPr lang="ru-RU" dirty="0">
              <a:effectLst/>
            </a:endParaRPr>
          </a:p>
          <a:p>
            <a:r>
              <a:rPr lang="ru-RU" dirty="0"/>
              <a:t>Должность, печать и подпись врача, выдавшего направление.</a:t>
            </a:r>
            <a:endParaRPr lang="ru-RU" dirty="0">
              <a:effectLst/>
            </a:endParaRPr>
          </a:p>
          <a:p>
            <a:r>
              <a:rPr lang="ru-RU" dirty="0"/>
              <a:t>Печати медицинского учреждения, выдавшего направление (слева вверху прямоугольная, внизу круглая).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42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354014" y="329406"/>
            <a:ext cx="5056186" cy="711994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b="1" dirty="0"/>
              <a:t>Мичурина 15</a:t>
            </a:r>
            <a:endParaRPr lang="ru-RU" altLang="ru-RU" dirty="0"/>
          </a:p>
        </p:txBody>
      </p:sp>
      <p:pic>
        <p:nvPicPr>
          <p:cNvPr id="15364" name="Рисунок 3">
            <a:extLst>
              <a:ext uri="{FF2B5EF4-FFF2-40B4-BE49-F238E27FC236}">
                <a16:creationId xmlns:a16="http://schemas.microsoft.com/office/drawing/2014/main" id="{A774BCDC-0459-49BC-AC48-4DF836EEB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823" t="-10059" r="-8352" b="-11219"/>
          <a:stretch/>
        </p:blipFill>
        <p:spPr bwMode="auto">
          <a:xfrm>
            <a:off x="6305613" y="-279400"/>
            <a:ext cx="4768786" cy="734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Рисунок 5" descr="Лицензия на мед. деятельность ФИЦ 2020_09_18 (2)_page-0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" y="1554162"/>
            <a:ext cx="2564986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4" descr="Лицензия на мед. деятельность ФИЦ 2020_09_18 (2)_page-0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00" y="1554161"/>
            <a:ext cx="2605379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25799"/>
      </p:ext>
    </p:extLst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>
            <a:extLst>
              <a:ext uri="{FF2B5EF4-FFF2-40B4-BE49-F238E27FC236}">
                <a16:creationId xmlns:a16="http://schemas.microsoft.com/office/drawing/2014/main" id="{51063136-2F32-4199-8490-E80BBAB1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26" b="28287"/>
          <a:stretch>
            <a:fillRect/>
          </a:stretch>
        </p:blipFill>
        <p:spPr bwMode="auto">
          <a:xfrm>
            <a:off x="369890" y="841375"/>
            <a:ext cx="3853048" cy="455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450556" y="857250"/>
            <a:ext cx="3724276" cy="17543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Терапия – 13 коек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Гастроэнтерология – 10 коек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Эндокринология – 10 коек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401889" y="207961"/>
            <a:ext cx="7821611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</a:rPr>
              <a:t>Круглосуточный стационар. Мичурина 15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1" y="958642"/>
            <a:ext cx="3467099" cy="443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1" y="2938602"/>
            <a:ext cx="3479800" cy="377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77158"/>
      </p:ext>
    </p:extLst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681039"/>
            <a:ext cx="322897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81039"/>
            <a:ext cx="2738438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809750" y="115888"/>
            <a:ext cx="8351838" cy="461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</a:rPr>
              <a:t>Круглосуточный стационар. Мичурина 15</a:t>
            </a:r>
          </a:p>
        </p:txBody>
      </p:sp>
      <p:pic>
        <p:nvPicPr>
          <p:cNvPr id="1946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4" y="2133600"/>
            <a:ext cx="2738437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7751764" y="5084764"/>
            <a:ext cx="2020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Ординаторская</a:t>
            </a: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2420938" y="4797425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Палата</a:t>
            </a:r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5113338" y="5876925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Палата</a:t>
            </a:r>
          </a:p>
        </p:txBody>
      </p:sp>
    </p:spTree>
    <p:extLst>
      <p:ext uri="{BB962C8B-B14F-4D97-AF65-F5344CB8AC3E}">
        <p14:creationId xmlns:p14="http://schemas.microsoft.com/office/powerpoint/2010/main" val="2019860394"/>
      </p:ext>
    </p:extLst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925513"/>
            <a:ext cx="1404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2">
            <a:extLst>
              <a:ext uri="{FF2B5EF4-FFF2-40B4-BE49-F238E27FC236}">
                <a16:creationId xmlns:a16="http://schemas.microsoft.com/office/drawing/2014/main" id="{2243EE05-063B-43AC-B125-C6E55314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964" y="925513"/>
            <a:ext cx="3146425" cy="236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505200"/>
            <a:ext cx="14033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>
            <a:extLst>
              <a:ext uri="{FF2B5EF4-FFF2-40B4-BE49-F238E27FC236}">
                <a16:creationId xmlns:a16="http://schemas.microsoft.com/office/drawing/2014/main" id="{D2165EFC-D2DF-4F25-A6E0-A23315969E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5964" y="3481388"/>
            <a:ext cx="3146425" cy="246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771650" y="215900"/>
            <a:ext cx="8572500" cy="36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Дневной стационар (7 коек). Б.Богаткова 175/1</a:t>
            </a:r>
          </a:p>
        </p:txBody>
      </p:sp>
      <p:sp>
        <p:nvSpPr>
          <p:cNvPr id="13319" name="Объект 2"/>
          <p:cNvSpPr txBox="1">
            <a:spLocks/>
          </p:cNvSpPr>
          <p:nvPr/>
        </p:nvSpPr>
        <p:spPr bwMode="auto">
          <a:xfrm>
            <a:off x="6672264" y="3484563"/>
            <a:ext cx="3671887" cy="294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ctr">
              <a:spcAft>
                <a:spcPct val="0"/>
              </a:spcAft>
              <a:buClr>
                <a:srgbClr val="727CA3"/>
              </a:buClr>
            </a:pPr>
            <a:r>
              <a:rPr lang="ru-RU" altLang="ru-RU" b="1">
                <a:solidFill>
                  <a:prstClr val="black"/>
                </a:solidFill>
              </a:rPr>
              <a:t>Лицензия:</a:t>
            </a:r>
          </a:p>
          <a:p>
            <a:pPr fontAlgn="ctr">
              <a:spcAft>
                <a:spcPct val="0"/>
              </a:spcAft>
              <a:buClr>
                <a:srgbClr val="727CA3"/>
              </a:buClr>
            </a:pPr>
            <a:r>
              <a:rPr lang="ru-RU" altLang="ru-RU">
                <a:solidFill>
                  <a:prstClr val="black"/>
                </a:solidFill>
              </a:rPr>
              <a:t>кардиология</a:t>
            </a:r>
          </a:p>
          <a:p>
            <a:pPr fontAlgn="ctr">
              <a:spcAft>
                <a:spcPct val="0"/>
              </a:spcAft>
              <a:buClr>
                <a:srgbClr val="727CA3"/>
              </a:buClr>
            </a:pPr>
            <a:r>
              <a:rPr lang="ru-RU" altLang="ru-RU">
                <a:solidFill>
                  <a:prstClr val="black"/>
                </a:solidFill>
              </a:rPr>
              <a:t>эндокринология</a:t>
            </a:r>
          </a:p>
          <a:p>
            <a:pPr fontAlgn="ctr">
              <a:spcAft>
                <a:spcPct val="0"/>
              </a:spcAft>
              <a:buClr>
                <a:srgbClr val="727CA3"/>
              </a:buClr>
            </a:pPr>
            <a:r>
              <a:rPr lang="ru-RU" altLang="ru-RU">
                <a:solidFill>
                  <a:prstClr val="black"/>
                </a:solidFill>
              </a:rPr>
              <a:t>гастроэнтерология</a:t>
            </a:r>
          </a:p>
          <a:p>
            <a:pPr fontAlgn="ctr">
              <a:spcAft>
                <a:spcPct val="0"/>
              </a:spcAft>
              <a:buClr>
                <a:srgbClr val="727CA3"/>
              </a:buClr>
            </a:pPr>
            <a:r>
              <a:rPr lang="ru-RU" altLang="ru-RU">
                <a:solidFill>
                  <a:prstClr val="black"/>
                </a:solidFill>
              </a:rPr>
              <a:t>генетика</a:t>
            </a:r>
          </a:p>
          <a:p>
            <a:pPr fontAlgn="ctr">
              <a:spcAft>
                <a:spcPct val="0"/>
              </a:spcAft>
              <a:buClr>
                <a:srgbClr val="727CA3"/>
              </a:buClr>
            </a:pPr>
            <a:r>
              <a:rPr lang="ru-RU" altLang="ru-RU">
                <a:solidFill>
                  <a:prstClr val="black"/>
                </a:solidFill>
              </a:rPr>
              <a:t>пульмонология</a:t>
            </a:r>
          </a:p>
        </p:txBody>
      </p:sp>
      <p:pic>
        <p:nvPicPr>
          <p:cNvPr id="13320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2396" r="9616" b="8362"/>
          <a:stretch>
            <a:fillRect/>
          </a:stretch>
        </p:blipFill>
        <p:spPr bwMode="auto">
          <a:xfrm>
            <a:off x="6596064" y="647701"/>
            <a:ext cx="1800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3207" r="9337" b="7568"/>
          <a:stretch>
            <a:fillRect/>
          </a:stretch>
        </p:blipFill>
        <p:spPr bwMode="auto">
          <a:xfrm>
            <a:off x="8543926" y="647701"/>
            <a:ext cx="1800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594679"/>
      </p:ext>
    </p:extLst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44500" y="692151"/>
            <a:ext cx="7861300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>
                <a:solidFill>
                  <a:prstClr val="black"/>
                </a:solidFill>
              </a:rPr>
              <a:t>Отделение функциональной и УЗИ диагностики;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>
                <a:solidFill>
                  <a:prstClr val="black"/>
                </a:solidFill>
              </a:rPr>
              <a:t>Рентген кабинет и Отделение компьютерной томографии;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>
                <a:solidFill>
                  <a:prstClr val="black"/>
                </a:solidFill>
              </a:rPr>
              <a:t>Кабинет эндоскопии;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>
                <a:solidFill>
                  <a:prstClr val="black"/>
                </a:solidFill>
              </a:rPr>
              <a:t>Клинико-биохимическая лаборатория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2048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447675"/>
            <a:ext cx="286861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4" y="3492499"/>
            <a:ext cx="3944936" cy="295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Объект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1" y="3492499"/>
            <a:ext cx="3503810" cy="295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11135"/>
      </p:ext>
    </p:extLst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927225"/>
            <a:ext cx="11315700" cy="2835276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Клиника НИИТПМ – филиал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ИЦиГ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СО РАН (адрес: г. Новосибирск, ул. Мичурина 15) оказывает специализированную медицинскую помощь в условиях дневного и круглосуточного стационара пациентам 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дислипидемиями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(терапия ингибиторами PCSK9) по КСГ 139 группа – ds36.004 «Лечение с применением генно-инженерных биологических препаратов и селективных иммунодепрессантов».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9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2300" y="1076325"/>
            <a:ext cx="10515600" cy="435503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indent="449580" algn="just"/>
            <a:r>
              <a:rPr lang="ru-RU" sz="2800" u="sng" dirty="0">
                <a:effectLst/>
                <a:latin typeface="Times New Roman" panose="02020603050405020304" pitchFamily="18" charset="0"/>
              </a:rPr>
              <a:t>Направляются пациенты с диагнозом по МКБ-10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: </a:t>
            </a:r>
            <a:r>
              <a:rPr lang="ru-RU" sz="2800" b="1" dirty="0">
                <a:effectLst/>
                <a:latin typeface="Times New Roman" panose="02020603050405020304" pitchFamily="18" charset="0"/>
              </a:rPr>
              <a:t>E78.0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 Чистая </a:t>
            </a:r>
            <a:r>
              <a:rPr lang="ru-RU" sz="2800" dirty="0" err="1">
                <a:effectLst/>
                <a:latin typeface="Times New Roman" panose="02020603050405020304" pitchFamily="18" charset="0"/>
              </a:rPr>
              <a:t>гиперхолестеринемия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 (включая семейную </a:t>
            </a:r>
            <a:r>
              <a:rPr lang="ru-RU" sz="2800" dirty="0" err="1">
                <a:effectLst/>
                <a:latin typeface="Times New Roman" panose="02020603050405020304" pitchFamily="18" charset="0"/>
              </a:rPr>
              <a:t>гиперхолестеринемию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) и </a:t>
            </a:r>
            <a:r>
              <a:rPr lang="ru-RU" sz="2800" b="1" dirty="0">
                <a:effectLst/>
                <a:latin typeface="Times New Roman" panose="02020603050405020304" pitchFamily="18" charset="0"/>
              </a:rPr>
              <a:t>Е78.2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 Смешанная </a:t>
            </a:r>
            <a:r>
              <a:rPr lang="ru-RU" sz="2800" dirty="0" err="1">
                <a:effectLst/>
                <a:latin typeface="Times New Roman" panose="02020603050405020304" pitchFamily="18" charset="0"/>
              </a:rPr>
              <a:t>гиперлипидемия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. </a:t>
            </a:r>
          </a:p>
          <a:p>
            <a:pPr indent="449580" algn="just"/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indent="449580" algn="just"/>
            <a:endParaRPr lang="ru-RU" dirty="0">
              <a:latin typeface="Times New Roman" panose="02020603050405020304" pitchFamily="18" charset="0"/>
            </a:endParaRPr>
          </a:p>
          <a:p>
            <a:pPr indent="449580" algn="just"/>
            <a:r>
              <a:rPr lang="ru-RU" sz="2800" dirty="0">
                <a:effectLst/>
                <a:latin typeface="Times New Roman" panose="02020603050405020304" pitchFamily="18" charset="0"/>
              </a:rPr>
              <a:t>Данная терапия показана пациентам высокого и очень высокого риска ССЗ, получающих двойную </a:t>
            </a:r>
            <a:r>
              <a:rPr lang="ru-RU" sz="2800" dirty="0" err="1">
                <a:effectLst/>
                <a:latin typeface="Times New Roman" panose="02020603050405020304" pitchFamily="18" charset="0"/>
              </a:rPr>
              <a:t>гиполипидемическую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 терапию (максимально переносимую дозу </a:t>
            </a:r>
            <a:r>
              <a:rPr lang="ru-RU" sz="2800" dirty="0" err="1">
                <a:effectLst/>
                <a:latin typeface="Times New Roman" panose="02020603050405020304" pitchFamily="18" charset="0"/>
              </a:rPr>
              <a:t>статина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 или при непереносимости </a:t>
            </a:r>
            <a:r>
              <a:rPr lang="ru-RU" sz="2800" dirty="0" err="1">
                <a:effectLst/>
                <a:latin typeface="Times New Roman" panose="02020603050405020304" pitchFamily="18" charset="0"/>
              </a:rPr>
              <a:t>статинов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 +/- </a:t>
            </a:r>
            <a:r>
              <a:rPr lang="ru-RU" sz="2800" dirty="0" err="1">
                <a:effectLst/>
                <a:latin typeface="Times New Roman" panose="02020603050405020304" pitchFamily="18" charset="0"/>
              </a:rPr>
              <a:t>эзетимиб</a:t>
            </a:r>
            <a:r>
              <a:rPr lang="ru-RU" sz="2800" dirty="0">
                <a:effectLst/>
                <a:latin typeface="Times New Roman" panose="02020603050405020304" pitchFamily="18" charset="0"/>
              </a:rPr>
              <a:t>), не достигнувших целевых уровней ХС-ЛНП (&lt;1,4 или 1,8).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118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351338"/>
          </a:xfrm>
          <a:ln>
            <a:solidFill>
              <a:schemeClr val="tx2"/>
            </a:solidFill>
          </a:ln>
        </p:spPr>
        <p:txBody>
          <a:bodyPr/>
          <a:lstStyle/>
          <a:p>
            <a:endParaRPr lang="ru-RU" dirty="0"/>
          </a:p>
          <a:p>
            <a:r>
              <a:rPr lang="ru-RU" u="sng" dirty="0"/>
              <a:t>Требования к оформлению пациента на госпитализацию в ДС для терапии </a:t>
            </a:r>
            <a:r>
              <a:rPr lang="ru-RU" u="sng" dirty="0" err="1"/>
              <a:t>Алирокумабом</a:t>
            </a:r>
            <a:r>
              <a:rPr lang="ru-RU" u="sng" dirty="0"/>
              <a:t>:</a:t>
            </a:r>
            <a:endParaRPr lang="ru-RU" u="sng" dirty="0">
              <a:effectLst/>
            </a:endParaRPr>
          </a:p>
          <a:p>
            <a:r>
              <a:rPr lang="ru-RU" dirty="0"/>
              <a:t>1. Заключение кардиолога (амбулаторное) с рекомендацией терапией </a:t>
            </a:r>
            <a:r>
              <a:rPr lang="ru-RU" dirty="0" err="1"/>
              <a:t>алирокумабом</a:t>
            </a:r>
            <a:r>
              <a:rPr lang="ru-RU" dirty="0"/>
              <a:t> с указанием дозировки.  </a:t>
            </a:r>
            <a:endParaRPr lang="ru-RU" dirty="0">
              <a:effectLst/>
            </a:endParaRPr>
          </a:p>
          <a:p>
            <a:r>
              <a:rPr lang="ru-RU" dirty="0"/>
              <a:t>2. направление на госпитализацию по форме 057/у;</a:t>
            </a:r>
          </a:p>
          <a:p>
            <a:r>
              <a:rPr lang="ru-RU" dirty="0">
                <a:effectLst/>
              </a:rPr>
              <a:t>3. выписка из амбулаторной карты</a:t>
            </a:r>
          </a:p>
        </p:txBody>
      </p:sp>
    </p:spTree>
    <p:extLst>
      <p:ext uri="{BB962C8B-B14F-4D97-AF65-F5344CB8AC3E}">
        <p14:creationId xmlns:p14="http://schemas.microsoft.com/office/powerpoint/2010/main" val="223037444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343</Words>
  <Application>Microsoft Office PowerPoint</Application>
  <PresentationFormat>Широкоэкранный</PresentationFormat>
  <Paragraphs>47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Cambria</vt:lpstr>
      <vt:lpstr>Gill Sans MT</vt:lpstr>
      <vt:lpstr>Times New Roman</vt:lpstr>
      <vt:lpstr>Verdana</vt:lpstr>
      <vt:lpstr>Wingdings</vt:lpstr>
      <vt:lpstr>Wingdings 3</vt:lpstr>
      <vt:lpstr>Тема Office</vt:lpstr>
      <vt:lpstr>Начальная</vt:lpstr>
      <vt:lpstr>    НИИТПМ - филиал ИЦиГ СО РАН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Ckinic346</dc:creator>
  <cp:lastModifiedBy>ACER</cp:lastModifiedBy>
  <cp:revision>6</cp:revision>
  <dcterms:created xsi:type="dcterms:W3CDTF">2022-11-28T05:33:14Z</dcterms:created>
  <dcterms:modified xsi:type="dcterms:W3CDTF">2022-11-29T06:03:11Z</dcterms:modified>
</cp:coreProperties>
</file>