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8"/>
  </p:notesMasterIdLst>
  <p:sldIdLst>
    <p:sldId id="256" r:id="rId3"/>
    <p:sldId id="259" r:id="rId4"/>
    <p:sldId id="263" r:id="rId5"/>
    <p:sldId id="262" r:id="rId6"/>
    <p:sldId id="261" r:id="rId7"/>
    <p:sldId id="267" r:id="rId8"/>
    <p:sldId id="265" r:id="rId9"/>
    <p:sldId id="264" r:id="rId10"/>
    <p:sldId id="266" r:id="rId11"/>
    <p:sldId id="277" r:id="rId12"/>
    <p:sldId id="278" r:id="rId13"/>
    <p:sldId id="279" r:id="rId14"/>
    <p:sldId id="269" r:id="rId15"/>
    <p:sldId id="275" r:id="rId16"/>
    <p:sldId id="276" r:id="rId17"/>
    <p:sldId id="280" r:id="rId18"/>
    <p:sldId id="281" r:id="rId19"/>
    <p:sldId id="268" r:id="rId20"/>
    <p:sldId id="273" r:id="rId21"/>
    <p:sldId id="271" r:id="rId22"/>
    <p:sldId id="270" r:id="rId23"/>
    <p:sldId id="282" r:id="rId24"/>
    <p:sldId id="274" r:id="rId25"/>
    <p:sldId id="272" r:id="rId26"/>
    <p:sldId id="258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CFDD"/>
    <a:srgbClr val="0000CC"/>
    <a:srgbClr val="0033CC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56" autoAdjust="0"/>
    <p:restoredTop sz="94660" autoAdjust="0"/>
  </p:normalViewPr>
  <p:slideViewPr>
    <p:cSldViewPr>
      <p:cViewPr varScale="1">
        <p:scale>
          <a:sx n="102" d="100"/>
          <a:sy n="102" d="100"/>
        </p:scale>
        <p:origin x="-96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1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1722052689045072"/>
          <c:y val="0"/>
          <c:w val="0.77982111012509414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ЭКМП</c:v>
                </c:pt>
              </c:strCache>
            </c:strRef>
          </c:tx>
          <c:explosion val="16"/>
          <c:dPt>
            <c:idx val="0"/>
            <c:spPr>
              <a:solidFill>
                <a:schemeClr val="accent2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5.048776698730692E-2"/>
                  <c:y val="-2.245658281633227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Val val="1"/>
            </c:dLbl>
            <c:dLbl>
              <c:idx val="1"/>
              <c:layout>
                <c:manualLayout>
                  <c:x val="-0.12954601244779704"/>
                  <c:y val="2.367203706457126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Val val="1"/>
            </c:dLbl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выявлены нарушения</c:v>
                </c:pt>
                <c:pt idx="1">
                  <c:v>без нарушений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0.16400000000000031</c:v>
                </c:pt>
                <c:pt idx="1">
                  <c:v>0.83600000000000063</c:v>
                </c:pt>
              </c:numCache>
            </c:numRef>
          </c:val>
        </c:ser>
      </c:pie3DChart>
      <c:spPr>
        <a:noFill/>
        <a:ln w="25377">
          <a:noFill/>
        </a:ln>
      </c:spPr>
    </c:plotArea>
    <c:legend>
      <c:legendPos val="r"/>
      <c:layout>
        <c:manualLayout>
          <c:xMode val="edge"/>
          <c:yMode val="edge"/>
          <c:x val="5.4690686883953926E-2"/>
          <c:y val="0.77556744596114491"/>
          <c:w val="0.88256454011360042"/>
          <c:h val="0.22443255403885334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798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43489367298253534"/>
          <c:y val="1.4611769876513287E-2"/>
          <c:w val="0.49095001038810282"/>
          <c:h val="0.72791916604835583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2011 год</c:v>
                </c:pt>
              </c:strCache>
            </c:strRef>
          </c:tx>
          <c:spPr>
            <a:solidFill>
              <a:srgbClr val="00B0F0"/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прочие</c:v>
                </c:pt>
                <c:pt idx="1">
                  <c:v>несоответствие данных первичной документации данным счетов </c:v>
                </c:pt>
                <c:pt idx="2">
                  <c:v>непредоставление медицинской документации</c:v>
                </c:pt>
                <c:pt idx="3">
                  <c:v>нарушения при оказании медицинской помощи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0.18900000000000031</c:v>
                </c:pt>
                <c:pt idx="1">
                  <c:v>0.27</c:v>
                </c:pt>
                <c:pt idx="2">
                  <c:v>0.10299999999999998</c:v>
                </c:pt>
                <c:pt idx="3">
                  <c:v>0.43800000000000056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layout>
                <c:manualLayout>
                  <c:x val="2.5730814058860057E-2"/>
                  <c:y val="-8.2417404132984051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прочие</c:v>
                </c:pt>
                <c:pt idx="1">
                  <c:v>несоответствие данных первичной документации данным счетов </c:v>
                </c:pt>
                <c:pt idx="2">
                  <c:v>непредоставление медицинской документации</c:v>
                </c:pt>
                <c:pt idx="3">
                  <c:v>нарушения при оказании медицинской помощи</c:v>
                </c:pt>
              </c:strCache>
            </c:strRef>
          </c:cat>
          <c:val>
            <c:numRef>
              <c:f>Лист1!$C$2:$C$5</c:f>
              <c:numCache>
                <c:formatCode>0.0%</c:formatCode>
                <c:ptCount val="4"/>
                <c:pt idx="0">
                  <c:v>0.15100000000000027</c:v>
                </c:pt>
                <c:pt idx="1">
                  <c:v>0.41800000000000032</c:v>
                </c:pt>
                <c:pt idx="2">
                  <c:v>7.6999999999999999E-2</c:v>
                </c:pt>
                <c:pt idx="3">
                  <c:v>0.35400000000000031</c:v>
                </c:pt>
              </c:numCache>
            </c:numRef>
          </c:val>
        </c:ser>
        <c:axId val="75564160"/>
        <c:axId val="75565696"/>
      </c:barChart>
      <c:catAx>
        <c:axId val="7556416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 algn="just">
              <a:defRPr/>
            </a:pPr>
            <a:endParaRPr lang="ru-RU"/>
          </a:p>
        </c:txPr>
        <c:crossAx val="75565696"/>
        <c:crosses val="autoZero"/>
        <c:auto val="1"/>
        <c:lblAlgn val="ctr"/>
        <c:lblOffset val="100"/>
        <c:tickLblSkip val="1"/>
      </c:catAx>
      <c:valAx>
        <c:axId val="75565696"/>
        <c:scaling>
          <c:orientation val="minMax"/>
        </c:scaling>
        <c:axPos val="b"/>
        <c:majorGridlines/>
        <c:numFmt formatCode="0.0%" sourceLinked="1"/>
        <c:tickLblPos val="nextTo"/>
        <c:crossAx val="75564160"/>
        <c:crosses val="autoZero"/>
        <c:crossBetween val="between"/>
      </c:valAx>
      <c:spPr>
        <a:noFill/>
        <a:ln w="25128">
          <a:noFill/>
        </a:ln>
      </c:spPr>
    </c:plotArea>
    <c:legend>
      <c:legendPos val="r"/>
      <c:layout>
        <c:manualLayout>
          <c:xMode val="edge"/>
          <c:yMode val="edge"/>
          <c:x val="0.15794160865027052"/>
          <c:y val="0.9100571374900206"/>
          <c:w val="0.67029155139391483"/>
          <c:h val="8.1824851416435598E-2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47911842890120232"/>
          <c:y val="1.4611769876513287E-2"/>
          <c:w val="0.45387765065974639"/>
          <c:h val="0.77462236172371368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2011 год</c:v>
                </c:pt>
              </c:strCache>
            </c:strRef>
          </c:tx>
          <c:spPr>
            <a:solidFill>
              <a:srgbClr val="00B0F0"/>
            </a:solidFill>
          </c:spPr>
          <c:dLbls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прочие</c:v>
                </c:pt>
                <c:pt idx="1">
                  <c:v>несоответствие данных первичной документации данным счетов </c:v>
                </c:pt>
                <c:pt idx="2">
                  <c:v>непредоставление медицинской документации</c:v>
                </c:pt>
                <c:pt idx="3">
                  <c:v>нарушения, связанные с предъявлением счетов на оплату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0.41300000000000031</c:v>
                </c:pt>
                <c:pt idx="1">
                  <c:v>0.27600000000000002</c:v>
                </c:pt>
                <c:pt idx="2">
                  <c:v>0.13800000000000001</c:v>
                </c:pt>
                <c:pt idx="3">
                  <c:v>0.17300000000000001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2012 год</c:v>
                </c:pt>
              </c:strCache>
            </c:strRef>
          </c:tx>
          <c:dLbls>
            <c:dLbl>
              <c:idx val="1"/>
              <c:layout>
                <c:manualLayout>
                  <c:x val="-6.1835315999157682E-2"/>
                  <c:y val="-6.5933923306387324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прочие</c:v>
                </c:pt>
                <c:pt idx="1">
                  <c:v>несоответствие данных первичной документации данным счетов </c:v>
                </c:pt>
                <c:pt idx="2">
                  <c:v>непредоставление медицинской документации</c:v>
                </c:pt>
                <c:pt idx="3">
                  <c:v>нарушения, связанные с предъявлением счетов на оплату</c:v>
                </c:pt>
              </c:strCache>
            </c:strRef>
          </c:cat>
          <c:val>
            <c:numRef>
              <c:f>Лист1!$C$2:$C$5</c:f>
              <c:numCache>
                <c:formatCode>0.0%</c:formatCode>
                <c:ptCount val="4"/>
                <c:pt idx="0">
                  <c:v>0.18900000000000031</c:v>
                </c:pt>
                <c:pt idx="1">
                  <c:v>0.56399999999999995</c:v>
                </c:pt>
                <c:pt idx="2">
                  <c:v>0.11799999999999998</c:v>
                </c:pt>
                <c:pt idx="3">
                  <c:v>0.129</c:v>
                </c:pt>
              </c:numCache>
            </c:numRef>
          </c:val>
        </c:ser>
        <c:axId val="75751424"/>
        <c:axId val="75752960"/>
      </c:barChart>
      <c:catAx>
        <c:axId val="7575142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 algn="just"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5752960"/>
        <c:crosses val="autoZero"/>
        <c:auto val="1"/>
        <c:lblAlgn val="ctr"/>
        <c:lblOffset val="100"/>
        <c:tickLblSkip val="1"/>
      </c:catAx>
      <c:valAx>
        <c:axId val="75752960"/>
        <c:scaling>
          <c:orientation val="minMax"/>
        </c:scaling>
        <c:axPos val="b"/>
        <c:majorGridlines/>
        <c:numFmt formatCode="0.0%" sourceLinked="1"/>
        <c:tickLblPos val="nextTo"/>
        <c:crossAx val="75751424"/>
        <c:crosses val="autoZero"/>
        <c:crossBetween val="between"/>
      </c:valAx>
      <c:spPr>
        <a:noFill/>
        <a:ln w="24015">
          <a:noFill/>
        </a:ln>
      </c:spPr>
    </c:plotArea>
    <c:legend>
      <c:legendPos val="r"/>
      <c:layout>
        <c:manualLayout>
          <c:xMode val="edge"/>
          <c:yMode val="edge"/>
          <c:x val="0.15794146486406255"/>
          <c:y val="0.9100571374900206"/>
          <c:w val="0.67029148714901376"/>
          <c:h val="8.1824851416435598E-2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702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687" dirty="0"/>
              <a:t>Результаты</a:t>
            </a:r>
            <a:r>
              <a:rPr lang="ru-RU" dirty="0"/>
              <a:t> МЭЭ</a:t>
            </a:r>
          </a:p>
        </c:rich>
      </c:tx>
      <c:layout>
        <c:manualLayout>
          <c:xMode val="edge"/>
          <c:yMode val="edge"/>
          <c:x val="0.48566595771645082"/>
          <c:y val="0.1050497475136850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2548931776299702"/>
          <c:y val="0"/>
          <c:w val="0.7798211101250947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ЭКМП</c:v>
                </c:pt>
              </c:strCache>
            </c:strRef>
          </c:tx>
          <c:explosion val="16"/>
          <c:dPt>
            <c:idx val="0"/>
            <c:spPr>
              <a:solidFill>
                <a:schemeClr val="accent2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5.0487766987306858E-2"/>
                  <c:y val="-2.245658281633227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Val val="1"/>
            </c:dLbl>
            <c:dLbl>
              <c:idx val="1"/>
              <c:layout>
                <c:manualLayout>
                  <c:x val="-8.6481006197782498E-2"/>
                  <c:y val="1.054230314943514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Val val="1"/>
            </c:dLbl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выявлены нарушения</c:v>
                </c:pt>
                <c:pt idx="1">
                  <c:v>без нарушений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8.8000000000000064E-2</c:v>
                </c:pt>
                <c:pt idx="1">
                  <c:v>0.91200000000000003</c:v>
                </c:pt>
              </c:numCache>
            </c:numRef>
          </c:val>
        </c:ser>
      </c:pie3DChart>
      <c:spPr>
        <a:noFill/>
        <a:ln w="23810">
          <a:noFill/>
        </a:ln>
      </c:spPr>
    </c:plotArea>
    <c:legend>
      <c:legendPos val="r"/>
      <c:layout>
        <c:manualLayout>
          <c:xMode val="edge"/>
          <c:yMode val="edge"/>
          <c:x val="5.4690686883953905E-2"/>
          <c:y val="0.77556744596114657"/>
          <c:w val="0.88256454011359997"/>
          <c:h val="0.22443255403885332"/>
        </c:manualLayout>
      </c:layout>
    </c:legend>
    <c:plotVisOnly val="1"/>
    <c:dispBlanksAs val="zero"/>
  </c:chart>
  <c:txPr>
    <a:bodyPr/>
    <a:lstStyle/>
    <a:p>
      <a:pPr>
        <a:defRPr sz="1687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0234841196084076E-2"/>
          <c:y val="0.34129572674681125"/>
          <c:w val="0.66191617178077211"/>
          <c:h val="0.633449875962924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претензий</c:v>
                </c:pt>
              </c:strCache>
            </c:strRef>
          </c:tx>
          <c:dPt>
            <c:idx val="4"/>
            <c:spPr>
              <a:solidFill>
                <a:srgbClr val="00B0F0"/>
              </a:solidFill>
            </c:spPr>
          </c:dPt>
          <c:dPt>
            <c:idx val="10"/>
            <c:spPr>
              <a:solidFill>
                <a:schemeClr val="tx1"/>
              </a:solidFill>
            </c:spPr>
          </c:dPt>
          <c:dLbls>
            <c:dLbl>
              <c:idx val="0"/>
              <c:layout>
                <c:manualLayout>
                  <c:x val="0"/>
                  <c:y val="-3.1658840803202644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1.8789389719256273E-2"/>
                  <c:y val="-2.9223545356802421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1.4453376707120201E-3"/>
                  <c:y val="-3.8964727142403184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1.5898714377832211E-2"/>
                  <c:y val="2.4352954464002471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7.6602896547737012E-2"/>
                  <c:y val="-1.9482363571201616E-2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-1.4453376707120186E-2"/>
                  <c:y val="-3.6529431696003034E-2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-1.1562701365696173E-2"/>
                  <c:y val="1.4611772678401211E-2"/>
                </c:manualLayout>
              </c:layout>
              <c:dLblPos val="outEnd"/>
              <c:showVal val="1"/>
            </c:dLbl>
            <c:dLbl>
              <c:idx val="8"/>
              <c:layout>
                <c:manualLayout>
                  <c:x val="-1.8789389719256273E-2"/>
                  <c:y val="-2.435295446400202E-2"/>
                </c:manualLayout>
              </c:layout>
              <c:dLblPos val="outEnd"/>
              <c:showVal val="1"/>
            </c:dLbl>
            <c:dLbl>
              <c:idx val="9"/>
              <c:layout>
                <c:manualLayout>
                  <c:x val="-1.7344052048544226E-2"/>
                  <c:y val="-2.9223545356802421E-2"/>
                </c:manualLayout>
              </c:layout>
              <c:dLblPos val="outEnd"/>
              <c:showVal val="1"/>
            </c:dLbl>
            <c:dLbl>
              <c:idx val="10"/>
              <c:layout>
                <c:manualLayout>
                  <c:x val="-1.7344052048544219E-2"/>
                  <c:y val="-2.6788249910402191E-2"/>
                </c:manualLayout>
              </c:layout>
              <c:dLblPos val="outEnd"/>
              <c:showVal val="1"/>
            </c:dLbl>
            <c:dLbl>
              <c:idx val="11"/>
              <c:layout>
                <c:manualLayout>
                  <c:x val="-2.8906753414240402E-3"/>
                  <c:y val="-4.8705908928003992E-2"/>
                </c:manualLayout>
              </c:layout>
              <c:dLblPos val="outEnd"/>
              <c:showVal val="1"/>
            </c:dLbl>
            <c:dLbl>
              <c:idx val="12"/>
              <c:layout>
                <c:manualLayout>
                  <c:x val="1.7344052048544226E-2"/>
                  <c:y val="-2.9223545356802421E-2"/>
                </c:manualLayout>
              </c:layout>
              <c:dLblPos val="outEnd"/>
              <c:showVal val="1"/>
            </c:dLbl>
            <c:dLblPos val="outEnd"/>
            <c:showVal val="1"/>
            <c:showLeaderLines val="1"/>
          </c:dLbls>
          <c:cat>
            <c:strRef>
              <c:f>Лист1!$A$2:$A$14</c:f>
              <c:strCache>
                <c:ptCount val="13"/>
                <c:pt idx="0">
                  <c:v>ДГКБСМП</c:v>
                </c:pt>
                <c:pt idx="1">
                  <c:v>ГНОКБ</c:v>
                </c:pt>
                <c:pt idx="2">
                  <c:v>РД №2</c:v>
                </c:pt>
                <c:pt idx="3">
                  <c:v>ГКБСМП №2</c:v>
                </c:pt>
                <c:pt idx="4">
                  <c:v>Чановская ЦРБ</c:v>
                </c:pt>
                <c:pt idx="5">
                  <c:v>ДГКБ №1</c:v>
                </c:pt>
                <c:pt idx="6">
                  <c:v>Обская ЦГБ</c:v>
                </c:pt>
                <c:pt idx="7">
                  <c:v>ГКБ №34</c:v>
                </c:pt>
                <c:pt idx="8">
                  <c:v>ДКБ</c:v>
                </c:pt>
                <c:pt idx="9">
                  <c:v>Искитимская ЦРБ</c:v>
                </c:pt>
                <c:pt idx="10">
                  <c:v>Черепановская ЦРБ</c:v>
                </c:pt>
                <c:pt idx="11">
                  <c:v>Каргатская ЦРБ</c:v>
                </c:pt>
                <c:pt idx="12">
                  <c:v>НОГВВ №2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9</c:v>
                </c:pt>
                <c:pt idx="1">
                  <c:v>39</c:v>
                </c:pt>
                <c:pt idx="2">
                  <c:v>2</c:v>
                </c:pt>
                <c:pt idx="3">
                  <c:v>3</c:v>
                </c:pt>
                <c:pt idx="4">
                  <c:v>220</c:v>
                </c:pt>
                <c:pt idx="5">
                  <c:v>8</c:v>
                </c:pt>
                <c:pt idx="6">
                  <c:v>5</c:v>
                </c:pt>
                <c:pt idx="7">
                  <c:v>4</c:v>
                </c:pt>
                <c:pt idx="8">
                  <c:v>1</c:v>
                </c:pt>
                <c:pt idx="9">
                  <c:v>14</c:v>
                </c:pt>
                <c:pt idx="10">
                  <c:v>2</c:v>
                </c:pt>
                <c:pt idx="11">
                  <c:v>11</c:v>
                </c:pt>
                <c:pt idx="12">
                  <c:v>59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3657639793173257"/>
          <c:y val="6.932116427064916E-2"/>
          <c:w val="0.25475157604399473"/>
          <c:h val="0.9158229582396685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 baseline="0"/>
            </a:pPr>
            <a:r>
              <a:rPr lang="ru-RU" dirty="0" smtClean="0"/>
              <a:t>Структура </a:t>
            </a:r>
            <a:r>
              <a:rPr lang="ru-RU" dirty="0"/>
              <a:t>претензий медицинских </a:t>
            </a:r>
            <a:endParaRPr lang="ru-RU" dirty="0" smtClean="0"/>
          </a:p>
          <a:p>
            <a:pPr>
              <a:defRPr sz="1800" baseline="0"/>
            </a:pPr>
            <a:r>
              <a:rPr lang="ru-RU" dirty="0" smtClean="0"/>
              <a:t>организаций</a:t>
            </a:r>
            <a:endParaRPr lang="ru-RU" dirty="0"/>
          </a:p>
        </c:rich>
      </c:tx>
      <c:layout>
        <c:manualLayout>
          <c:xMode val="edge"/>
          <c:yMode val="edge"/>
          <c:x val="0.43183639382243155"/>
          <c:y val="1.6983364256524205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7510519288501879E-2"/>
          <c:y val="0.24678558823677899"/>
          <c:w val="0.71161711719576304"/>
          <c:h val="0.399867315874962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претензий медицинских организаций</c:v>
                </c:pt>
              </c:strCache>
            </c:strRef>
          </c:tx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7030A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Lbls>
            <c:dLbl>
              <c:idx val="1"/>
              <c:layout>
                <c:manualLayout>
                  <c:x val="7.7575214617125091E-2"/>
                  <c:y val="4.1082455903699504E-4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0"/>
                  <c:y val="0.1346791920436198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9.5843821342855504E-2"/>
                  <c:y val="-1.6969790290711943E-2"/>
                </c:manualLayout>
              </c:layout>
              <c:dLblPos val="outEnd"/>
              <c:showVal val="1"/>
            </c:dLbl>
            <c:dLblPos val="outEnd"/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дефекты медицинской помощи</c:v>
                </c:pt>
                <c:pt idx="1">
                  <c:v>нарушения в оформлении и предъявлении счетов на оплату</c:v>
                </c:pt>
                <c:pt idx="2">
                  <c:v>дефекты медицинской документации</c:v>
                </c:pt>
                <c:pt idx="3">
                  <c:v>ограничение доступности медицинской помощи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0.40100000000000002</c:v>
                </c:pt>
                <c:pt idx="1">
                  <c:v>8.800000000000005E-2</c:v>
                </c:pt>
                <c:pt idx="2">
                  <c:v>0.46700000000000008</c:v>
                </c:pt>
                <c:pt idx="3">
                  <c:v>4.3999999999999997E-2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1.7023073708987466E-2"/>
          <c:y val="0.67223142938574765"/>
          <c:w val="0.88880554559251002"/>
          <c:h val="0.30999068778659017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/>
            </a:pPr>
            <a:r>
              <a:rPr lang="ru-RU" sz="1800" dirty="0" smtClean="0"/>
              <a:t>Результаты</a:t>
            </a:r>
            <a:r>
              <a:rPr lang="ru-RU" sz="1800" baseline="0" dirty="0" smtClean="0"/>
              <a:t> </a:t>
            </a:r>
            <a:r>
              <a:rPr lang="ru-RU" sz="1800" baseline="0" dirty="0" err="1" smtClean="0"/>
              <a:t>реэкспертиз</a:t>
            </a:r>
            <a:r>
              <a:rPr lang="ru-RU" sz="1800" baseline="0" dirty="0" smtClean="0"/>
              <a:t> </a:t>
            </a:r>
            <a:endParaRPr lang="ru-RU" sz="1800" dirty="0"/>
          </a:p>
        </c:rich>
      </c:tx>
      <c:layout>
        <c:manualLayout>
          <c:xMode val="edge"/>
          <c:yMode val="edge"/>
          <c:x val="0.24964304711778104"/>
          <c:y val="1.7486189875433301E-2"/>
        </c:manualLayout>
      </c:layout>
    </c:title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необоснованные  дефекты 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layout>
                <c:manualLayout>
                  <c:x val="1.23455926039985E-2"/>
                  <c:y val="-5.2581791597875308E-2"/>
                </c:manualLayout>
              </c:layout>
              <c:showVal val="1"/>
            </c:dLbl>
            <c:dLbl>
              <c:idx val="1"/>
              <c:layout>
                <c:manualLayout>
                  <c:x val="4.9020751483026502E-3"/>
                  <c:y val="2.5234922511355288E-2"/>
                </c:manualLayout>
              </c:layout>
              <c:showVal val="1"/>
            </c:dLbl>
            <c:dLbl>
              <c:idx val="2"/>
              <c:layout>
                <c:manualLayout>
                  <c:x val="1.6666550015397984E-2"/>
                  <c:y val="-2.4609145958930611E-2"/>
                </c:manualLayout>
              </c:layout>
              <c:showVal val="1"/>
            </c:dLbl>
            <c:dLbl>
              <c:idx val="3"/>
              <c:layout>
                <c:manualLayout>
                  <c:x val="0.11388809177188611"/>
                  <c:y val="-9.4444279187613264E-2"/>
                </c:manualLayout>
              </c:layout>
              <c:showVal val="1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дефекты медицинской помощи</c:v>
                </c:pt>
                <c:pt idx="1">
                  <c:v>нарушения в оформлении и предъявлении счетов на оплату</c:v>
                </c:pt>
                <c:pt idx="2">
                  <c:v>дефекты медицинской документации</c:v>
                </c:pt>
                <c:pt idx="3">
                  <c:v>ограничение доступности медицинской помощи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0.51800000000000002</c:v>
                </c:pt>
                <c:pt idx="1">
                  <c:v>0.41670000000000001</c:v>
                </c:pt>
                <c:pt idx="2">
                  <c:v>0.6021000000000003</c:v>
                </c:pt>
                <c:pt idx="3">
                  <c:v>0.55600000000000005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обоснованные дефекты</c:v>
                </c:pt>
              </c:strCache>
            </c:strRef>
          </c:tx>
          <c:spPr>
            <a:solidFill>
              <a:srgbClr val="00B0F0"/>
            </a:solidFill>
          </c:spPr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дефекты медицинской помощи</c:v>
                </c:pt>
                <c:pt idx="1">
                  <c:v>нарушения в оформлении и предъявлении счетов на оплату</c:v>
                </c:pt>
                <c:pt idx="2">
                  <c:v>дефекты медицинской документации</c:v>
                </c:pt>
                <c:pt idx="3">
                  <c:v>ограничение доступности медицинской помощи</c:v>
                </c:pt>
              </c:strCache>
            </c:strRef>
          </c:cat>
          <c:val>
            <c:numRef>
              <c:f>Лист1!$C$2:$C$5</c:f>
              <c:numCache>
                <c:formatCode>0.0%</c:formatCode>
                <c:ptCount val="4"/>
                <c:pt idx="0">
                  <c:v>0.48200000000000015</c:v>
                </c:pt>
                <c:pt idx="1">
                  <c:v>0.58299999999999996</c:v>
                </c:pt>
                <c:pt idx="2">
                  <c:v>0.39800000000000024</c:v>
                </c:pt>
                <c:pt idx="3">
                  <c:v>0.44400000000000001</c:v>
                </c:pt>
              </c:numCache>
            </c:numRef>
          </c:val>
        </c:ser>
        <c:dLbls>
          <c:showVal val="1"/>
        </c:dLbls>
        <c:shape val="cylinder"/>
        <c:axId val="77748864"/>
        <c:axId val="77754752"/>
        <c:axId val="0"/>
      </c:bar3DChart>
      <c:catAx>
        <c:axId val="7774886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7754752"/>
        <c:crosses val="autoZero"/>
        <c:auto val="1"/>
        <c:lblAlgn val="ctr"/>
        <c:lblOffset val="100"/>
      </c:catAx>
      <c:valAx>
        <c:axId val="77754752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7748864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62242018428567425"/>
          <c:y val="0.75199932625287225"/>
          <c:w val="0.32912739893334203"/>
          <c:h val="0.20404716413498991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89CDAC-A67D-41CB-A3E5-22E0FB05060D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8EDE61-AEAF-4083-9AFF-FCC9FD20A644}">
      <dgm:prSet phldrT="[Текст]" custT="1"/>
      <dgm:spPr>
        <a:gradFill rotWithShape="0">
          <a:gsLst>
            <a:gs pos="0">
              <a:srgbClr val="69CFDD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chemeClr val="tx1"/>
          </a:solidFill>
        </a:ln>
      </dgm:spPr>
      <dgm:t>
        <a:bodyPr/>
        <a:lstStyle/>
        <a:p>
          <a:r>
            <a:rPr lang="ru-RU" sz="2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фактических сроков оказания медицинской помощи,</a:t>
          </a:r>
          <a:r>
            <a:rPr lang="ru-RU" sz="2400" b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A101DA3-6584-4EA2-B945-1A2BC86438CA}" type="parTrans" cxnId="{437C7899-1FFF-496E-AFE1-18F282C931F3}">
      <dgm:prSet/>
      <dgm:spPr/>
      <dgm:t>
        <a:bodyPr/>
        <a:lstStyle/>
        <a:p>
          <a:endParaRPr lang="ru-RU"/>
        </a:p>
      </dgm:t>
    </dgm:pt>
    <dgm:pt modelId="{BF1AD9AF-6F4B-455A-94BE-BDBD8016289B}" type="sibTrans" cxnId="{437C7899-1FFF-496E-AFE1-18F282C931F3}">
      <dgm:prSet/>
      <dgm:spPr/>
      <dgm:t>
        <a:bodyPr/>
        <a:lstStyle/>
        <a:p>
          <a:endParaRPr lang="ru-RU"/>
        </a:p>
      </dgm:t>
    </dgm:pt>
    <dgm:pt modelId="{F589E8ED-51B4-4439-BB52-4E54B077A299}">
      <dgm:prSet phldrT="[Текст]" custT="1"/>
      <dgm:spPr>
        <a:gradFill rotWithShape="0">
          <a:gsLst>
            <a:gs pos="0">
              <a:srgbClr val="69CFDD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sz="2400" b="0" dirty="0" smtClean="0">
              <a:latin typeface="Times New Roman" pitchFamily="18" charset="0"/>
              <a:cs typeface="Times New Roman" pitchFamily="18" charset="0"/>
            </a:rPr>
            <a:t>объема предъявленных к оплате медицинских услуг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55AA8516-F02A-4232-8ECC-5985C3153FFE}" type="parTrans" cxnId="{00366F4E-927C-4200-9ACE-6B503A43EF15}">
      <dgm:prSet/>
      <dgm:spPr/>
      <dgm:t>
        <a:bodyPr/>
        <a:lstStyle/>
        <a:p>
          <a:endParaRPr lang="ru-RU"/>
        </a:p>
      </dgm:t>
    </dgm:pt>
    <dgm:pt modelId="{9888E3F7-643B-44B5-9CB6-472D7F31190F}" type="sibTrans" cxnId="{00366F4E-927C-4200-9ACE-6B503A43EF15}">
      <dgm:prSet/>
      <dgm:spPr/>
      <dgm:t>
        <a:bodyPr/>
        <a:lstStyle/>
        <a:p>
          <a:endParaRPr lang="ru-RU"/>
        </a:p>
      </dgm:t>
    </dgm:pt>
    <dgm:pt modelId="{149FAA22-D8E7-4AC8-A0C2-24C734B513B0}">
      <dgm:prSet phldrT="[Текст]" custT="1"/>
      <dgm:spPr>
        <a:gradFill rotWithShape="0">
          <a:gsLst>
            <a:gs pos="0">
              <a:srgbClr val="69CFDD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записям в первичной и учетно-отчетной</a:t>
          </a:r>
          <a:r>
            <a:rPr lang="ru-RU" sz="28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документации медицинской организации</a:t>
          </a:r>
          <a:endParaRPr lang="ru-RU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E815C2-80A2-43D7-BD43-B9250387FBA4}" type="parTrans" cxnId="{775BD7C4-FB7B-4CEC-A9D2-26FE10918A70}">
      <dgm:prSet/>
      <dgm:spPr/>
      <dgm:t>
        <a:bodyPr/>
        <a:lstStyle/>
        <a:p>
          <a:endParaRPr lang="ru-RU"/>
        </a:p>
      </dgm:t>
    </dgm:pt>
    <dgm:pt modelId="{CAF4EF5D-1E25-47F0-8AB6-4740CF52D812}" type="sibTrans" cxnId="{775BD7C4-FB7B-4CEC-A9D2-26FE10918A70}">
      <dgm:prSet/>
      <dgm:spPr/>
      <dgm:t>
        <a:bodyPr/>
        <a:lstStyle/>
        <a:p>
          <a:endParaRPr lang="ru-RU"/>
        </a:p>
      </dgm:t>
    </dgm:pt>
    <dgm:pt modelId="{1220B34E-73DA-47A1-9850-3E9BC881A339}" type="pres">
      <dgm:prSet presAssocID="{5989CDAC-A67D-41CB-A3E5-22E0FB0506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148DA9-9BD8-4D44-A878-4D9F4EF05CD3}" type="pres">
      <dgm:prSet presAssocID="{149FAA22-D8E7-4AC8-A0C2-24C734B513B0}" presName="boxAndChildren" presStyleCnt="0"/>
      <dgm:spPr/>
    </dgm:pt>
    <dgm:pt modelId="{27367607-D0DB-4978-B080-B8C9E89EB7F6}" type="pres">
      <dgm:prSet presAssocID="{149FAA22-D8E7-4AC8-A0C2-24C734B513B0}" presName="parentTextBox" presStyleLbl="node1" presStyleIdx="0" presStyleCnt="2" custLinFactNeighborY="4153"/>
      <dgm:spPr/>
      <dgm:t>
        <a:bodyPr/>
        <a:lstStyle/>
        <a:p>
          <a:endParaRPr lang="ru-RU"/>
        </a:p>
      </dgm:t>
    </dgm:pt>
    <dgm:pt modelId="{57F96405-C120-4F0B-9F2F-5E65D6A6307A}" type="pres">
      <dgm:prSet presAssocID="{BF1AD9AF-6F4B-455A-94BE-BDBD8016289B}" presName="sp" presStyleCnt="0"/>
      <dgm:spPr/>
    </dgm:pt>
    <dgm:pt modelId="{984B8E81-09A8-4553-9C7A-DB5333E7CC0C}" type="pres">
      <dgm:prSet presAssocID="{428EDE61-AEAF-4083-9AFF-FCC9FD20A644}" presName="arrowAndChildren" presStyleCnt="0"/>
      <dgm:spPr/>
    </dgm:pt>
    <dgm:pt modelId="{38AC5315-DA19-4F98-B426-896D324DA99D}" type="pres">
      <dgm:prSet presAssocID="{428EDE61-AEAF-4083-9AFF-FCC9FD20A644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CD2EBEA1-EFE1-4AE5-B70A-B162EB2B133D}" type="pres">
      <dgm:prSet presAssocID="{428EDE61-AEAF-4083-9AFF-FCC9FD20A644}" presName="arrow" presStyleLbl="node1" presStyleIdx="1" presStyleCnt="2" custAng="0"/>
      <dgm:spPr/>
      <dgm:t>
        <a:bodyPr/>
        <a:lstStyle/>
        <a:p>
          <a:endParaRPr lang="ru-RU"/>
        </a:p>
      </dgm:t>
    </dgm:pt>
    <dgm:pt modelId="{1F382FE5-B28A-4CE1-922E-354836ADC40E}" type="pres">
      <dgm:prSet presAssocID="{428EDE61-AEAF-4083-9AFF-FCC9FD20A644}" presName="descendantArrow" presStyleCnt="0"/>
      <dgm:spPr/>
    </dgm:pt>
    <dgm:pt modelId="{CCCECFB7-9D5B-4997-B365-07BBCFF4E27B}" type="pres">
      <dgm:prSet presAssocID="{F589E8ED-51B4-4439-BB52-4E54B077A299}" presName="childTextArrow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366F4E-927C-4200-9ACE-6B503A43EF15}" srcId="{428EDE61-AEAF-4083-9AFF-FCC9FD20A644}" destId="{F589E8ED-51B4-4439-BB52-4E54B077A299}" srcOrd="0" destOrd="0" parTransId="{55AA8516-F02A-4232-8ECC-5985C3153FFE}" sibTransId="{9888E3F7-643B-44B5-9CB6-472D7F31190F}"/>
    <dgm:cxn modelId="{0468E38C-5FDE-490A-9455-8B909E50C184}" type="presOf" srcId="{5989CDAC-A67D-41CB-A3E5-22E0FB05060D}" destId="{1220B34E-73DA-47A1-9850-3E9BC881A339}" srcOrd="0" destOrd="0" presId="urn:microsoft.com/office/officeart/2005/8/layout/process4"/>
    <dgm:cxn modelId="{E3A7AC5A-43D8-4956-8B5F-0D4ED6292F19}" type="presOf" srcId="{149FAA22-D8E7-4AC8-A0C2-24C734B513B0}" destId="{27367607-D0DB-4978-B080-B8C9E89EB7F6}" srcOrd="0" destOrd="0" presId="urn:microsoft.com/office/officeart/2005/8/layout/process4"/>
    <dgm:cxn modelId="{F4F7F1C7-51C0-406C-AA19-B6DCC86A1644}" type="presOf" srcId="{428EDE61-AEAF-4083-9AFF-FCC9FD20A644}" destId="{CD2EBEA1-EFE1-4AE5-B70A-B162EB2B133D}" srcOrd="1" destOrd="0" presId="urn:microsoft.com/office/officeart/2005/8/layout/process4"/>
    <dgm:cxn modelId="{5B004598-4AB1-4FCD-9BD8-D7A2053E9B9C}" type="presOf" srcId="{428EDE61-AEAF-4083-9AFF-FCC9FD20A644}" destId="{38AC5315-DA19-4F98-B426-896D324DA99D}" srcOrd="0" destOrd="0" presId="urn:microsoft.com/office/officeart/2005/8/layout/process4"/>
    <dgm:cxn modelId="{437C7899-1FFF-496E-AFE1-18F282C931F3}" srcId="{5989CDAC-A67D-41CB-A3E5-22E0FB05060D}" destId="{428EDE61-AEAF-4083-9AFF-FCC9FD20A644}" srcOrd="0" destOrd="0" parTransId="{6A101DA3-6584-4EA2-B945-1A2BC86438CA}" sibTransId="{BF1AD9AF-6F4B-455A-94BE-BDBD8016289B}"/>
    <dgm:cxn modelId="{775BD7C4-FB7B-4CEC-A9D2-26FE10918A70}" srcId="{5989CDAC-A67D-41CB-A3E5-22E0FB05060D}" destId="{149FAA22-D8E7-4AC8-A0C2-24C734B513B0}" srcOrd="1" destOrd="0" parTransId="{8EE815C2-80A2-43D7-BD43-B9250387FBA4}" sibTransId="{CAF4EF5D-1E25-47F0-8AB6-4740CF52D812}"/>
    <dgm:cxn modelId="{D3E37D03-13C4-45B9-B32A-04D5CE599418}" type="presOf" srcId="{F589E8ED-51B4-4439-BB52-4E54B077A299}" destId="{CCCECFB7-9D5B-4997-B365-07BBCFF4E27B}" srcOrd="0" destOrd="0" presId="urn:microsoft.com/office/officeart/2005/8/layout/process4"/>
    <dgm:cxn modelId="{5B227BBF-E36A-4E5A-B451-BF6B8ADD0E16}" type="presParOf" srcId="{1220B34E-73DA-47A1-9850-3E9BC881A339}" destId="{30148DA9-9BD8-4D44-A878-4D9F4EF05CD3}" srcOrd="0" destOrd="0" presId="urn:microsoft.com/office/officeart/2005/8/layout/process4"/>
    <dgm:cxn modelId="{C2BD5739-3323-4119-BC21-09C246CB0C33}" type="presParOf" srcId="{30148DA9-9BD8-4D44-A878-4D9F4EF05CD3}" destId="{27367607-D0DB-4978-B080-B8C9E89EB7F6}" srcOrd="0" destOrd="0" presId="urn:microsoft.com/office/officeart/2005/8/layout/process4"/>
    <dgm:cxn modelId="{8277AFDF-3B44-4450-B9DF-BE5D21FEC046}" type="presParOf" srcId="{1220B34E-73DA-47A1-9850-3E9BC881A339}" destId="{57F96405-C120-4F0B-9F2F-5E65D6A6307A}" srcOrd="1" destOrd="0" presId="urn:microsoft.com/office/officeart/2005/8/layout/process4"/>
    <dgm:cxn modelId="{F7179FC9-F58B-4059-BAC4-5A8CCAA9644F}" type="presParOf" srcId="{1220B34E-73DA-47A1-9850-3E9BC881A339}" destId="{984B8E81-09A8-4553-9C7A-DB5333E7CC0C}" srcOrd="2" destOrd="0" presId="urn:microsoft.com/office/officeart/2005/8/layout/process4"/>
    <dgm:cxn modelId="{DAC328BA-8CC5-42A5-AC7F-F1895F13C919}" type="presParOf" srcId="{984B8E81-09A8-4553-9C7A-DB5333E7CC0C}" destId="{38AC5315-DA19-4F98-B426-896D324DA99D}" srcOrd="0" destOrd="0" presId="urn:microsoft.com/office/officeart/2005/8/layout/process4"/>
    <dgm:cxn modelId="{BB1836F0-586D-4EF3-8509-46170ECCB5E7}" type="presParOf" srcId="{984B8E81-09A8-4553-9C7A-DB5333E7CC0C}" destId="{CD2EBEA1-EFE1-4AE5-B70A-B162EB2B133D}" srcOrd="1" destOrd="0" presId="urn:microsoft.com/office/officeart/2005/8/layout/process4"/>
    <dgm:cxn modelId="{643FFEAA-4D58-45C3-9513-C09BB941BE90}" type="presParOf" srcId="{984B8E81-09A8-4553-9C7A-DB5333E7CC0C}" destId="{1F382FE5-B28A-4CE1-922E-354836ADC40E}" srcOrd="2" destOrd="0" presId="urn:microsoft.com/office/officeart/2005/8/layout/process4"/>
    <dgm:cxn modelId="{A1940F4E-FFA2-43CA-B5F7-944D4B43FC57}" type="presParOf" srcId="{1F382FE5-B28A-4CE1-922E-354836ADC40E}" destId="{CCCECFB7-9D5B-4997-B365-07BBCFF4E27B}" srcOrd="0" destOrd="0" presId="urn:microsoft.com/office/officeart/2005/8/layout/process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A032C7-0AAF-4DF8-82BC-8FC61D3C8675}" type="doc">
      <dgm:prSet loTypeId="urn:microsoft.com/office/officeart/2005/8/layout/radial3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620095-EA8C-48A0-9B58-638944FB8E2F}">
      <dgm:prSet phldrT="[Текст]" custT="1"/>
      <dgm:spPr>
        <a:gradFill rotWithShape="0"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38100">
          <a:solidFill>
            <a:schemeClr val="tx1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Договор СМО и</a:t>
          </a:r>
        </a:p>
        <a:p>
          <a:r>
            <a:rPr lang="ru-RU" sz="2000" b="1" dirty="0" smtClean="0">
              <a:solidFill>
                <a:schemeClr val="tx1"/>
              </a:solidFill>
            </a:rPr>
            <a:t> МО</a:t>
          </a:r>
          <a:endParaRPr lang="ru-RU" sz="2000" b="1" dirty="0">
            <a:solidFill>
              <a:schemeClr val="tx1"/>
            </a:solidFill>
          </a:endParaRPr>
        </a:p>
      </dgm:t>
    </dgm:pt>
    <dgm:pt modelId="{CF06BDEB-4A20-43EF-AFE1-3BBBCA154B93}" type="parTrans" cxnId="{7FC64951-20BD-407C-A3B4-3A3389F13C31}">
      <dgm:prSet/>
      <dgm:spPr/>
      <dgm:t>
        <a:bodyPr/>
        <a:lstStyle/>
        <a:p>
          <a:endParaRPr lang="ru-RU"/>
        </a:p>
      </dgm:t>
    </dgm:pt>
    <dgm:pt modelId="{7D4713B5-2683-4161-91E3-2ABBB7A451D2}" type="sibTrans" cxnId="{7FC64951-20BD-407C-A3B4-3A3389F13C31}">
      <dgm:prSet/>
      <dgm:spPr/>
      <dgm:t>
        <a:bodyPr/>
        <a:lstStyle/>
        <a:p>
          <a:endParaRPr lang="ru-RU"/>
        </a:p>
      </dgm:t>
    </dgm:pt>
    <dgm:pt modelId="{74EF5AC2-56E9-455B-A78F-B04C7EFC510B}">
      <dgm:prSet phldrT="[Текст]" custT="1"/>
      <dgm:spPr>
        <a:gradFill rotWithShape="0">
          <a:gsLst>
            <a:gs pos="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38100">
          <a:solidFill>
            <a:schemeClr val="tx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Тарифное    соглашение</a:t>
          </a:r>
          <a:endParaRPr lang="ru-RU" sz="1600" b="1" dirty="0">
            <a:solidFill>
              <a:schemeClr val="tx1"/>
            </a:solidFill>
          </a:endParaRPr>
        </a:p>
      </dgm:t>
    </dgm:pt>
    <dgm:pt modelId="{EAF22927-F9EA-4193-916F-42AC22A5D16E}" type="parTrans" cxnId="{F64A59DA-A453-4D6E-A300-E5D3717B6DCB}">
      <dgm:prSet/>
      <dgm:spPr/>
      <dgm:t>
        <a:bodyPr/>
        <a:lstStyle/>
        <a:p>
          <a:endParaRPr lang="ru-RU"/>
        </a:p>
      </dgm:t>
    </dgm:pt>
    <dgm:pt modelId="{856B6A5E-8A1D-4011-816A-003ACC414253}" type="sibTrans" cxnId="{F64A59DA-A453-4D6E-A300-E5D3717B6DCB}">
      <dgm:prSet/>
      <dgm:spPr/>
      <dgm:t>
        <a:bodyPr/>
        <a:lstStyle/>
        <a:p>
          <a:endParaRPr lang="ru-RU"/>
        </a:p>
      </dgm:t>
    </dgm:pt>
    <dgm:pt modelId="{8057C845-56F4-49E5-B071-099AC4BB133E}">
      <dgm:prSet phldrT="[Текст]" custT="1"/>
      <dgm:spPr>
        <a:gradFill rotWithShape="0"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38100">
          <a:solidFill>
            <a:schemeClr val="tx1"/>
          </a:solidFill>
        </a:ln>
      </dgm:spPr>
      <dgm:t>
        <a:bodyPr vert="vert270"/>
        <a:lstStyle/>
        <a:p>
          <a:r>
            <a:rPr lang="ru-RU" sz="1600" b="1" dirty="0" smtClean="0">
              <a:solidFill>
                <a:schemeClr val="tx1"/>
              </a:solidFill>
            </a:rPr>
            <a:t>Документ,           подписанный сторонами Тарифного соглашения</a:t>
          </a:r>
          <a:endParaRPr lang="ru-RU" sz="1600" b="1" dirty="0">
            <a:solidFill>
              <a:schemeClr val="tx1"/>
            </a:solidFill>
          </a:endParaRPr>
        </a:p>
      </dgm:t>
    </dgm:pt>
    <dgm:pt modelId="{84C18486-6ED5-4CC8-AC68-9653B215F036}" type="parTrans" cxnId="{8882BB91-6BA5-4633-AA00-E1D1ED8311D9}">
      <dgm:prSet/>
      <dgm:spPr/>
      <dgm:t>
        <a:bodyPr/>
        <a:lstStyle/>
        <a:p>
          <a:endParaRPr lang="ru-RU"/>
        </a:p>
      </dgm:t>
    </dgm:pt>
    <dgm:pt modelId="{201E54E2-CBB6-4E7D-9821-ADC35BE17701}" type="sibTrans" cxnId="{8882BB91-6BA5-4633-AA00-E1D1ED8311D9}">
      <dgm:prSet/>
      <dgm:spPr/>
      <dgm:t>
        <a:bodyPr/>
        <a:lstStyle/>
        <a:p>
          <a:endParaRPr lang="ru-RU"/>
        </a:p>
      </dgm:t>
    </dgm:pt>
    <dgm:pt modelId="{30CB5AEA-06AF-4FF9-940A-2F236D479B3A}">
      <dgm:prSet phldrT="[Текст]" custT="1"/>
      <dgm:spPr>
        <a:gradFill rotWithShape="0">
          <a:gsLst>
            <a:gs pos="0">
              <a:schemeClr val="accent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38100">
          <a:solidFill>
            <a:schemeClr val="tx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Приказ МЗ и ТФОМС</a:t>
          </a:r>
          <a:endParaRPr lang="ru-RU" sz="1600" b="1" dirty="0">
            <a:solidFill>
              <a:schemeClr val="tx1"/>
            </a:solidFill>
          </a:endParaRPr>
        </a:p>
      </dgm:t>
    </dgm:pt>
    <dgm:pt modelId="{F324C1F1-0C29-4CBB-AFF4-0AB29F49E472}" type="parTrans" cxnId="{A52F081E-E771-4111-8025-09C84AC6D09D}">
      <dgm:prSet/>
      <dgm:spPr/>
      <dgm:t>
        <a:bodyPr/>
        <a:lstStyle/>
        <a:p>
          <a:endParaRPr lang="ru-RU"/>
        </a:p>
      </dgm:t>
    </dgm:pt>
    <dgm:pt modelId="{25C28FFC-6EEA-4F2D-93DC-FDED98E2CBF8}" type="sibTrans" cxnId="{A52F081E-E771-4111-8025-09C84AC6D09D}">
      <dgm:prSet/>
      <dgm:spPr/>
      <dgm:t>
        <a:bodyPr/>
        <a:lstStyle/>
        <a:p>
          <a:endParaRPr lang="ru-RU"/>
        </a:p>
      </dgm:t>
    </dgm:pt>
    <dgm:pt modelId="{C723DBE5-7961-4DDB-BDF7-627B5F76F0FC}">
      <dgm:prSet phldrT="[Текст]" phldr="1" custRadScaleRad="190876" custRadScaleInc="-64953"/>
      <dgm:spPr/>
      <dgm:t>
        <a:bodyPr/>
        <a:lstStyle/>
        <a:p>
          <a:endParaRPr lang="ru-RU" dirty="0"/>
        </a:p>
      </dgm:t>
    </dgm:pt>
    <dgm:pt modelId="{FBAACC99-A1A8-4CD2-91CE-C7A86D1B2CDC}" type="parTrans" cxnId="{F55F9A0A-462A-40F6-BB11-8D0A98702CE8}">
      <dgm:prSet/>
      <dgm:spPr/>
      <dgm:t>
        <a:bodyPr/>
        <a:lstStyle/>
        <a:p>
          <a:endParaRPr lang="ru-RU"/>
        </a:p>
      </dgm:t>
    </dgm:pt>
    <dgm:pt modelId="{CD62E80A-642F-4B94-BE58-DF56BE48FD9E}" type="sibTrans" cxnId="{F55F9A0A-462A-40F6-BB11-8D0A98702CE8}">
      <dgm:prSet/>
      <dgm:spPr/>
      <dgm:t>
        <a:bodyPr/>
        <a:lstStyle/>
        <a:p>
          <a:endParaRPr lang="ru-RU"/>
        </a:p>
      </dgm:t>
    </dgm:pt>
    <dgm:pt modelId="{162125DC-EE75-4F21-87A1-359AB3D60C7B}" type="pres">
      <dgm:prSet presAssocID="{F6A032C7-0AAF-4DF8-82BC-8FC61D3C867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B33649-CF32-4B06-B652-4E1ACD4646E7}" type="pres">
      <dgm:prSet presAssocID="{F6A032C7-0AAF-4DF8-82BC-8FC61D3C8675}" presName="radial" presStyleCnt="0">
        <dgm:presLayoutVars>
          <dgm:animLvl val="ctr"/>
        </dgm:presLayoutVars>
      </dgm:prSet>
      <dgm:spPr/>
    </dgm:pt>
    <dgm:pt modelId="{2F5D5116-818E-4A2A-84EB-F5AC8273B1B9}" type="pres">
      <dgm:prSet presAssocID="{E3620095-EA8C-48A0-9B58-638944FB8E2F}" presName="centerShape" presStyleLbl="vennNode1" presStyleIdx="0" presStyleCnt="4" custScaleY="81132" custLinFactNeighborX="-3085" custLinFactNeighborY="-32279"/>
      <dgm:spPr/>
      <dgm:t>
        <a:bodyPr/>
        <a:lstStyle/>
        <a:p>
          <a:endParaRPr lang="ru-RU"/>
        </a:p>
      </dgm:t>
    </dgm:pt>
    <dgm:pt modelId="{A55FFCC2-EE21-4974-AEF2-46D4445B5CBC}" type="pres">
      <dgm:prSet presAssocID="{74EF5AC2-56E9-455B-A78F-B04C7EFC510B}" presName="node" presStyleLbl="vennNode1" presStyleIdx="1" presStyleCnt="4" custScaleX="137737" custRadScaleRad="174674" custRadScaleInc="-58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D64B73-925F-4B20-AE4E-44E4E108C7D3}" type="pres">
      <dgm:prSet presAssocID="{8057C845-56F4-49E5-B071-099AC4BB133E}" presName="node" presStyleLbl="vennNode1" presStyleIdx="2" presStyleCnt="4" custAng="5400000" custScaleY="145300" custRadScaleRad="163152" custRadScaleInc="-43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C310F4-FB9D-405A-BAE2-160538EE36A1}" type="pres">
      <dgm:prSet presAssocID="{30CB5AEA-06AF-4FF9-940A-2F236D479B3A}" presName="node" presStyleLbl="vennNode1" presStyleIdx="3" presStyleCnt="4" custAng="0" custScaleX="154734" custScaleY="90565" custRadScaleRad="64422" custRadScaleInc="-43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C8F57F-E8BE-4E90-AACB-95FEBE8F5789}" type="presOf" srcId="{E3620095-EA8C-48A0-9B58-638944FB8E2F}" destId="{2F5D5116-818E-4A2A-84EB-F5AC8273B1B9}" srcOrd="0" destOrd="0" presId="urn:microsoft.com/office/officeart/2005/8/layout/radial3"/>
    <dgm:cxn modelId="{8882BB91-6BA5-4633-AA00-E1D1ED8311D9}" srcId="{E3620095-EA8C-48A0-9B58-638944FB8E2F}" destId="{8057C845-56F4-49E5-B071-099AC4BB133E}" srcOrd="1" destOrd="0" parTransId="{84C18486-6ED5-4CC8-AC68-9653B215F036}" sibTransId="{201E54E2-CBB6-4E7D-9821-ADC35BE17701}"/>
    <dgm:cxn modelId="{F55F9A0A-462A-40F6-BB11-8D0A98702CE8}" srcId="{F6A032C7-0AAF-4DF8-82BC-8FC61D3C8675}" destId="{C723DBE5-7961-4DDB-BDF7-627B5F76F0FC}" srcOrd="1" destOrd="0" parTransId="{FBAACC99-A1A8-4CD2-91CE-C7A86D1B2CDC}" sibTransId="{CD62E80A-642F-4B94-BE58-DF56BE48FD9E}"/>
    <dgm:cxn modelId="{B16ECE9A-5BEB-4CE9-BF65-F39F685C0F75}" type="presOf" srcId="{74EF5AC2-56E9-455B-A78F-B04C7EFC510B}" destId="{A55FFCC2-EE21-4974-AEF2-46D4445B5CBC}" srcOrd="0" destOrd="0" presId="urn:microsoft.com/office/officeart/2005/8/layout/radial3"/>
    <dgm:cxn modelId="{E9218D80-8879-4EB1-8B23-C9157DDB7CED}" type="presOf" srcId="{8057C845-56F4-49E5-B071-099AC4BB133E}" destId="{70D64B73-925F-4B20-AE4E-44E4E108C7D3}" srcOrd="0" destOrd="0" presId="urn:microsoft.com/office/officeart/2005/8/layout/radial3"/>
    <dgm:cxn modelId="{A52F081E-E771-4111-8025-09C84AC6D09D}" srcId="{E3620095-EA8C-48A0-9B58-638944FB8E2F}" destId="{30CB5AEA-06AF-4FF9-940A-2F236D479B3A}" srcOrd="2" destOrd="0" parTransId="{F324C1F1-0C29-4CBB-AFF4-0AB29F49E472}" sibTransId="{25C28FFC-6EEA-4F2D-93DC-FDED98E2CBF8}"/>
    <dgm:cxn modelId="{7FC64951-20BD-407C-A3B4-3A3389F13C31}" srcId="{F6A032C7-0AAF-4DF8-82BC-8FC61D3C8675}" destId="{E3620095-EA8C-48A0-9B58-638944FB8E2F}" srcOrd="0" destOrd="0" parTransId="{CF06BDEB-4A20-43EF-AFE1-3BBBCA154B93}" sibTransId="{7D4713B5-2683-4161-91E3-2ABBB7A451D2}"/>
    <dgm:cxn modelId="{DC28EFB1-8A82-4208-B4B5-B756093F32B2}" type="presOf" srcId="{30CB5AEA-06AF-4FF9-940A-2F236D479B3A}" destId="{81C310F4-FB9D-405A-BAE2-160538EE36A1}" srcOrd="0" destOrd="0" presId="urn:microsoft.com/office/officeart/2005/8/layout/radial3"/>
    <dgm:cxn modelId="{F64A59DA-A453-4D6E-A300-E5D3717B6DCB}" srcId="{E3620095-EA8C-48A0-9B58-638944FB8E2F}" destId="{74EF5AC2-56E9-455B-A78F-B04C7EFC510B}" srcOrd="0" destOrd="0" parTransId="{EAF22927-F9EA-4193-916F-42AC22A5D16E}" sibTransId="{856B6A5E-8A1D-4011-816A-003ACC414253}"/>
    <dgm:cxn modelId="{913A5E29-1E37-4145-89EE-090C75F86DC3}" type="presOf" srcId="{F6A032C7-0AAF-4DF8-82BC-8FC61D3C8675}" destId="{162125DC-EE75-4F21-87A1-359AB3D60C7B}" srcOrd="0" destOrd="0" presId="urn:microsoft.com/office/officeart/2005/8/layout/radial3"/>
    <dgm:cxn modelId="{4548B14C-252E-4CDA-82A4-0AFF00D98766}" type="presParOf" srcId="{162125DC-EE75-4F21-87A1-359AB3D60C7B}" destId="{2BB33649-CF32-4B06-B652-4E1ACD4646E7}" srcOrd="0" destOrd="0" presId="urn:microsoft.com/office/officeart/2005/8/layout/radial3"/>
    <dgm:cxn modelId="{8E2A19A8-F1C4-4832-B31E-B0ED0737C89E}" type="presParOf" srcId="{2BB33649-CF32-4B06-B652-4E1ACD4646E7}" destId="{2F5D5116-818E-4A2A-84EB-F5AC8273B1B9}" srcOrd="0" destOrd="0" presId="urn:microsoft.com/office/officeart/2005/8/layout/radial3"/>
    <dgm:cxn modelId="{58016581-D563-4FBE-BAE4-A3E0DE8DFB56}" type="presParOf" srcId="{2BB33649-CF32-4B06-B652-4E1ACD4646E7}" destId="{A55FFCC2-EE21-4974-AEF2-46D4445B5CBC}" srcOrd="1" destOrd="0" presId="urn:microsoft.com/office/officeart/2005/8/layout/radial3"/>
    <dgm:cxn modelId="{C83B55C5-488E-4E66-9838-7C8F10DCD290}" type="presParOf" srcId="{2BB33649-CF32-4B06-B652-4E1ACD4646E7}" destId="{70D64B73-925F-4B20-AE4E-44E4E108C7D3}" srcOrd="2" destOrd="0" presId="urn:microsoft.com/office/officeart/2005/8/layout/radial3"/>
    <dgm:cxn modelId="{B6AAF804-A98D-4720-A579-743C22946429}" type="presParOf" srcId="{2BB33649-CF32-4B06-B652-4E1ACD4646E7}" destId="{81C310F4-FB9D-405A-BAE2-160538EE36A1}" srcOrd="3" destOrd="0" presId="urn:microsoft.com/office/officeart/2005/8/layout/radial3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29CC5-CD73-4C71-B058-532D4BD1416C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E86F2-C564-444A-99C9-39C5782F7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FEDDB6-D407-456F-A33D-DB89E4612DA2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348E70-1BCB-4E0E-A425-F8607F9A4064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74DAD6-EF58-4944-9B86-A7FA76405D33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928794" y="2130425"/>
            <a:ext cx="6529406" cy="1470025"/>
          </a:xfrm>
        </p:spPr>
        <p:txBody>
          <a:bodyPr/>
          <a:lstStyle>
            <a:lvl1pPr algn="ctr">
              <a:defRPr>
                <a:solidFill>
                  <a:srgbClr val="0033C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  <a:lvl2pPr>
              <a:defRPr sz="2500"/>
            </a:lvl2pPr>
            <a:lvl3pPr>
              <a:defRPr sz="23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071802" y="274638"/>
            <a:ext cx="58579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mtClean="0"/>
              <a:t>Haga clic para modificar el estilo de título del patrón</a:t>
            </a:r>
            <a:endParaRPr lang="ru-RU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000232" y="1600200"/>
            <a:ext cx="692948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Haga clic para modificar el estilo de texto del patrón</a:t>
            </a:r>
          </a:p>
          <a:p>
            <a:pPr lvl="1"/>
            <a:r>
              <a:rPr lang="ru-RU" smtClean="0"/>
              <a:t>Segundo nivel</a:t>
            </a:r>
          </a:p>
          <a:p>
            <a:pPr lvl="2"/>
            <a:r>
              <a:rPr lang="ru-RU" smtClean="0"/>
              <a:t>Tercer nivel</a:t>
            </a:r>
          </a:p>
          <a:p>
            <a:pPr lvl="3"/>
            <a:r>
              <a:rPr lang="ru-RU" smtClean="0"/>
              <a:t>Cuarto nivel</a:t>
            </a:r>
          </a:p>
          <a:p>
            <a:pPr lvl="4"/>
            <a:r>
              <a:rPr lang="ru-RU" smtClean="0"/>
              <a:t>Quinto nivel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6F2AB-E9FB-4F64-BF0E-277D1B6C7E90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4B6E7-90A6-4B89-A6FC-8F167016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700" b="1" kern="1200" cap="none" spc="0">
          <a:ln w="11430">
            <a:solidFill>
              <a:schemeClr val="tx1"/>
            </a:solidFill>
          </a:ln>
          <a:solidFill>
            <a:srgbClr val="0070C0"/>
          </a:solidFill>
          <a:effectLst>
            <a:outerShdw blurRad="80000" dist="40000" dir="5040000" algn="tl">
              <a:srgbClr val="000000">
                <a:alpha val="30000"/>
              </a:srgbClr>
            </a:outerShdw>
          </a:effectLst>
          <a:latin typeface="Candar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Candar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ndar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43076" y="1714488"/>
            <a:ext cx="7000924" cy="2028838"/>
          </a:xfrm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контроля сроков, объемов, качества и условий предоставления медицинской помощи по ОМС</a:t>
            </a:r>
            <a:endParaRPr lang="es-ES" sz="3200" dirty="0">
              <a:solidFill>
                <a:srgbClr val="00206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714876" y="5143512"/>
            <a:ext cx="4257660" cy="1538286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Начальник управления организации и контроля системы ОМС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Территориального фонда ОМС Новосибирской области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Васильева Г.Е.</a:t>
            </a:r>
            <a:endParaRPr lang="es-E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142852"/>
            <a:ext cx="5786478" cy="1219200"/>
          </a:xfrm>
        </p:spPr>
        <p:txBody>
          <a:bodyPr/>
          <a:lstStyle/>
          <a:p>
            <a:pPr algn="ctr"/>
            <a:r>
              <a:rPr lang="ru-RU" sz="2800" dirty="0" smtClean="0"/>
              <a:t>Нормативное регулирование применения санкций в Сибирском федеральном округе</a:t>
            </a: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7158" y="1643050"/>
          <a:ext cx="8643998" cy="4930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вал 5"/>
          <p:cNvSpPr/>
          <p:nvPr/>
        </p:nvSpPr>
        <p:spPr bwMode="auto">
          <a:xfrm>
            <a:off x="1000100" y="4786322"/>
            <a:ext cx="1285884" cy="1285884"/>
          </a:xfrm>
          <a:prstGeom prst="ellipse">
            <a:avLst/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</a:rPr>
              <a:t>Приказ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</a:rPr>
              <a:t> МЗ и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</a:rPr>
              <a:t>ТФОМС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</a:rPr>
              <a:t>(1)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29190" y="4500570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(1)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86512" y="250030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(4)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714612" y="2571744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(4)</a:t>
            </a:r>
            <a:endParaRPr lang="ru-RU" b="1" dirty="0"/>
          </a:p>
        </p:txBody>
      </p:sp>
      <p:sp>
        <p:nvSpPr>
          <p:cNvPr id="10" name="Овал 9"/>
          <p:cNvSpPr/>
          <p:nvPr/>
        </p:nvSpPr>
        <p:spPr bwMode="auto">
          <a:xfrm>
            <a:off x="6858016" y="4786322"/>
            <a:ext cx="1285884" cy="1285884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</a:rPr>
              <a:t>Договор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</a:rPr>
              <a:t>СМО и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</a:rPr>
              <a:t>МО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/>
              <a:t>(2)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1" name="Плюс 10"/>
          <p:cNvSpPr/>
          <p:nvPr/>
        </p:nvSpPr>
        <p:spPr bwMode="auto">
          <a:xfrm>
            <a:off x="6215074" y="2857496"/>
            <a:ext cx="571504" cy="628648"/>
          </a:xfrm>
          <a:prstGeom prst="mathPlus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Плюс 11"/>
          <p:cNvSpPr/>
          <p:nvPr/>
        </p:nvSpPr>
        <p:spPr bwMode="auto">
          <a:xfrm>
            <a:off x="2643174" y="2928934"/>
            <a:ext cx="571504" cy="628648"/>
          </a:xfrm>
          <a:prstGeom prst="mathPlus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Плюс 12"/>
          <p:cNvSpPr/>
          <p:nvPr/>
        </p:nvSpPr>
        <p:spPr bwMode="auto">
          <a:xfrm>
            <a:off x="4357686" y="4357694"/>
            <a:ext cx="571504" cy="628648"/>
          </a:xfrm>
          <a:prstGeom prst="mathPlus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74638"/>
            <a:ext cx="5857916" cy="1725602"/>
          </a:xfrm>
        </p:spPr>
        <p:txBody>
          <a:bodyPr/>
          <a:lstStyle/>
          <a:p>
            <a:pPr algn="ctr"/>
            <a:r>
              <a:rPr lang="ru-RU" sz="2800" dirty="0" smtClean="0"/>
              <a:t>Нормативное регулирование применения санкций в Сибирском федеральном округе (продолжение)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2214554"/>
            <a:ext cx="6786610" cy="4454525"/>
          </a:xfrm>
        </p:spPr>
        <p:txBody>
          <a:bodyPr/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11 из 12 регионов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включили санкции в дополнительные соглашения к договорам на оказание  и оплату медицинской помощи по обязательному медицинскому страхованию</a:t>
            </a: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9 из 12 регионов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сочли необходимым дополнительно урегулировать  вопрос применения санкций нормативным документом (для обеспечения единых размеров санкций в субъекте РФ),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их них 89%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посчитали более целесообразным согласовать санкции сторонами, определенными законодательством для подписания Тарифного соглашения в системе обязательного медицинского страхования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142852"/>
            <a:ext cx="5657832" cy="135732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Этапы утверждения санкций на территории Новосибирской области 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928794" y="1571613"/>
            <a:ext cx="700092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Включение санкций в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проект Тарифного соглашения в системе ОМС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2011 год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Издание 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приказа МЗ НСО и ТФОМС НСО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 01.08.2011 №1257/150 «Об утверждении Положения о проведении контроля медицинских организаций, работающих в системе ОМС на территории Новосибирской области»</a:t>
            </a:r>
          </a:p>
          <a:p>
            <a:pPr algn="just"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Подписание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дополнительных соглашений к договорам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оказание  и оплату медицинской помощи по ОМС</a:t>
            </a:r>
          </a:p>
          <a:p>
            <a:pPr algn="just"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Исключение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санкций из проекта Тарифного соглашения в системе ОМС на 2011 год</a:t>
            </a:r>
          </a:p>
          <a:p>
            <a:pPr algn="just"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Подписание в 2012 году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Соглашения о применении санкций в системе ОМС Новосибирской области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между ТФОМС НСО, МЗ НСО, СМО, Новосибирской областной ассоциацией врачей</a:t>
            </a:r>
          </a:p>
          <a:p>
            <a:pPr algn="just"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Отмена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приказа МЗ НСО и ТФОМС НСО от 01.08.2011 №1257/150 «Об утверждении Положения о проведении контроля медицинских организаций, работающих в системе ОМС на территории Новосибирской области»</a:t>
            </a:r>
          </a:p>
          <a:p>
            <a:pPr algn="just"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Утверждение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санкций решением Комиссии по разработке территориальной программы ОМС  (протокол №1 от 22.01.2013)</a:t>
            </a:r>
          </a:p>
          <a:p>
            <a:pPr algn="just">
              <a:buFont typeface="Wingdings" pitchFamily="2" charset="2"/>
              <a:buChar char="Ø"/>
            </a:pPr>
            <a:endParaRPr lang="ru-RU" dirty="0" smtClean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0"/>
            <a:ext cx="5786478" cy="1000102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/>
              <a:t>Применение санкций по видам нарушений</a:t>
            </a:r>
            <a:endParaRPr lang="ru-RU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1071546"/>
          <a:ext cx="8858312" cy="5616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238"/>
                <a:gridCol w="1331232"/>
                <a:gridCol w="2357454"/>
                <a:gridCol w="1857388"/>
              </a:tblGrid>
              <a:tr h="356804">
                <a:tc rowSpan="2"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Виды нарушений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69CFDD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Этапы контроля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69CFDD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Санкции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69CFDD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4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Уменьшение оплаты/ отказ в оплате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69CFDD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Штраф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69CFDD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92010"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Нарушения, ограничивающие доступность медицинской помощи для застрахованных лиц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69CFDD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МЭЭ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69CFDD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частично 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(отказ в предоставлении МП, взимание денежных средств)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69CFDD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64939"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Отсутствие информированности застрахованного населения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69CFDD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МЭЭ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69CFDD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69CFDD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rgbClr val="69CFDD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070412"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Дефекты медицинской помощи/ нарушения при оказании медицинской помощи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69CFDD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МЭЭ, ЭКМП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69CFDD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(за исключением доказанных нарушений врачебной этики, деонтологии)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69CFDD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частично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(за наиболее значимые социальные последствия, ятрогению)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248813"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Дефекты оформления первичной медицинской документации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69CFDD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МЭЭ, ЭКМП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69CFDD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69CFDD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частично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(отказ в предоставлении медицинской документации, фальсификацию)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02809"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Нарушения в оформлении и предъявлении на оплату счетов и реестров счетов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69CFDD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МЭК, МЭЭ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69CFDD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69CFDD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rgbClr val="69CFDD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Условия применения санкций по результатам Контроля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1600200"/>
            <a:ext cx="6929486" cy="5043510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85918" y="1626714"/>
          <a:ext cx="7215238" cy="5010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7619"/>
                <a:gridCol w="3607619"/>
              </a:tblGrid>
              <a:tr h="979498"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Нарушения, ограничивающие доступность медицинской помощи для застрахованных лиц: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69CFDD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Условия применения санкций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69CFDD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992556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1.1.3. нарушение условий оказания медицинской помощи, в том числе сроков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ожидания плановой медицинской помощи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69CFDD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Применяется при наличии объективной возможности медицинской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организации на соблюдение условий оказания медицинской помощи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69CFDD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141905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1.2.,1.3.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необоснованный отказ в оказании медицинской помощи в соответствии с территориальной программой ОМС, базовой программой ОМС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69CFDD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Применяется при наличии объективной возможности медицинской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организации на соблюдение условий оказания медицинской помощи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69CFDD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90058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1.4. взимание платы за медицинскую помощь, предусмотренную территориальной программой ОМС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69CFDD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Применяется за исключением случаев, указанных в ст. 84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323-ФЗ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69CFDD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979498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1.5. приобретение пациентом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лекарственных средств и изделий медицинского назначения в период пребывания в стационаре…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69CFDD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Применяется относительно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лечения основного заболевания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69CFDD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Условия применения санкций по результатам Контроля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1600200"/>
            <a:ext cx="6929486" cy="5043510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85918" y="1626714"/>
          <a:ext cx="7215238" cy="497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7619"/>
                <a:gridCol w="3607619"/>
              </a:tblGrid>
              <a:tr h="659278"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Нарушения при оказании медицинской помощи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69CFDD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Условия применения санкций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69CFDD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992556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3.1. доказанные в установленном порядке случаи нарушения врачебной этика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деонтологии работниками медицинской организации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69CFDD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Применяется по обращению пациента.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Применяется после принятия уполномоченным федеральным органом нормативно-правового акта.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69CFDD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401868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3.2.4., 3.2.5., Невыполнение, несвоевременное или ненадлежащее выполнение… необходимых пациенту диагностических, лечебных мероприятий…, приведших к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инвалидизации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летальному исходу…</a:t>
                      </a:r>
                    </a:p>
                  </a:txBody>
                  <a:tcPr>
                    <a:gradFill>
                      <a:gsLst>
                        <a:gs pos="0">
                          <a:srgbClr val="69CFDD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Применяется по решению комиссии, созданной при ТФОМС.</a:t>
                      </a:r>
                    </a:p>
                    <a:p>
                      <a:pPr algn="just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69CFDD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90058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3.11Действие или бездействие медицинского персонала, обусловившее развитие нового заболевания (развитие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ятрогенного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заболевания)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69CFDD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Применяется по решению комиссии, созданной при ТФОМС.</a:t>
                      </a:r>
                    </a:p>
                  </a:txBody>
                  <a:tcPr>
                    <a:gradFill>
                      <a:gsLst>
                        <a:gs pos="0">
                          <a:srgbClr val="69CFDD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979498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3.10. повторное посещение врача одной и той же специальности в один и тот же день…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69CFDD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Применяется за исключением оказания неотложной или экстренной медицинской помощи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69CFDD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Условия применения санкций по результатам Контроля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1600200"/>
            <a:ext cx="6929486" cy="5043510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857356" y="1428736"/>
          <a:ext cx="7143800" cy="5231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0689"/>
                <a:gridCol w="4173111"/>
              </a:tblGrid>
              <a:tr h="826092"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Дефекты оформления первичной медицинской документации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69CFDD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Условия применения санкций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69CFDD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590992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4.1.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непредоставление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медицинской документации, подтверждающей факт оказания медицинской помощи, без объективных причин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69CFDD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Применяется по истечении 30 дней при оказании амбулаторно-поликлинической медицинской помощи</a:t>
                      </a:r>
                    </a:p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Объективные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причины:</a:t>
                      </a:r>
                    </a:p>
                    <a:p>
                      <a:pPr algn="just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1.Запрос уполномоченного органа</a:t>
                      </a:r>
                    </a:p>
                    <a:p>
                      <a:pPr algn="just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2.Заявление застрахованного (2 месяца с момента подачи или больше по согласованию)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69CFDD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948476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4.3. отсутствие в первичной документации информированного добровольного согласия или отказа от вмешательства…</a:t>
                      </a:r>
                    </a:p>
                  </a:txBody>
                  <a:tcPr>
                    <a:gradFill>
                      <a:gsLst>
                        <a:gs pos="0">
                          <a:srgbClr val="69CFDD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Применяется в случаях, прямо предусмотренных действующим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законодательством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69CFDD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948476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4.6.1. включение в счет на оплату…посещений, койко-дней и др., не подтвержденных медицинской документацией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69CFDD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Применяется также при несоответствии кода МЭС заболеванию, а также дроблении законченного случая лечения в реестре.</a:t>
                      </a:r>
                    </a:p>
                  </a:txBody>
                  <a:tcPr>
                    <a:gradFill>
                      <a:gsLst>
                        <a:gs pos="0">
                          <a:srgbClr val="69CFDD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917251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4.4. наличие в первичной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документации признаков фальсификации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69CFDD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Сформулированы признаки фальсификации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69CFDD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214290"/>
            <a:ext cx="5786478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Определение признаков фальсификации медицинской документации</a:t>
            </a:r>
            <a:endParaRPr lang="ru-RU" sz="3600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3108" y="2071678"/>
            <a:ext cx="664373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Дописки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вписывание текста в свободные места другим почерком.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Исправления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(дат, текста, результатов анализов) - внесение новых записей поверх механически удаленных либо зачеркнутых ранее сделанных при несовпадении с данными в другой медицинской документации (журналы, талоны пациента и т.д.)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Вклейки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наличие в медицинской документации листов отличающихся по фактуре, цвету, размеру, за исключением карт однократного приема.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Полное переоформление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несовпадение текста медицинской документации с заверенной в установленном порядке копией данного документа, сделанной ранее.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0"/>
            <a:ext cx="5786478" cy="1071563"/>
          </a:xfrm>
        </p:spPr>
        <p:txBody>
          <a:bodyPr/>
          <a:lstStyle/>
          <a:p>
            <a:pPr algn="ctr">
              <a:defRPr/>
            </a:pPr>
            <a:r>
              <a:rPr lang="ru-RU" sz="3200" dirty="0" smtClean="0"/>
              <a:t>Взаимодействие субъектов по результатам Контроля</a:t>
            </a:r>
            <a:endParaRPr lang="ru-RU" sz="3200" dirty="0"/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3571875" y="1214438"/>
            <a:ext cx="1120775" cy="584200"/>
          </a:xfrm>
          <a:prstGeom prst="rect">
            <a:avLst/>
          </a:prstGeom>
          <a:gradFill>
            <a:gsLst>
              <a:gs pos="0">
                <a:schemeClr val="tx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СМО</a:t>
            </a: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1500188" y="3357563"/>
            <a:ext cx="4929187" cy="584200"/>
          </a:xfrm>
          <a:prstGeom prst="rect">
            <a:avLst/>
          </a:prstGeom>
          <a:gradFill>
            <a:gsLst>
              <a:gs pos="0">
                <a:schemeClr val="tx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Медицинская организация</a:t>
            </a:r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3214688" y="6143625"/>
            <a:ext cx="1793875" cy="584200"/>
          </a:xfrm>
          <a:prstGeom prst="rect">
            <a:avLst/>
          </a:prstGeom>
          <a:gradFill>
            <a:gsLst>
              <a:gs pos="0">
                <a:schemeClr val="tx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ТФОМС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072438" y="3500438"/>
            <a:ext cx="836612" cy="584200"/>
          </a:xfrm>
          <a:prstGeom prst="rect">
            <a:avLst/>
          </a:prstGeom>
          <a:gradFill>
            <a:gsLst>
              <a:gs pos="0">
                <a:schemeClr val="tx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Суд</a:t>
            </a:r>
          </a:p>
        </p:txBody>
      </p:sp>
      <p:sp>
        <p:nvSpPr>
          <p:cNvPr id="16" name="Стрелка вниз 15"/>
          <p:cNvSpPr>
            <a:spLocks noChangeArrowheads="1"/>
          </p:cNvSpPr>
          <p:nvPr/>
        </p:nvSpPr>
        <p:spPr bwMode="auto">
          <a:xfrm>
            <a:off x="3857625" y="1857375"/>
            <a:ext cx="142875" cy="1500188"/>
          </a:xfrm>
          <a:prstGeom prst="downArrow">
            <a:avLst>
              <a:gd name="adj1" fmla="val 50000"/>
              <a:gd name="adj2" fmla="val 5002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7" name="Стрелка вниз 16"/>
          <p:cNvSpPr>
            <a:spLocks noChangeArrowheads="1"/>
          </p:cNvSpPr>
          <p:nvPr/>
        </p:nvSpPr>
        <p:spPr bwMode="auto">
          <a:xfrm>
            <a:off x="3857625" y="4000500"/>
            <a:ext cx="142875" cy="2000250"/>
          </a:xfrm>
          <a:prstGeom prst="downArrow">
            <a:avLst>
              <a:gd name="adj1" fmla="val 50000"/>
              <a:gd name="adj2" fmla="val 4997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9" name="Стрелка вверх 18"/>
          <p:cNvSpPr>
            <a:spLocks noChangeArrowheads="1"/>
          </p:cNvSpPr>
          <p:nvPr/>
        </p:nvSpPr>
        <p:spPr bwMode="auto">
          <a:xfrm>
            <a:off x="4286250" y="4000500"/>
            <a:ext cx="142875" cy="2000250"/>
          </a:xfrm>
          <a:prstGeom prst="upArrow">
            <a:avLst>
              <a:gd name="adj1" fmla="val 50000"/>
              <a:gd name="adj2" fmla="val 4997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1" name="Стрелка вверх 20"/>
          <p:cNvSpPr>
            <a:spLocks noChangeArrowheads="1"/>
          </p:cNvSpPr>
          <p:nvPr/>
        </p:nvSpPr>
        <p:spPr bwMode="auto">
          <a:xfrm>
            <a:off x="4286250" y="1857375"/>
            <a:ext cx="142875" cy="1500188"/>
          </a:xfrm>
          <a:prstGeom prst="upArrow">
            <a:avLst>
              <a:gd name="adj1" fmla="val 50000"/>
              <a:gd name="adj2" fmla="val 5002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2" name="Стрелка вправо 21"/>
          <p:cNvSpPr>
            <a:spLocks noChangeArrowheads="1"/>
          </p:cNvSpPr>
          <p:nvPr/>
        </p:nvSpPr>
        <p:spPr bwMode="auto">
          <a:xfrm>
            <a:off x="6715125" y="3714750"/>
            <a:ext cx="1214438" cy="142875"/>
          </a:xfrm>
          <a:prstGeom prst="rightArrow">
            <a:avLst>
              <a:gd name="adj1" fmla="val 50000"/>
              <a:gd name="adj2" fmla="val 5001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000250" y="1857375"/>
            <a:ext cx="167295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Направление 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результатов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контроля </a:t>
            </a:r>
            <a:endParaRPr lang="ru-RU" sz="1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rgbClr val="C00000"/>
                </a:solidFill>
              </a:rPr>
              <a:t>(5 рабочих дней</a:t>
            </a:r>
          </a:p>
          <a:p>
            <a:pPr algn="ctr"/>
            <a:r>
              <a:rPr lang="ru-RU" sz="1400" dirty="0">
                <a:solidFill>
                  <a:srgbClr val="C00000"/>
                </a:solidFill>
              </a:rPr>
              <a:t> после проведения </a:t>
            </a:r>
          </a:p>
          <a:p>
            <a:pPr algn="ctr"/>
            <a:r>
              <a:rPr lang="ru-RU" sz="1400" dirty="0">
                <a:solidFill>
                  <a:srgbClr val="C00000"/>
                </a:solidFill>
              </a:rPr>
              <a:t>контроля)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72000" y="1785938"/>
            <a:ext cx="18764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Согласование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результатов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контроля </a:t>
            </a:r>
            <a:endParaRPr lang="ru-RU" sz="1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rgbClr val="C00000"/>
                </a:solidFill>
              </a:rPr>
              <a:t>(</a:t>
            </a:r>
            <a:r>
              <a:rPr lang="en-US" sz="1400" dirty="0">
                <a:solidFill>
                  <a:srgbClr val="C00000"/>
                </a:solidFill>
              </a:rPr>
              <a:t>15 </a:t>
            </a:r>
            <a:r>
              <a:rPr lang="ru-RU" sz="1400" dirty="0">
                <a:solidFill>
                  <a:srgbClr val="C00000"/>
                </a:solidFill>
              </a:rPr>
              <a:t>рабочих дней </a:t>
            </a:r>
          </a:p>
          <a:p>
            <a:pPr algn="ctr"/>
            <a:r>
              <a:rPr lang="ru-RU" sz="1400" dirty="0">
                <a:solidFill>
                  <a:srgbClr val="C00000"/>
                </a:solidFill>
              </a:rPr>
              <a:t>после получения </a:t>
            </a:r>
          </a:p>
          <a:p>
            <a:pPr algn="ctr"/>
            <a:r>
              <a:rPr lang="ru-RU" sz="1400" dirty="0">
                <a:solidFill>
                  <a:srgbClr val="C00000"/>
                </a:solidFill>
              </a:rPr>
              <a:t>результатов контроля)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811338" y="4143375"/>
            <a:ext cx="1911293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Обжалование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заключения СМО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по результатам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контроля</a:t>
            </a:r>
            <a:endParaRPr lang="ru-RU" sz="1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rgbClr val="C00000"/>
                </a:solidFill>
              </a:rPr>
              <a:t>(15 рабочих дней </a:t>
            </a:r>
          </a:p>
          <a:p>
            <a:pPr algn="ctr"/>
            <a:r>
              <a:rPr lang="ru-RU" sz="1400" dirty="0">
                <a:solidFill>
                  <a:srgbClr val="C00000"/>
                </a:solidFill>
              </a:rPr>
              <a:t>после получения </a:t>
            </a:r>
          </a:p>
          <a:p>
            <a:pPr algn="ctr"/>
            <a:r>
              <a:rPr lang="ru-RU" sz="1400" dirty="0">
                <a:solidFill>
                  <a:srgbClr val="C00000"/>
                </a:solidFill>
              </a:rPr>
              <a:t>результатов контроля)</a:t>
            </a:r>
          </a:p>
          <a:p>
            <a:pPr algn="ctr"/>
            <a:endParaRPr lang="ru-RU" sz="1600" dirty="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357688" y="4000500"/>
            <a:ext cx="2455862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Решение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ТФОМС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 итогам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проведения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повторной МЭК,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МЭЭ, ЭКМП</a:t>
            </a:r>
            <a:endParaRPr lang="ru-RU" sz="1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rgbClr val="C00000"/>
                </a:solidFill>
              </a:rPr>
              <a:t>(30</a:t>
            </a:r>
            <a:r>
              <a:rPr lang="en-US" sz="1400" dirty="0">
                <a:solidFill>
                  <a:srgbClr val="C00000"/>
                </a:solidFill>
              </a:rPr>
              <a:t> </a:t>
            </a:r>
            <a:r>
              <a:rPr lang="ru-RU" sz="1400" dirty="0">
                <a:solidFill>
                  <a:srgbClr val="C00000"/>
                </a:solidFill>
              </a:rPr>
              <a:t>рабочих дней</a:t>
            </a:r>
          </a:p>
          <a:p>
            <a:pPr algn="ctr"/>
            <a:r>
              <a:rPr lang="ru-RU" sz="1400" dirty="0">
                <a:solidFill>
                  <a:srgbClr val="C00000"/>
                </a:solidFill>
              </a:rPr>
              <a:t> после получения претензии)</a:t>
            </a:r>
          </a:p>
          <a:p>
            <a:pPr algn="ctr"/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429388" y="3929063"/>
            <a:ext cx="15620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Обжалование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решения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ТФОМС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 animBg="1"/>
      <p:bldP spid="19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86050" y="142852"/>
            <a:ext cx="6215106" cy="1785950"/>
          </a:xfrm>
        </p:spPr>
        <p:txBody>
          <a:bodyPr/>
          <a:lstStyle/>
          <a:p>
            <a:pPr algn="ctr"/>
            <a:r>
              <a:rPr lang="ru-RU" sz="3600" dirty="0" smtClean="0"/>
              <a:t>Оформление претензии в ТФОМС по результатам Контроля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14480" y="2071678"/>
            <a:ext cx="7215238" cy="4525963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В соответствии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 пунктом 2 статьи 42 Федерального закона от 29.11.2010 №326-ФЗ «Об обязательном медицинском страховании в Российской Федерации»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претензия оформляется в письменной форме и направляется вместе с необходимыми материалами в ТФОМС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Рекомендуемый образец претензии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– приложение 9 к Порядку, утвержденному Приказом ФФОМС от 01.12.2010 №230)</a:t>
            </a:r>
          </a:p>
          <a:p>
            <a:pPr algn="just">
              <a:buNone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Необходимые материалы (приложение к претензии):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а) 	обоснование претензии;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б) 	перечень вопросов по каждому оспариваемому случаю;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в)	материалы внутреннего и ведомственного контроля качества медицинской помощи в медицинской организации.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(пункт 73 Порядка, утвержденного Приказом ФФОМС от 01.12.2010 №230)</a:t>
            </a:r>
          </a:p>
          <a:p>
            <a:pPr algn="just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357166"/>
            <a:ext cx="5272070" cy="1643074"/>
          </a:xfrm>
        </p:spPr>
        <p:txBody>
          <a:bodyPr/>
          <a:lstStyle/>
          <a:p>
            <a:pPr algn="ctr"/>
            <a:r>
              <a:rPr lang="ru-RU" sz="2400" dirty="0" smtClean="0"/>
              <a:t>Нормативно-правовое регулирование проведения контроля сроков, объемов, качества и условий предоставления медицинской помощи по ОМС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2571744"/>
            <a:ext cx="7000924" cy="4000528"/>
          </a:xfrm>
          <a:noFill/>
          <a:ln>
            <a:noFill/>
          </a:ln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Федеральный закон от 29.11.2010 №326-ФЗ «Об обязательном медицинском страховании в Российской Федерации»</a:t>
            </a:r>
          </a:p>
          <a:p>
            <a:pPr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Приказ Министерства здравоохранения и социального развития Российской Федерации от 28.02.2011 №158н «Об утверждении Правил обязательного медицинского страхования»</a:t>
            </a:r>
          </a:p>
          <a:p>
            <a:pPr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Приказ Федерального фонда обязательного медицинского страхования от 01.12.2010 №230 «Об утверждении порядка организации и проведения контроля объемов, сроков, качества и условий предоставления медицинской помощи по обязательному медицинскому страхованию»</a:t>
            </a:r>
          </a:p>
          <a:p>
            <a:pPr>
              <a:buNone/>
            </a:pPr>
            <a:endParaRPr lang="ru-RU" sz="1800" i="1" dirty="0" smtClean="0"/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Заголовок 1"/>
          <p:cNvSpPr>
            <a:spLocks noGrp="1"/>
          </p:cNvSpPr>
          <p:nvPr>
            <p:ph type="title"/>
          </p:nvPr>
        </p:nvSpPr>
        <p:spPr>
          <a:xfrm>
            <a:off x="2857488" y="142852"/>
            <a:ext cx="6143637" cy="1143007"/>
          </a:xfrm>
        </p:spPr>
        <p:txBody>
          <a:bodyPr/>
          <a:lstStyle/>
          <a:p>
            <a:pPr algn="ctr" eaLnBrk="1" hangingPunct="1"/>
            <a:r>
              <a:rPr lang="ru-RU" sz="2200" dirty="0" smtClean="0"/>
              <a:t>Результаты экспертизы качества медицинской помощи, проведенной страховыми медицинскими организациями в 2012 году</a:t>
            </a:r>
          </a:p>
        </p:txBody>
      </p:sp>
      <p:graphicFrame>
        <p:nvGraphicFramePr>
          <p:cNvPr id="6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214282" y="2214554"/>
          <a:ext cx="3173413" cy="4387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3428992" y="2071678"/>
          <a:ext cx="5429288" cy="4622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4143372" y="1428736"/>
            <a:ext cx="442915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alibri" pitchFamily="34" charset="0"/>
              </a:rPr>
              <a:t>Структура выявленных в 2012 году нарушений в сравнении с 2011 годом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Заголовок 1"/>
          <p:cNvSpPr>
            <a:spLocks noGrp="1"/>
          </p:cNvSpPr>
          <p:nvPr>
            <p:ph type="title"/>
          </p:nvPr>
        </p:nvSpPr>
        <p:spPr>
          <a:xfrm>
            <a:off x="3286115" y="214313"/>
            <a:ext cx="5443547" cy="868362"/>
          </a:xfrm>
        </p:spPr>
        <p:txBody>
          <a:bodyPr/>
          <a:lstStyle/>
          <a:p>
            <a:pPr algn="ctr" eaLnBrk="1" hangingPunct="1"/>
            <a:r>
              <a:rPr lang="ru-RU" sz="2200" dirty="0" smtClean="0"/>
              <a:t>Результаты медико-экономической экспертизы, проведенной страховыми медицинскими организациями в 2012 году</a:t>
            </a:r>
          </a:p>
        </p:txBody>
      </p:sp>
      <p:graphicFrame>
        <p:nvGraphicFramePr>
          <p:cNvPr id="8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3857620" y="2143116"/>
          <a:ext cx="4929222" cy="4622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4214810" y="1428736"/>
            <a:ext cx="4143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Calibri" pitchFamily="34" charset="0"/>
              </a:rPr>
              <a:t>Структура выявленных в 2012 году нарушений в сравнении с 2011 годом</a:t>
            </a:r>
          </a:p>
        </p:txBody>
      </p:sp>
      <p:graphicFrame>
        <p:nvGraphicFramePr>
          <p:cNvPr id="7" name="Содержимое 4"/>
          <p:cNvGraphicFramePr>
            <a:graphicFrameLocks noGrp="1"/>
          </p:cNvGraphicFramePr>
          <p:nvPr/>
        </p:nvGraphicFramePr>
        <p:xfrm>
          <a:off x="92075" y="2143116"/>
          <a:ext cx="3479793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5" y="0"/>
            <a:ext cx="5200659" cy="1143000"/>
          </a:xfrm>
        </p:spPr>
        <p:txBody>
          <a:bodyPr/>
          <a:lstStyle/>
          <a:p>
            <a:pPr>
              <a:defRPr/>
            </a:pPr>
            <a:r>
              <a:rPr lang="ru-RU" sz="3600" dirty="0" smtClean="0"/>
              <a:t>Проведение ТФОМС </a:t>
            </a:r>
            <a:r>
              <a:rPr lang="ru-RU" sz="3600" dirty="0" err="1" smtClean="0"/>
              <a:t>реэкспертизы</a:t>
            </a:r>
            <a:endParaRPr lang="ru-RU" sz="3600" dirty="0"/>
          </a:p>
        </p:txBody>
      </p:sp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1857356" y="1571612"/>
            <a:ext cx="7143769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Реэкспертиза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это повторная МЭЭ или ЭКМП, проводимая параллельно или последовательно с первой тем же методом, но другим специалистом-экспертом или экспертом качества медицинской помощи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реэкспертизы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а) проверка обоснованности и достоверности заключения специалиста-эксперта или эксперта качества медицинской помощи, первично проводивших МЭЭ, ЭКМП;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б) контроль деятельности отдельных специалистов-экспертов или экспертов качества медицинской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помощи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ОСОБЕННОСТЬ:</a:t>
            </a:r>
          </a:p>
          <a:p>
            <a:pPr algn="just"/>
            <a:r>
              <a:rPr lang="ru-RU" i="1" dirty="0">
                <a:latin typeface="Times New Roman" pitchFamily="18" charset="0"/>
                <a:cs typeface="Times New Roman" pitchFamily="18" charset="0"/>
              </a:rPr>
              <a:t>	В случае выявления ТФОМС при проведении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реэкспертизы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нарушений, пропущенных страховой медицинской организацией в ходе МЭЭ, ЭКМП, медицинская организация возвращает средства в сумме, определенной актом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реэкспертизы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в бюджет ТФОМС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r>
              <a:rPr lang="ru-RU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71802" y="274638"/>
            <a:ext cx="5857916" cy="1439850"/>
          </a:xfrm>
        </p:spPr>
        <p:txBody>
          <a:bodyPr/>
          <a:lstStyle/>
          <a:p>
            <a:pPr algn="ctr"/>
            <a:r>
              <a:rPr lang="ru-RU" sz="2400" dirty="0" smtClean="0"/>
              <a:t>Количество претензий медицинских организаций по результатам Контроля, поступивших  в ТФОМС НСО в 2012 году</a:t>
            </a:r>
            <a:endParaRPr lang="ru-RU" sz="2400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214282" y="1428736"/>
          <a:ext cx="8786874" cy="5214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0"/>
            <a:ext cx="5857884" cy="12144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Результаты проведенных ТФОМС НСО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реэкспертиз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по претензиям медицинских организаций в 2012 году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142844" y="1857364"/>
          <a:ext cx="392909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4000464" y="1643050"/>
          <a:ext cx="5000692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ielolluvio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57356" y="2428868"/>
            <a:ext cx="6072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Спасибо за внимание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214290"/>
            <a:ext cx="5929354" cy="3000396"/>
          </a:xfrm>
        </p:spPr>
        <p:txBody>
          <a:bodyPr/>
          <a:lstStyle/>
          <a:p>
            <a:pPr algn="ctr"/>
            <a:r>
              <a:rPr lang="ru-RU" sz="2800" dirty="0" smtClean="0"/>
              <a:t>Контроль сроков, объемов, качества и условий предоставления медицинской помощи по обязательному медицинскому страхованию (Контроль) осуществляется путем проведения: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3000372"/>
            <a:ext cx="6429420" cy="357190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sz="1800" dirty="0" smtClean="0"/>
              <a:t>	</a:t>
            </a:r>
            <a:endParaRPr lang="ru-RU" sz="800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3100" b="1" dirty="0" smtClean="0"/>
              <a:t>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медико-экономического контроля</a:t>
            </a:r>
          </a:p>
          <a:p>
            <a:pPr algn="just">
              <a:buFont typeface="Wingdings" pitchFamily="2" charset="2"/>
              <a:buChar char="Ø"/>
            </a:pPr>
            <a:endParaRPr lang="ru-RU" sz="3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медико-экономической экспертизы</a:t>
            </a:r>
          </a:p>
          <a:p>
            <a:pPr algn="just">
              <a:buFont typeface="Wingdings" pitchFamily="2" charset="2"/>
              <a:buChar char="Ø"/>
            </a:pPr>
            <a:endParaRPr lang="ru-RU" sz="3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экспертизы качества медицинской помощи</a:t>
            </a:r>
          </a:p>
          <a:p>
            <a:pPr algn="just">
              <a:buNone/>
            </a:pPr>
            <a:r>
              <a:rPr lang="ru-RU" sz="2000" i="1" dirty="0" smtClean="0"/>
              <a:t>	</a:t>
            </a:r>
          </a:p>
          <a:p>
            <a:pPr algn="just">
              <a:buNone/>
            </a:pPr>
            <a:r>
              <a:rPr lang="ru-RU" sz="1800" i="1" dirty="0" smtClean="0"/>
              <a:t>	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(Статья 40 Федерального закона от 29.11.2010 №326-ФЗ «Об обязательном медицинском страховании в Российской Федерации»)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74638"/>
            <a:ext cx="5857916" cy="868346"/>
          </a:xfrm>
        </p:spPr>
        <p:txBody>
          <a:bodyPr/>
          <a:lstStyle/>
          <a:p>
            <a:pPr algn="ctr"/>
            <a:r>
              <a:rPr lang="ru-RU" sz="3200" dirty="0" smtClean="0"/>
              <a:t>Медико-экономический контроль – </a:t>
            </a:r>
            <a:br>
              <a:rPr lang="ru-RU" sz="3200" dirty="0" smtClean="0"/>
            </a:br>
            <a:r>
              <a:rPr lang="ru-RU" sz="3200" dirty="0" smtClean="0"/>
              <a:t>установление соответствия: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71670" y="1625537"/>
          <a:ext cx="6858018" cy="5074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4542"/>
                <a:gridCol w="4383476"/>
              </a:tblGrid>
              <a:tr h="6866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Реестров счетов</a:t>
                      </a:r>
                    </a:p>
                    <a:p>
                      <a:pPr algn="ctr" eaLnBrk="1" hangingPunct="1">
                        <a:buFont typeface="Wingdings" pitchFamily="2" charset="2"/>
                        <a:buNone/>
                      </a:pPr>
                      <a:endParaRPr lang="ru-RU" sz="1600" b="1" dirty="0" smtClean="0"/>
                    </a:p>
                  </a:txBody>
                  <a:tcPr>
                    <a:gradFill>
                      <a:gsLst>
                        <a:gs pos="0">
                          <a:srgbClr val="69CFDD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600" b="1" smtClean="0">
                          <a:solidFill>
                            <a:schemeClr val="tx1"/>
                          </a:solidFill>
                        </a:rPr>
                        <a:t> установленному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порядку информационного обмена в системе ОМС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69CFDD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68017">
                <a:tc>
                  <a:txBody>
                    <a:bodyPr/>
                    <a:lstStyle/>
                    <a:p>
                      <a:pPr algn="ctr" eaLnBrk="1" hangingPunct="1">
                        <a:buFont typeface="Wingdings" pitchFamily="2" charset="2"/>
                        <a:buNone/>
                      </a:pPr>
                      <a:r>
                        <a:rPr lang="ru-RU" sz="1600" b="1" dirty="0" smtClean="0"/>
                        <a:t>Сведений о лице,</a:t>
                      </a:r>
                    </a:p>
                    <a:p>
                      <a:pPr algn="ctr" eaLnBrk="1" hangingPunct="1">
                        <a:buFont typeface="Wingdings" pitchFamily="2" charset="2"/>
                        <a:buNone/>
                      </a:pPr>
                      <a:r>
                        <a:rPr lang="ru-RU" sz="1600" b="1" dirty="0" smtClean="0"/>
                        <a:t> которому оказана </a:t>
                      </a:r>
                    </a:p>
                    <a:p>
                      <a:pPr algn="ctr" eaLnBrk="1" hangingPunct="1">
                        <a:buFont typeface="Wingdings" pitchFamily="2" charset="2"/>
                        <a:buNone/>
                      </a:pPr>
                      <a:r>
                        <a:rPr lang="ru-RU" sz="1600" b="1" dirty="0" smtClean="0"/>
                        <a:t>медицинская помощь</a:t>
                      </a:r>
                      <a:endParaRPr lang="ru-RU" sz="1600" b="1" dirty="0"/>
                    </a:p>
                  </a:txBody>
                  <a:tcPr>
                    <a:gradFill>
                      <a:gsLst>
                        <a:gs pos="0">
                          <a:srgbClr val="69CFDD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600" b="1" smtClean="0"/>
                        <a:t> базе </a:t>
                      </a:r>
                      <a:r>
                        <a:rPr lang="ru-RU" sz="1600" b="1" dirty="0" smtClean="0"/>
                        <a:t>застрахованных по ОМС граждан</a:t>
                      </a:r>
                      <a:endParaRPr lang="ru-RU" sz="1600" b="1" dirty="0"/>
                    </a:p>
                  </a:txBody>
                  <a:tcPr>
                    <a:gradFill>
                      <a:gsLst>
                        <a:gs pos="0">
                          <a:srgbClr val="69CFDD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230030">
                <a:tc>
                  <a:txBody>
                    <a:bodyPr/>
                    <a:lstStyle/>
                    <a:p>
                      <a:pPr algn="ctr" eaLnBrk="1" hangingPunct="1">
                        <a:buFont typeface="Wingdings" pitchFamily="2" charset="2"/>
                        <a:buNone/>
                      </a:pPr>
                      <a:endParaRPr lang="ru-RU" sz="1600" b="1" dirty="0" smtClean="0"/>
                    </a:p>
                    <a:p>
                      <a:pPr algn="ctr" eaLnBrk="1" hangingPunct="1">
                        <a:buFont typeface="Wingdings" pitchFamily="2" charset="2"/>
                        <a:buNone/>
                      </a:pPr>
                      <a:endParaRPr lang="ru-RU" sz="1600" b="1" dirty="0" smtClean="0"/>
                    </a:p>
                    <a:p>
                      <a:pPr algn="ctr" eaLnBrk="1" hangingPunct="1">
                        <a:buFont typeface="Wingdings" pitchFamily="2" charset="2"/>
                        <a:buNone/>
                      </a:pPr>
                      <a:endParaRPr lang="ru-RU" sz="1600" b="1" dirty="0" smtClean="0"/>
                    </a:p>
                    <a:p>
                      <a:pPr algn="ctr" eaLnBrk="1" hangingPunct="1">
                        <a:buFont typeface="Wingdings" pitchFamily="2" charset="2"/>
                        <a:buNone/>
                      </a:pPr>
                      <a:r>
                        <a:rPr lang="ru-RU" sz="1600" b="1" dirty="0" smtClean="0"/>
                        <a:t>Медицинской помощи </a:t>
                      </a:r>
                    </a:p>
                  </a:txBody>
                  <a:tcPr>
                    <a:gradFill>
                      <a:gsLst>
                        <a:gs pos="0">
                          <a:srgbClr val="69CFDD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 eaLnBrk="1" hangingPunct="1">
                        <a:buFont typeface="Wingdings" pitchFamily="2" charset="2"/>
                        <a:buChar char="Ø"/>
                      </a:pPr>
                      <a:r>
                        <a:rPr lang="ru-RU" sz="1600" b="1" dirty="0" smtClean="0"/>
                        <a:t> территориальной программе ОМС</a:t>
                      </a:r>
                    </a:p>
                    <a:p>
                      <a:pPr algn="just" eaLnBrk="1" hangingPunct="1">
                        <a:buFont typeface="Wingdings" pitchFamily="2" charset="2"/>
                        <a:buNone/>
                      </a:pPr>
                      <a:r>
                        <a:rPr lang="ru-RU" sz="1600" b="1" dirty="0" smtClean="0"/>
                        <a:t>	</a:t>
                      </a:r>
                    </a:p>
                    <a:p>
                      <a:pPr algn="just" eaLnBrk="1" hangingPunct="1">
                        <a:buFont typeface="Wingdings" pitchFamily="2" charset="2"/>
                        <a:buChar char="Ø"/>
                      </a:pPr>
                      <a:r>
                        <a:rPr lang="ru-RU" sz="1600" b="1" dirty="0" smtClean="0"/>
                        <a:t> условиям договора на оказание и оплату медицинской помощи по ОМС</a:t>
                      </a:r>
                    </a:p>
                    <a:p>
                      <a:pPr algn="just" eaLnBrk="1" hangingPunct="1">
                        <a:buFont typeface="Wingdings" pitchFamily="2" charset="2"/>
                        <a:buNone/>
                      </a:pPr>
                      <a:r>
                        <a:rPr lang="ru-RU" sz="1600" b="1" dirty="0" smtClean="0"/>
                        <a:t>	</a:t>
                      </a:r>
                    </a:p>
                    <a:p>
                      <a:pPr algn="just" eaLnBrk="1" hangingPunct="1">
                        <a:buFont typeface="Wingdings" pitchFamily="2" charset="2"/>
                        <a:buChar char="Ø"/>
                      </a:pPr>
                      <a:r>
                        <a:rPr lang="ru-RU" sz="1600" b="1" dirty="0" smtClean="0"/>
                        <a:t> действующей лицензии медицинской организации на осуществление медицинской деятельности;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endParaRPr lang="ru-RU" sz="1600" b="1" dirty="0"/>
                    </a:p>
                  </a:txBody>
                  <a:tcPr>
                    <a:gradFill>
                      <a:gsLst>
                        <a:gs pos="0">
                          <a:srgbClr val="69CFDD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233465">
                <a:tc>
                  <a:txBody>
                    <a:bodyPr/>
                    <a:lstStyle/>
                    <a:p>
                      <a:pPr algn="ctr" eaLnBrk="1" hangingPunct="1">
                        <a:buFont typeface="Wingdings" pitchFamily="2" charset="2"/>
                        <a:buNone/>
                      </a:pPr>
                      <a:r>
                        <a:rPr lang="ru-RU" sz="1600" b="1" dirty="0" smtClean="0"/>
                        <a:t>Стоимости </a:t>
                      </a:r>
                    </a:p>
                    <a:p>
                      <a:pPr algn="ctr" eaLnBrk="1" hangingPunct="1">
                        <a:buFont typeface="Wingdings" pitchFamily="2" charset="2"/>
                        <a:buNone/>
                      </a:pPr>
                      <a:r>
                        <a:rPr lang="ru-RU" sz="1600" b="1" dirty="0" smtClean="0"/>
                        <a:t>медицинской помощи</a:t>
                      </a:r>
                    </a:p>
                    <a:p>
                      <a:pPr algn="ctr"/>
                      <a:endParaRPr lang="ru-RU" sz="1600" b="1" dirty="0"/>
                    </a:p>
                  </a:txBody>
                  <a:tcPr>
                    <a:gradFill>
                      <a:gsLst>
                        <a:gs pos="0">
                          <a:srgbClr val="69CFDD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 eaLnBrk="1" hangingPunct="1">
                        <a:buFont typeface="Wingdings" pitchFamily="2" charset="2"/>
                        <a:buChar char="Ø"/>
                      </a:pPr>
                      <a:r>
                        <a:rPr lang="ru-RU" sz="1600" b="1" dirty="0" smtClean="0"/>
                        <a:t> утвержденным тарифам на оплату медицинской помощи и методике их расчета</a:t>
                      </a:r>
                    </a:p>
                    <a:p>
                      <a:pPr algn="just" eaLnBrk="1" hangingPunct="1">
                        <a:buFont typeface="Wingdings" pitchFamily="2" charset="2"/>
                        <a:buChar char="Ø"/>
                      </a:pPr>
                      <a:endParaRPr lang="ru-RU" sz="1600" b="1" dirty="0" smtClean="0"/>
                    </a:p>
                    <a:p>
                      <a:pPr algn="just" eaLnBrk="1" hangingPunct="1">
                        <a:buFont typeface="Wingdings" pitchFamily="2" charset="2"/>
                        <a:buChar char="Ø"/>
                      </a:pPr>
                      <a:r>
                        <a:rPr lang="ru-RU" sz="1600" b="1" dirty="0" smtClean="0"/>
                        <a:t> способам оплаты медицинской помощи</a:t>
                      </a:r>
                      <a:endParaRPr lang="ru-RU" sz="1600" b="1" dirty="0"/>
                    </a:p>
                  </a:txBody>
                  <a:tcPr>
                    <a:gradFill>
                      <a:gsLst>
                        <a:gs pos="0">
                          <a:srgbClr val="69CFDD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2857488" y="285728"/>
            <a:ext cx="6000792" cy="171451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dirty="0" smtClean="0"/>
              <a:t>Медико-экономическая экспертиза – установление соответствия: </a:t>
            </a:r>
          </a:p>
        </p:txBody>
      </p:sp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142844" y="1428736"/>
            <a:ext cx="88582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dirty="0" smtClean="0"/>
              <a:t>                     </a:t>
            </a:r>
            <a:r>
              <a:rPr lang="ru-RU" sz="2800" dirty="0" smtClean="0"/>
              <a:t> </a:t>
            </a:r>
          </a:p>
          <a:p>
            <a:pPr algn="just"/>
            <a:r>
              <a:rPr lang="ru-RU" sz="2800" dirty="0" smtClean="0"/>
              <a:t>                      </a:t>
            </a:r>
          </a:p>
          <a:p>
            <a:pPr algn="just"/>
            <a:endParaRPr lang="ru-RU" sz="2800" dirty="0" smtClean="0"/>
          </a:p>
        </p:txBody>
      </p:sp>
      <p:graphicFrame>
        <p:nvGraphicFramePr>
          <p:cNvPr id="10" name="Схема 9"/>
          <p:cNvGraphicFramePr/>
          <p:nvPr/>
        </p:nvGraphicFramePr>
        <p:xfrm>
          <a:off x="571472" y="2643182"/>
          <a:ext cx="8072494" cy="314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42844" y="6000768"/>
            <a:ext cx="8858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(Статья 40 Федерального закона от 29.11.2010 №326-ФЗ «Об обязательном медицинском страховании в Российской Федерации»)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Экспертиза качества медицинской помощи –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1785926"/>
            <a:ext cx="6929486" cy="390050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выявление нарушений при оказании медицинской помощи, в том числе оценка: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своевременности ее оказания,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правильности выбора методов профилактики, диагностики, лечения и реабилитации,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степени достижения запланированного результата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5715016"/>
            <a:ext cx="84296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(Статья 40 Федерального закона от 29.11.2010 №326-ФЗ «Об обязательном медицинском страховании в Российской Федерации»)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214290"/>
            <a:ext cx="5715040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>Меры, которые применяются по результатам  Контроля к медицинской организации (санкции)</a:t>
            </a:r>
            <a:r>
              <a:rPr lang="ru-RU" sz="2800" b="1" dirty="0" smtClean="0">
                <a:latin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1500174"/>
            <a:ext cx="7143800" cy="5143536"/>
          </a:xfrm>
        </p:spPr>
        <p:txBody>
          <a:bodyPr/>
          <a:lstStyle/>
          <a:p>
            <a:pPr algn="just">
              <a:lnSpc>
                <a:spcPct val="80000"/>
              </a:lnSpc>
              <a:buNone/>
            </a:pPr>
            <a:r>
              <a:rPr lang="ru-RU" sz="1600" b="1" i="1" dirty="0" smtClean="0">
                <a:solidFill>
                  <a:srgbClr val="FFC000"/>
                </a:solidFill>
              </a:rPr>
              <a:t> 		</a:t>
            </a:r>
            <a:endParaRPr lang="ru-RU" sz="16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Неоплата или уменьшение оплаты медицинской помощи в виде:</a:t>
            </a:r>
          </a:p>
          <a:p>
            <a:pPr algn="just">
              <a:lnSpc>
                <a:spcPct val="80000"/>
              </a:lnSpc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— исключения позиции из реестра счетов, подлежащих оплате объемов медицинской помощи;</a:t>
            </a:r>
          </a:p>
          <a:p>
            <a:pPr algn="just">
              <a:lnSpc>
                <a:spcPct val="80000"/>
              </a:lnSpc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— уменьшения сумм, представленных к оплате, в процентах от стоимости оказанной медицинской помощи по страховому случаю;</a:t>
            </a:r>
          </a:p>
          <a:p>
            <a:pPr algn="just">
              <a:lnSpc>
                <a:spcPct val="80000"/>
              </a:lnSpc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— возврата сумм, не подлежащих оплате, в страховую медицинскую организацию;</a:t>
            </a:r>
          </a:p>
          <a:p>
            <a:pPr algn="just">
              <a:lnSpc>
                <a:spcPct val="80000"/>
              </a:lnSpc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Уплата медицинской организацией штрафов за неоказание, несвоевременное оказание либо оказание медицинской помощи ненадлежащего качества.</a:t>
            </a:r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Меры, которые применяются по результатам  Контроля к медицинской организации (санкции)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1500174"/>
            <a:ext cx="6929486" cy="5357826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Неоплата или уменьшение оплаты медицинской помощи и уплата медицинской организацией штрафов в зависимости от вида выявленных дефектов медицинской помощи и/или нарушений при оказании медицинской помощи </a:t>
            </a:r>
            <a:r>
              <a:rPr lang="ru-RU" sz="1600" b="1" i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могут применяться раздельно или одновременно</a:t>
            </a:r>
            <a:r>
              <a:rPr lang="ru-RU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наличии в одном и том же случае оказания медицинской помощи двух и более оснований для отказа в оплате медицинской помощи или уменьшения оплаты медицинской помощи к медицинской организации применяется одно — наиболее существенное основание, влекущее больший размер неоплаты, или отказ в оплате. </a:t>
            </a:r>
            <a:r>
              <a:rPr lang="ru-RU" sz="1600" b="1" i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Суммирование размера неполной оплаты медицинских услуг по одному страховому случаю не производится</a:t>
            </a:r>
            <a:r>
              <a:rPr lang="ru-RU" sz="16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Неоплата или неполная оплата медицинской помощи, а также уплата медицинской организацией штрафов за неоказание, несвоевременное оказание либо оказание медицинской помощи ненадлежащего качества не освобождает медицинскую организацию от возмещения застрахованному лицу вреда, причиненного по вине медицинской организации,  в порядке, установленном законодательством Российской Федерации.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0"/>
            <a:ext cx="6000760" cy="1219200"/>
          </a:xfrm>
        </p:spPr>
        <p:txBody>
          <a:bodyPr/>
          <a:lstStyle/>
          <a:p>
            <a:pPr algn="ctr"/>
            <a:r>
              <a:rPr lang="ru-RU" sz="2400" dirty="0" smtClean="0"/>
              <a:t>Нормативно-правовое регулирование применения санкций по результатам Контроля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142985"/>
            <a:ext cx="7643866" cy="5715016"/>
          </a:xfrm>
        </p:spPr>
        <p:txBody>
          <a:bodyPr/>
          <a:lstStyle/>
          <a:p>
            <a:pPr lvl="1"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Взаимные обязательства МО и СМО, следствием которых является применение санкций, предусматриваются заключенным между ними договором и порядком оплаты медицинской помощи по ОМС, устанавливаемым правилами ОМС </a:t>
            </a:r>
          </a:p>
          <a:p>
            <a:pPr algn="just">
              <a:buNone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(статья 41 ФЗ «Об Обязательном медицинском страховании в РФ»)</a:t>
            </a:r>
          </a:p>
          <a:p>
            <a:pPr lvl="1"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Взаимные обязательства МО и СМО, следствием которых является применение санкций, предусматриваются заключенным между ними договором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(пункт 130 правил ОМС, утвержденных приказом МЗ СР РФ от 28.02.2011 №158н)</a:t>
            </a:r>
          </a:p>
          <a:p>
            <a:pPr lvl="1"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 несет ответственность в соответствии со статьей 41 ФЗ «Об Обязательном медицинском страховании в РФ» 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(пункт 7 типового договора, утвержденного приказом МЗ СР РФ от 24.12.2010 №1184н</a:t>
            </a:r>
            <a:r>
              <a:rPr lang="ru-RU" sz="1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Ссылка на статью 41 ФЗ «Об Обязательном медицинском страховании в РФ» исключена из типовой формы договора, утвержденной приказом МЗ РФ от 24.12.2012 №1355н</a:t>
            </a:r>
            <a:endParaRPr lang="ru-RU" sz="1400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>
              <a:buNone/>
            </a:pPr>
            <a:endParaRPr lang="ru-RU" sz="1400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i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1400" dirty="0" smtClean="0"/>
              <a:t>		</a:t>
            </a:r>
          </a:p>
          <a:p>
            <a:pPr>
              <a:buNone/>
            </a:pP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3643306" y="4786322"/>
            <a:ext cx="2071702" cy="1143008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 ФЗ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«Об обязательном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едицинском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траховании в РФ»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428728" y="4786322"/>
            <a:ext cx="1643074" cy="1143008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Правила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ОМС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6286512" y="4786322"/>
            <a:ext cx="1857388" cy="1143008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Договор на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оказание и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плату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медицинской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помощи по ОМС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Выгнутая вверх стрелка 8"/>
          <p:cNvSpPr/>
          <p:nvPr/>
        </p:nvSpPr>
        <p:spPr bwMode="auto">
          <a:xfrm>
            <a:off x="5143504" y="4214818"/>
            <a:ext cx="2071702" cy="571504"/>
          </a:xfrm>
          <a:prstGeom prst="curvedDown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Выгнутая вверх стрелка 9"/>
          <p:cNvSpPr/>
          <p:nvPr/>
        </p:nvSpPr>
        <p:spPr bwMode="auto">
          <a:xfrm flipH="1">
            <a:off x="2071670" y="4214818"/>
            <a:ext cx="2220554" cy="571504"/>
          </a:xfrm>
          <a:prstGeom prst="curvedDown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Выгнутая вверх стрелка 11"/>
          <p:cNvSpPr/>
          <p:nvPr/>
        </p:nvSpPr>
        <p:spPr bwMode="auto">
          <a:xfrm rot="10800000">
            <a:off x="4500562" y="5929330"/>
            <a:ext cx="2643206" cy="571504"/>
          </a:xfrm>
          <a:prstGeom prst="curvedDown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Выгнутая вниз стрелка 12"/>
          <p:cNvSpPr/>
          <p:nvPr/>
        </p:nvSpPr>
        <p:spPr bwMode="auto">
          <a:xfrm>
            <a:off x="1785918" y="5929330"/>
            <a:ext cx="6000792" cy="785818"/>
          </a:xfrm>
          <a:prstGeom prst="curvedUp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Умножение 13"/>
          <p:cNvSpPr/>
          <p:nvPr/>
        </p:nvSpPr>
        <p:spPr>
          <a:xfrm>
            <a:off x="5214942" y="6143644"/>
            <a:ext cx="357190" cy="57150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TS10239680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2C4AA7D-07E5-4B8D-B300-2D90392D17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TS102396802</Template>
  <TotalTime>2102</TotalTime>
  <Words>1535</Words>
  <Application>Microsoft Office PowerPoint</Application>
  <PresentationFormat>Экран (4:3)</PresentationFormat>
  <Paragraphs>297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TS102396802</vt:lpstr>
      <vt:lpstr>Организация и проведение контроля сроков, объемов, качества и условий предоставления медицинской помощи по ОМС</vt:lpstr>
      <vt:lpstr>Нормативно-правовое регулирование проведения контроля сроков, объемов, качества и условий предоставления медицинской помощи по ОМС</vt:lpstr>
      <vt:lpstr>Контроль сроков, объемов, качества и условий предоставления медицинской помощи по обязательному медицинскому страхованию (Контроль) осуществляется путем проведения: </vt:lpstr>
      <vt:lpstr>Медико-экономический контроль –  установление соответствия:</vt:lpstr>
      <vt:lpstr>Медико-экономическая экспертиза – установление соответствия: </vt:lpstr>
      <vt:lpstr>Экспертиза качества медицинской помощи – </vt:lpstr>
      <vt:lpstr>Меры, которые применяются по результатам  Контроля к медицинской организации (санкции) </vt:lpstr>
      <vt:lpstr>Меры, которые применяются по результатам  Контроля к медицинской организации (санкции)</vt:lpstr>
      <vt:lpstr>Нормативно-правовое регулирование применения санкций по результатам Контроля </vt:lpstr>
      <vt:lpstr>Нормативное регулирование применения санкций в Сибирском федеральном округе</vt:lpstr>
      <vt:lpstr>Нормативное регулирование применения санкций в Сибирском федеральном округе (продолжение)</vt:lpstr>
      <vt:lpstr>Этапы утверждения санкций на территории Новосибирской области </vt:lpstr>
      <vt:lpstr>Применение санкций по видам нарушений</vt:lpstr>
      <vt:lpstr>Условия применения санкций по результатам Контроля</vt:lpstr>
      <vt:lpstr>Условия применения санкций по результатам Контроля</vt:lpstr>
      <vt:lpstr>Условия применения санкций по результатам Контроля</vt:lpstr>
      <vt:lpstr>Определение признаков фальсификации медицинской документации</vt:lpstr>
      <vt:lpstr>Взаимодействие субъектов по результатам Контроля</vt:lpstr>
      <vt:lpstr>Оформление претензии в ТФОМС по результатам Контроля</vt:lpstr>
      <vt:lpstr>Результаты экспертизы качества медицинской помощи, проведенной страховыми медицинскими организациями в 2012 году</vt:lpstr>
      <vt:lpstr>Результаты медико-экономической экспертизы, проведенной страховыми медицинскими организациями в 2012 году</vt:lpstr>
      <vt:lpstr>Проведение ТФОМС реэкспертизы</vt:lpstr>
      <vt:lpstr>Количество претензий медицинских организаций по результатам Контроля, поступивших  в ТФОМС НСО в 2012 году</vt:lpstr>
      <vt:lpstr>  Результаты проведенных ТФОМС НСО реэкспертиз по претензиям медицинских организаций в 2012 году</vt:lpstr>
      <vt:lpstr>Слайд 25</vt:lpstr>
    </vt:vector>
  </TitlesOfParts>
  <Company>ОФОМС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и проведение контроля сроков, объемов, качества и условий предоставления медицинской помощи по ОМС</dc:title>
  <dc:creator>vge</dc:creator>
  <cp:keywords/>
  <cp:lastModifiedBy>vge</cp:lastModifiedBy>
  <cp:revision>116</cp:revision>
  <dcterms:created xsi:type="dcterms:W3CDTF">2013-05-31T03:42:11Z</dcterms:created>
  <dcterms:modified xsi:type="dcterms:W3CDTF">2013-06-05T11:55:25Z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TC023968029991</vt:lpwstr>
  </property>
</Properties>
</file>