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42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71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77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16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6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1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737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67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48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757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31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9832-5447-4928-B081-61088DB62464}" type="datetimeFigureOut">
              <a:rPr lang="ru-RU" smtClean="0"/>
              <a:t>07.06.2017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48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5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5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38" y="4152479"/>
            <a:ext cx="3448485" cy="25863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3" y="695915"/>
            <a:ext cx="4899369" cy="32678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2" y="4138549"/>
            <a:ext cx="1916627" cy="26066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74" y="4152480"/>
            <a:ext cx="3877651" cy="2586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40" y="1278543"/>
            <a:ext cx="3580285" cy="268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7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31" y="823280"/>
            <a:ext cx="6058190" cy="6265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61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720" y="1049424"/>
            <a:ext cx="3706376" cy="5260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1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69" y="1053671"/>
            <a:ext cx="4047752" cy="53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8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5" y="1227965"/>
            <a:ext cx="7257566" cy="5065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300000" lon="20099991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416108" y="377464"/>
            <a:ext cx="764293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WWW.NOAV.RU</a:t>
            </a:r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45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081"/>
            <a:ext cx="9144000" cy="4881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57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79" y="922492"/>
            <a:ext cx="7657762" cy="574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40" y="938677"/>
            <a:ext cx="3779879" cy="28349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506" y="944745"/>
            <a:ext cx="3771788" cy="2828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9" y="3893619"/>
            <a:ext cx="3779879" cy="2834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506" y="3893619"/>
            <a:ext cx="3771788" cy="282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6" y="3849959"/>
            <a:ext cx="3971628" cy="2646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358" y="3849959"/>
            <a:ext cx="3940165" cy="2625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94" y="906306"/>
            <a:ext cx="3971629" cy="26460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5" y="906306"/>
            <a:ext cx="3971629" cy="264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9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05" y="1043871"/>
            <a:ext cx="4009764" cy="2759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" y="4078386"/>
            <a:ext cx="3874459" cy="2581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05" y="3962853"/>
            <a:ext cx="3920903" cy="2773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5" y="1043871"/>
            <a:ext cx="3856744" cy="289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1" y="973761"/>
            <a:ext cx="3717321" cy="5556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790484" y="1588756"/>
            <a:ext cx="40379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член-корреспондент РАМН </a:t>
            </a:r>
          </a:p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Валерий Николаевич </a:t>
            </a:r>
            <a:r>
              <a:rPr lang="ru-RU" sz="66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Денисов</a:t>
            </a:r>
            <a:endParaRPr lang="ru-RU" sz="6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86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5" y="1262357"/>
            <a:ext cx="4028274" cy="2772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13" y="1262357"/>
            <a:ext cx="4029366" cy="2537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4" y="4132159"/>
            <a:ext cx="3868270" cy="24277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93" y="3892269"/>
            <a:ext cx="4130592" cy="266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8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04" y="1131435"/>
            <a:ext cx="6176502" cy="529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0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5" y="882032"/>
            <a:ext cx="5683577" cy="4262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33" y="882032"/>
            <a:ext cx="4178298" cy="5706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877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93337"/>
              </p:ext>
            </p:extLst>
          </p:nvPr>
        </p:nvGraphicFramePr>
        <p:xfrm>
          <a:off x="456966" y="1351577"/>
          <a:ext cx="8185327" cy="5334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6688"/>
                <a:gridCol w="5576046"/>
                <a:gridCol w="1091263"/>
                <a:gridCol w="1061330"/>
              </a:tblGrid>
              <a:tr h="581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№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Показатели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2006</a:t>
                      </a:r>
                      <a:r>
                        <a:rPr lang="en-US" sz="2000" b="1" dirty="0" smtClean="0">
                          <a:effectLst/>
                        </a:rPr>
                        <a:t> </a:t>
                      </a:r>
                      <a:r>
                        <a:rPr lang="ru-RU" sz="2000" b="1" dirty="0" smtClean="0">
                          <a:effectLst/>
                        </a:rPr>
                        <a:t>г</a:t>
                      </a:r>
                      <a:r>
                        <a:rPr lang="ru-RU" sz="2000" b="1" dirty="0">
                          <a:effectLst/>
                        </a:rPr>
                        <a:t>.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2016</a:t>
                      </a:r>
                      <a:r>
                        <a:rPr lang="en-US" sz="2000" b="1" dirty="0" smtClean="0">
                          <a:effectLst/>
                        </a:rPr>
                        <a:t> </a:t>
                      </a:r>
                      <a:r>
                        <a:rPr lang="ru-RU" sz="2000" b="1" dirty="0" smtClean="0">
                          <a:effectLst/>
                        </a:rPr>
                        <a:t>г</a:t>
                      </a:r>
                      <a:r>
                        <a:rPr lang="ru-RU" sz="2000" b="1" dirty="0">
                          <a:effectLst/>
                        </a:rPr>
                        <a:t>.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1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Число жителей на 1 врача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148,5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184,2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1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2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Число жителей на 1 среднего медработника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69,9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91,2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1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3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Число жителей на единицу мощности поликлиники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43,8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46,0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1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4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Число жителей на 1 койку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85,4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117,0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1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5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Нагрузка на 1 врача в поликлинике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2661,0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3292,7 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1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6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Нагрузка на 1 врача в стационаре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85,9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95,9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1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7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Общая заболеваемость на 1000 населения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1420,3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1674,6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1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8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Первичная заболеваемость на 1000 населения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695,9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773,8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49587" y="808992"/>
            <a:ext cx="480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Данные статистики МИАЦ МЗ НСО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8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776863"/>
              </p:ext>
            </p:extLst>
          </p:nvPr>
        </p:nvGraphicFramePr>
        <p:xfrm>
          <a:off x="691637" y="1816726"/>
          <a:ext cx="7894015" cy="39074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743"/>
                <a:gridCol w="2951904"/>
                <a:gridCol w="1169545"/>
                <a:gridCol w="1168720"/>
                <a:gridCol w="1169545"/>
                <a:gridCol w="1023558"/>
              </a:tblGrid>
              <a:tr h="1889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Обеспеченность персоналом </a:t>
                      </a:r>
                      <a:r>
                        <a:rPr lang="ru-RU" sz="2400" b="1" dirty="0">
                          <a:effectLst/>
                        </a:rPr>
                        <a:t>на 10 000 населения.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 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2002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2006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2012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2016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25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Врачами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49,6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60,6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44,5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39,6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92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Средним медперсоналом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108,8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131,1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87,7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86,5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00224" y="1002840"/>
            <a:ext cx="5479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/>
              </a:rPr>
              <a:t>Обеспеченность персоналом 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5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924429"/>
              </p:ext>
            </p:extLst>
          </p:nvPr>
        </p:nvGraphicFramePr>
        <p:xfrm>
          <a:off x="434316" y="1445060"/>
          <a:ext cx="8392829" cy="51099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973"/>
                <a:gridCol w="5547063"/>
                <a:gridCol w="2377793"/>
              </a:tblGrid>
              <a:tr h="721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Меры социальной поддержки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Периодичность и величина выплат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</a:tr>
              <a:tr h="240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Земский доктор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 млн.руб.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</a:tr>
              <a:tr h="240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Земский фельдшер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 млн.руб.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</a:tr>
              <a:tr h="481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Врачи – молодые специалисты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300 тыс.руб.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единовременно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</a:tr>
              <a:tr h="481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Молодые специалисты ФАПов и амбулаторий в сельской местности.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500 тыс.руб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единовременно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</a:tr>
              <a:tr h="481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Компенсация аренды жилья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 тыс.руб. ежемесячно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</a:tr>
              <a:tr h="481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Компенсация за проезд в общественном транспорте участковой службе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42 поездки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 месяц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</a:tr>
              <a:tr h="481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Компенсация за проезд в общественном транспорте в удаленных организациях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50 поездок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 месяц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</a:tr>
              <a:tr h="481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Страхование работников, деятельность которых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 связана с угрозой для жизни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ежегодно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</a:tr>
              <a:tr h="962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9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Льготное ипотечное кредитование (с 2017г.)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150 </a:t>
                      </a:r>
                      <a:r>
                        <a:rPr lang="ru-RU" sz="1400" b="1" dirty="0" err="1">
                          <a:effectLst/>
                        </a:rPr>
                        <a:t>тыс.руб</a:t>
                      </a:r>
                      <a:r>
                        <a:rPr lang="ru-RU" sz="1400" b="1" dirty="0">
                          <a:effectLst/>
                        </a:rPr>
                        <a:t>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 качестве первоначального взноса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38475" y="786418"/>
            <a:ext cx="848867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effectLst/>
              </a:rPr>
              <a:t>Меры социальной поддержки медиков в НСО</a:t>
            </a:r>
            <a:endParaRPr lang="ru-RU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2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04" y="1450377"/>
            <a:ext cx="7020744" cy="5073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14" y="932515"/>
            <a:ext cx="4310049" cy="3307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33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1" y="789436"/>
            <a:ext cx="4886943" cy="5776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002" y="3929337"/>
            <a:ext cx="2486308" cy="2867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447" y="1147160"/>
            <a:ext cx="3590110" cy="3858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8945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312" y="1145371"/>
            <a:ext cx="8213416" cy="5520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и обеспечение совершенствования врачом профессиональных знаний и навыков.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и утверждение клинических рекомендаций.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Досудебное урегулирование споров, включая проведение независимой медицинской экспертизы.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Страхование риска врачей при оказании ими медицинской помощи гражданам.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процедуры допуска к специальности (сертификация, аккредитация специалистов пр.)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Согласование нормативов объемов медицинской помощи и их анализ в рамках Территориальных программ госгарантий, выработка предложений по оптимизации расходов системы ОМС.</a:t>
            </a:r>
            <a:endParaRPr lang="ru-RU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258" y="655455"/>
            <a:ext cx="20890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Задачи: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33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513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390" y="2323088"/>
            <a:ext cx="3243389" cy="432451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90500" h="44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39606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90484" y="1588756"/>
            <a:ext cx="40379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д.м.н., профессор </a:t>
            </a:r>
          </a:p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Олег </a:t>
            </a:r>
          </a:p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Сергеевич </a:t>
            </a:r>
            <a:r>
              <a:rPr lang="ru-RU" sz="66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Антонов</a:t>
            </a:r>
            <a:endParaRPr lang="ru-RU" sz="6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 descr="P:\для отдела асу\на конференцию НОАВ 2008\Антонов_уменьш.jpg"/>
          <p:cNvPicPr>
            <a:picLocks noChangeAspect="1" noChangeArrowheads="1"/>
          </p:cNvPicPr>
          <p:nvPr/>
        </p:nvPicPr>
        <p:blipFill rotWithShape="1">
          <a:blip r:embed="rId2"/>
          <a:srcRect l="33894" r="-29740"/>
          <a:stretch/>
        </p:blipFill>
        <p:spPr bwMode="auto">
          <a:xfrm>
            <a:off x="638988" y="1394546"/>
            <a:ext cx="5146817" cy="4406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31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90484" y="1588756"/>
            <a:ext cx="40379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д.м.н., профессор </a:t>
            </a:r>
          </a:p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Никита </a:t>
            </a:r>
          </a:p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Львович</a:t>
            </a:r>
          </a:p>
          <a:p>
            <a:r>
              <a:rPr lang="ru-RU" sz="66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Тов</a:t>
            </a:r>
            <a:endParaRPr lang="ru-RU" sz="6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2" y="1297772"/>
            <a:ext cx="3406882" cy="4636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203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9150">
            <a:off x="4925297" y="1971042"/>
            <a:ext cx="2948042" cy="4122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714">
            <a:off x="2699043" y="1582625"/>
            <a:ext cx="2903470" cy="4122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289">
            <a:off x="1314423" y="1394257"/>
            <a:ext cx="3039092" cy="4099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73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1" y="960927"/>
            <a:ext cx="2825543" cy="22124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511" y="950941"/>
            <a:ext cx="2581492" cy="22124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49" y="3281578"/>
            <a:ext cx="4126593" cy="3094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1" y="3301549"/>
            <a:ext cx="4612463" cy="30749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40" y="950940"/>
            <a:ext cx="3318746" cy="221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5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33" y="1058578"/>
            <a:ext cx="6880481" cy="545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1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33" y="490465"/>
            <a:ext cx="6544601" cy="636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497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50" y="3827545"/>
            <a:ext cx="3783510" cy="28376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50" y="859106"/>
            <a:ext cx="3794301" cy="28457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99" y="3819467"/>
            <a:ext cx="4280687" cy="2853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07" y="859106"/>
            <a:ext cx="4288779" cy="28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2996</TotalTime>
  <Words>235</Words>
  <Application>Microsoft Office PowerPoint</Application>
  <PresentationFormat>Экран (4:3)</PresentationFormat>
  <Paragraphs>111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Первый друг Оушена</dc:creator>
  <cp:lastModifiedBy>Первый друг Оушена</cp:lastModifiedBy>
  <cp:revision>54</cp:revision>
  <dcterms:created xsi:type="dcterms:W3CDTF">2017-06-07T08:07:39Z</dcterms:created>
  <dcterms:modified xsi:type="dcterms:W3CDTF">2017-06-09T10:03:52Z</dcterms:modified>
</cp:coreProperties>
</file>