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57" r:id="rId4"/>
    <p:sldId id="295" r:id="rId5"/>
    <p:sldId id="296" r:id="rId6"/>
    <p:sldId id="259" r:id="rId7"/>
    <p:sldId id="301" r:id="rId8"/>
    <p:sldId id="298" r:id="rId9"/>
    <p:sldId id="303" r:id="rId10"/>
    <p:sldId id="306" r:id="rId11"/>
    <p:sldId id="305" r:id="rId12"/>
    <p:sldId id="307" r:id="rId13"/>
    <p:sldId id="302" r:id="rId14"/>
    <p:sldId id="269" r:id="rId15"/>
    <p:sldId id="327" r:id="rId16"/>
    <p:sldId id="287" r:id="rId17"/>
    <p:sldId id="311" r:id="rId18"/>
    <p:sldId id="260" r:id="rId19"/>
    <p:sldId id="288" r:id="rId20"/>
    <p:sldId id="284" r:id="rId21"/>
    <p:sldId id="315" r:id="rId22"/>
    <p:sldId id="316" r:id="rId23"/>
    <p:sldId id="282" r:id="rId24"/>
    <p:sldId id="277" r:id="rId25"/>
    <p:sldId id="271" r:id="rId26"/>
    <p:sldId id="328" r:id="rId27"/>
    <p:sldId id="317" r:id="rId28"/>
    <p:sldId id="272" r:id="rId29"/>
    <p:sldId id="273" r:id="rId30"/>
    <p:sldId id="274" r:id="rId31"/>
    <p:sldId id="275" r:id="rId32"/>
    <p:sldId id="314" r:id="rId33"/>
    <p:sldId id="276" r:id="rId34"/>
    <p:sldId id="290" r:id="rId35"/>
    <p:sldId id="291" r:id="rId36"/>
    <p:sldId id="292" r:id="rId37"/>
    <p:sldId id="278" r:id="rId38"/>
    <p:sldId id="319" r:id="rId39"/>
    <p:sldId id="279" r:id="rId40"/>
    <p:sldId id="281" r:id="rId41"/>
    <p:sldId id="320" r:id="rId42"/>
    <p:sldId id="321" r:id="rId43"/>
    <p:sldId id="313" r:id="rId44"/>
    <p:sldId id="323" r:id="rId45"/>
    <p:sldId id="322" r:id="rId46"/>
    <p:sldId id="324" r:id="rId47"/>
    <p:sldId id="325" r:id="rId48"/>
    <p:sldId id="326" r:id="rId49"/>
    <p:sldId id="329" r:id="rId50"/>
    <p:sldId id="312" r:id="rId51"/>
    <p:sldId id="330" r:id="rId52"/>
    <p:sldId id="286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9900"/>
    <a:srgbClr val="3366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9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71266810701504E-2"/>
          <c:y val="6.3451776649746189E-2"/>
          <c:w val="0.96805746637859702"/>
          <c:h val="0.8045633318677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2010-2012гг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6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2013-2015гг.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596675415572544E-3"/>
                  <c:y val="-1.5228426395939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6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04166666666667"/>
                      <c:h val="0.1630584755585754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2017г. и 1-й квартал 2018 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6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7773544"/>
        <c:axId val="537773936"/>
      </c:barChart>
      <c:catAx>
        <c:axId val="5377735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37773936"/>
        <c:crosses val="autoZero"/>
        <c:auto val="1"/>
        <c:lblAlgn val="ctr"/>
        <c:lblOffset val="100"/>
        <c:noMultiLvlLbl val="0"/>
      </c:catAx>
      <c:valAx>
        <c:axId val="5377739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37773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828850073943799"/>
          <c:w val="0.99857917760279968"/>
          <c:h val="9.64830728646229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03750228798031E-2"/>
          <c:y val="3.3304748942508663E-2"/>
          <c:w val="0.85776624794081768"/>
          <c:h val="0.7447797726456201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посещений</c:v>
                </c:pt>
              </c:strCache>
            </c:strRef>
          </c:tx>
          <c:spPr>
            <a:ln w="206375" cap="rnd">
              <a:solidFill>
                <a:srgbClr val="FF0000"/>
              </a:solidFill>
              <a:round/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6823810470838629"/>
                  <c:y val="0.142302109117991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0797687788034"/>
                      <c:h val="0.3047537105471634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800617926056163E-2"/>
                  <c:y val="-2.42216355945517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0" b="1" i="0" u="none" strike="noStrike" kern="1200" baseline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0" b="0" i="0" u="none" strike="noStrike" kern="1200" baseline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21.7</c:v>
                </c:pt>
                <c:pt idx="1">
                  <c:v>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7775896"/>
        <c:axId val="537776288"/>
      </c:lineChart>
      <c:catAx>
        <c:axId val="537775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7776288"/>
        <c:crosses val="autoZero"/>
        <c:auto val="1"/>
        <c:lblAlgn val="ctr"/>
        <c:lblOffset val="100"/>
        <c:noMultiLvlLbl val="0"/>
      </c:catAx>
      <c:valAx>
        <c:axId val="5377762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37775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35683521185262E-2"/>
          <c:y val="7.2253714280419337E-2"/>
          <c:w val="0.74579725647050787"/>
          <c:h val="0.78100774071444379"/>
        </c:manualLayout>
      </c:layout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Кол-во пенсионеров</c:v>
                </c:pt>
              </c:strCache>
            </c:strRef>
          </c:tx>
          <c:spPr>
            <a:ln w="1270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5380549502443693E-2"/>
                  <c:y val="7.40002816239010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698285720788113E-2"/>
                      <c:h val="0.1845372192499742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9251588823331973E-2"/>
                  <c:y val="8.4396548759507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2025785308291467E-2"/>
                  <c:y val="0.10369661577298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4567731951137636E-2"/>
                  <c:y val="9.1892577676612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1677410545121446E-2"/>
                  <c:y val="0.130892143622612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2359</c:v>
                </c:pt>
                <c:pt idx="1">
                  <c:v>2364</c:v>
                </c:pt>
                <c:pt idx="2">
                  <c:v>2449</c:v>
                </c:pt>
                <c:pt idx="3">
                  <c:v>2435</c:v>
                </c:pt>
                <c:pt idx="4">
                  <c:v>2541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Кол-во лиц предпенсионного возраста (50-60 лет)</c:v>
                </c:pt>
              </c:strCache>
            </c:strRef>
          </c:tx>
          <c:spPr>
            <a:ln w="1270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80386779624372E-2"/>
                  <c:y val="-0.114002666336173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0464499684226725E-2"/>
                  <c:y val="-0.128712687798905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909603491144178E-2"/>
                  <c:y val="-0.135341197115353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698285720788113E-2"/>
                      <c:h val="0.14408466022746094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1.0116124921056674E-2"/>
                  <c:y val="-0.1323901931645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0116124921056674E-2"/>
                  <c:y val="-0.1434227092616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1265</c:v>
                </c:pt>
                <c:pt idx="1">
                  <c:v>1265</c:v>
                </c:pt>
                <c:pt idx="2">
                  <c:v>1207</c:v>
                </c:pt>
                <c:pt idx="3">
                  <c:v>1232</c:v>
                </c:pt>
                <c:pt idx="4">
                  <c:v>1186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Кол-во молодых специалистов</c:v>
                </c:pt>
              </c:strCache>
            </c:strRef>
          </c:tx>
          <c:spPr>
            <a:ln w="1270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5148356556421006E-2"/>
                  <c:y val="-9.9292644873441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8903214060161952E-2"/>
                  <c:y val="-0.10297015023912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890321406016198E-2"/>
                  <c:y val="-0.10006408570289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006446327072867E-2"/>
                  <c:y val="-9.8611120147448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451607030080964E-3"/>
                  <c:y val="-4.58405636939389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655</c:v>
                </c:pt>
                <c:pt idx="1">
                  <c:v>704</c:v>
                </c:pt>
                <c:pt idx="2">
                  <c:v>739</c:v>
                </c:pt>
                <c:pt idx="3">
                  <c:v>756</c:v>
                </c:pt>
                <c:pt idx="4">
                  <c:v>868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4106032"/>
        <c:axId val="694106816"/>
      </c:lineChart>
      <c:catAx>
        <c:axId val="69410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4106816"/>
        <c:crosses val="autoZero"/>
        <c:auto val="1"/>
        <c:lblAlgn val="ctr"/>
        <c:lblOffset val="100"/>
        <c:noMultiLvlLbl val="0"/>
      </c:catAx>
      <c:valAx>
        <c:axId val="694106816"/>
        <c:scaling>
          <c:orientation val="minMax"/>
          <c:max val="2600"/>
          <c:min val="6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94106032"/>
        <c:crosses val="autoZero"/>
        <c:crossBetween val="between"/>
        <c:majorUnit val="6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208472965822518"/>
          <c:y val="3.3299917746247173E-2"/>
          <c:w val="0.19924430612372623"/>
          <c:h val="0.899918668965553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974191933272274E-2"/>
          <c:y val="0.10750366749746344"/>
          <c:w val="0.7451180309400941"/>
          <c:h val="0.7849926650050731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Врачей всего (физлиц)</c:v>
                </c:pt>
              </c:strCache>
            </c:strRef>
          </c:tx>
          <c:spPr>
            <a:ln w="165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6825767101542448E-2"/>
                  <c:y val="-0.153205532804983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4916106714307661E-2"/>
                  <c:y val="-0.23242685913133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9135463902275328E-2"/>
                  <c:y val="-0.30355844825364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6245142496259189E-2"/>
                  <c:y val="-0.391057481634231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9019338981218704E-2"/>
                  <c:y val="-0.180563663663016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10375</c:v>
                </c:pt>
                <c:pt idx="1">
                  <c:v>10272</c:v>
                </c:pt>
                <c:pt idx="2">
                  <c:v>10217</c:v>
                </c:pt>
                <c:pt idx="3">
                  <c:v>10158</c:v>
                </c:pt>
                <c:pt idx="4">
                  <c:v>10330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7957616"/>
        <c:axId val="547958008"/>
      </c:lineChart>
      <c:catAx>
        <c:axId val="547957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47958008"/>
        <c:crosses val="autoZero"/>
        <c:auto val="1"/>
        <c:lblAlgn val="ctr"/>
        <c:lblOffset val="100"/>
        <c:noMultiLvlLbl val="0"/>
      </c:catAx>
      <c:valAx>
        <c:axId val="547958008"/>
        <c:scaling>
          <c:orientation val="minMax"/>
          <c:min val="1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7957616"/>
        <c:crosses val="autoZero"/>
        <c:crossBetween val="between"/>
        <c:majorUnit val="6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776318709141501"/>
          <c:y val="0.31896909392886452"/>
          <c:w val="0.20923036658151217"/>
          <c:h val="0.531682223462074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0.43489</cdr:x>
      <cdr:y>0.5</cdr:y>
    </cdr:from>
    <cdr:to>
      <cdr:x>0.56511</cdr:x>
      <cdr:y>0.85119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03984" y="2501900"/>
          <a:ext cx="1138989" cy="1757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три года</a:t>
          </a:r>
          <a:endParaRPr lang="ru-RU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0.22123</cdr:x>
      <cdr:y>0.5</cdr:y>
    </cdr:from>
    <cdr:to>
      <cdr:x>0.35144</cdr:x>
      <cdr:y>0.85119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35079" y="2501900"/>
          <a:ext cx="1138989" cy="1757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три года</a:t>
          </a:r>
          <a:endParaRPr lang="ru-RU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0.63939</cdr:x>
      <cdr:y>0.5</cdr:y>
    </cdr:from>
    <cdr:to>
      <cdr:x>0.78611</cdr:x>
      <cdr:y>0.85119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592678" y="2501900"/>
          <a:ext cx="1283371" cy="1757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один год</a:t>
          </a:r>
          <a:endParaRPr lang="ru-RU" sz="3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0.72168</cdr:x>
      <cdr:y>0.22712</cdr:y>
    </cdr:from>
    <cdr:to>
      <cdr:x>0.89829</cdr:x>
      <cdr:y>0.6994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79392" y="952685"/>
          <a:ext cx="1561175" cy="1981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+ 9,6% </a:t>
          </a:r>
          <a:endParaRPr lang="ru-RU" sz="4800" b="1" dirty="0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 xmlns:a="http://schemas.openxmlformats.org/drawingml/2006/main">
          <a:pPr algn="ctr"/>
          <a:r>
            <a: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(2,3 </a:t>
          </a:r>
          <a:r>
            <a: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млн)</a:t>
          </a:r>
          <a:endParaRPr lang="ru-RU" sz="4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0.00345</cdr:x>
      <cdr:y>0.2566</cdr:y>
    </cdr:from>
    <cdr:to>
      <cdr:x>0.1075</cdr:x>
      <cdr:y>0.33442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92" y="1104321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(22,7%)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0.18733</cdr:x>
      <cdr:y>0.26381</cdr:y>
    </cdr:from>
    <cdr:to>
      <cdr:x>0.29139</cdr:x>
      <cdr:y>0.34163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46278" y="1135340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(23,0%)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0.34861</cdr:x>
      <cdr:y>0.25034</cdr:y>
    </cdr:from>
    <cdr:to>
      <cdr:x>0.45266</cdr:x>
      <cdr:y>0.32815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63563" y="1077347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(24,0%)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0.52001</cdr:x>
      <cdr:y>0.25378</cdr:y>
    </cdr:from>
    <cdr:to>
      <cdr:x>0.62407</cdr:x>
      <cdr:y>0.3316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69860" y="1092182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(24,0%)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0.6684</cdr:x>
      <cdr:y>0.24783</cdr:y>
    </cdr:from>
    <cdr:to>
      <cdr:x>0.77245</cdr:x>
      <cdr:y>0.32564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873858" y="1066557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(24,6%)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0.02397</cdr:x>
      <cdr:y>0.5</cdr:y>
    </cdr:from>
    <cdr:to>
      <cdr:x>0.12802</cdr:x>
      <cdr:y>0.57781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0612" y="2151806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(12,2%)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0.21087</cdr:x>
      <cdr:y>0.48366</cdr:y>
    </cdr:from>
    <cdr:to>
      <cdr:x>0.31492</cdr:x>
      <cdr:y>0.56147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853076" y="2081468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(12,3</a:t>
          </a:r>
          <a:r>
            <a:rPr lang="ru-RU" sz="1800" dirty="0" smtClean="0"/>
            <a:t>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0.35804</cdr:x>
      <cdr:y>0.50172</cdr:y>
    </cdr:from>
    <cdr:to>
      <cdr:x>0.46209</cdr:x>
      <cdr:y>0.57954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146453" y="2159223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(11,8%)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0.53745</cdr:x>
      <cdr:y>0.5</cdr:y>
    </cdr:from>
    <cdr:to>
      <cdr:x>0.6415</cdr:x>
      <cdr:y>0.57781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723050" y="2151806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(12,1%)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0.69015</cdr:x>
      <cdr:y>0.5</cdr:y>
    </cdr:from>
    <cdr:to>
      <cdr:x>0.7942</cdr:x>
      <cdr:y>0.57781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6064978" y="2151806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(11,5%)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0.01688</cdr:x>
      <cdr:y>0.74632</cdr:y>
    </cdr:from>
    <cdr:to>
      <cdr:x>0.12093</cdr:x>
      <cdr:y>0.82413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48350" y="3211863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(6,3%)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0.21271</cdr:x>
      <cdr:y>0.72664</cdr:y>
    </cdr:from>
    <cdr:to>
      <cdr:x>0.31676</cdr:x>
      <cdr:y>0.80445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869260" y="3127156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</a:t>
          </a:r>
          <a:r>
            <a:rPr lang="ru-RU" sz="1800" dirty="0" smtClean="0"/>
            <a:t>6,9%)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0.36249</cdr:x>
      <cdr:y>0.71259</cdr:y>
    </cdr:from>
    <cdr:to>
      <cdr:x>0.46654</cdr:x>
      <cdr:y>0.79041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185569" y="3066725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(7,2%)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0.52977</cdr:x>
      <cdr:y>0.71171</cdr:y>
    </cdr:from>
    <cdr:to>
      <cdr:x>0.63383</cdr:x>
      <cdr:y>0.78953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655626" y="3062938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(7,4%)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0.68969</cdr:x>
      <cdr:y>0.76912</cdr:y>
    </cdr:from>
    <cdr:to>
      <cdr:x>0.79374</cdr:x>
      <cdr:y>0.84694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6060947" y="3310004"/>
          <a:ext cx="914400" cy="334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/>
            <a:t>(8,4%)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0.12425</cdr:x>
      <cdr:y>0.86305</cdr:y>
    </cdr:from>
    <cdr:to>
      <cdr:x>0.17628</cdr:x>
      <cdr:y>0.96459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1091912" y="3714243"/>
          <a:ext cx="457200" cy="436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г.</a:t>
          </a:r>
          <a:endParaRPr lang="ru-RU" sz="2800" b="1" dirty="0">
            <a:solidFill>
              <a:srgbClr val="00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0.27327</cdr:x>
      <cdr:y>0.86274</cdr:y>
    </cdr:from>
    <cdr:to>
      <cdr:x>0.32529</cdr:x>
      <cdr:y>0.96427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2401473" y="3712892"/>
          <a:ext cx="457200" cy="436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г.</a:t>
          </a:r>
          <a:endParaRPr lang="ru-RU" sz="2800" b="1" dirty="0">
            <a:solidFill>
              <a:srgbClr val="00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0.42229</cdr:x>
      <cdr:y>0.86242</cdr:y>
    </cdr:from>
    <cdr:to>
      <cdr:x>0.47431</cdr:x>
      <cdr:y>0.96396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3711034" y="3711541"/>
          <a:ext cx="457200" cy="436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г.</a:t>
          </a:r>
          <a:endParaRPr lang="ru-RU" sz="2800" b="1" dirty="0">
            <a:solidFill>
              <a:srgbClr val="00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0.5713</cdr:x>
      <cdr:y>0.86211</cdr:y>
    </cdr:from>
    <cdr:to>
      <cdr:x>0.62333</cdr:x>
      <cdr:y>0.96365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020595" y="3710190"/>
          <a:ext cx="457200" cy="436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г.</a:t>
          </a:r>
          <a:endParaRPr lang="ru-RU" sz="2800" b="1" dirty="0">
            <a:solidFill>
              <a:srgbClr val="00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0.72032</cdr:x>
      <cdr:y>0.8618</cdr:y>
    </cdr:from>
    <cdr:to>
      <cdr:x>0.77235</cdr:x>
      <cdr:y>0.96333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330156" y="3708839"/>
          <a:ext cx="457200" cy="436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г.</a:t>
          </a:r>
          <a:endParaRPr lang="ru-RU" sz="2800" b="1" dirty="0">
            <a:solidFill>
              <a:srgbClr val="00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42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71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77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6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6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73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67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8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75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1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9832-5447-4928-B081-61088DB62464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48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0829" y="33064"/>
            <a:ext cx="510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6600"/>
                </a:solidFill>
              </a:rPr>
              <a:t>Массовые спортивные мероприятия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6494" y="562706"/>
            <a:ext cx="4485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Спартакиада</a:t>
            </a:r>
            <a:endParaRPr lang="ru-RU" sz="5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98" y="1554013"/>
            <a:ext cx="6372102" cy="3918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7" y="4679642"/>
            <a:ext cx="4366571" cy="1965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3" y="1024371"/>
            <a:ext cx="3817015" cy="285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669446" y="5608251"/>
            <a:ext cx="4380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р.п</a:t>
            </a:r>
            <a:r>
              <a:rPr lang="ru-RU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Кольцово</a:t>
            </a:r>
            <a:endParaRPr lang="ru-RU" sz="5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7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0829" y="33064"/>
            <a:ext cx="510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6600"/>
                </a:solidFill>
              </a:rPr>
              <a:t>Массовые спортивные мероприятия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9454" y="713959"/>
            <a:ext cx="6075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Турнир по боулингу</a:t>
            </a:r>
            <a:endParaRPr lang="ru-RU" sz="52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26" y="1820464"/>
            <a:ext cx="6312569" cy="4734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8" y="1118938"/>
            <a:ext cx="2563396" cy="2637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4074846"/>
            <a:ext cx="3451770" cy="2298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518583" y="1925325"/>
            <a:ext cx="4227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Новосибирск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05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0829" y="33064"/>
            <a:ext cx="510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6600"/>
                </a:solidFill>
              </a:rPr>
              <a:t>Массовые спортивные мероприятия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28" y="3975104"/>
            <a:ext cx="40900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Лыжные </a:t>
            </a:r>
          </a:p>
          <a:p>
            <a:pPr algn="ctr"/>
            <a:r>
              <a:rPr lang="ru-RU" sz="55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гонки</a:t>
            </a:r>
          </a:p>
          <a:p>
            <a:pPr algn="ctr"/>
            <a:r>
              <a:rPr lang="ru-RU" sz="4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г.Новосибирск</a:t>
            </a:r>
            <a:endParaRPr lang="ru-RU" sz="48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" y="1033634"/>
            <a:ext cx="5032027" cy="2830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26" y="3334779"/>
            <a:ext cx="4366731" cy="3275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71" y="712065"/>
            <a:ext cx="1804034" cy="2405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51718" y="1122378"/>
            <a:ext cx="4543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Лыжная база НГМУ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72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001" y="813854"/>
            <a:ext cx="87515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Указ Президента Российской Федерации </a:t>
            </a:r>
            <a:endParaRPr lang="ru-RU" sz="32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от </a:t>
            </a:r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07.05.2018г. №204 </a:t>
            </a:r>
            <a:endParaRPr lang="ru-RU" sz="32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 национальных целях и стратегических задачах развития Российской Федерации на период до 2024г.»</a:t>
            </a:r>
            <a:endParaRPr lang="ru-RU" sz="32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000" y="3532655"/>
            <a:ext cx="8751535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«…увеличение </a:t>
            </a:r>
            <a:r>
              <a:rPr lang="ru-RU" sz="3600" b="1" i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доли граждан, ведущих здоровый образ жизни, а также увеличение до 55% доли граждан, систематически занимающихся физической культурой и спортом…»</a:t>
            </a:r>
            <a:endParaRPr lang="ru-RU" sz="3600" dirty="0">
              <a:solidFill>
                <a:srgbClr val="0066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5663" y="271913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3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3" y="2083734"/>
            <a:ext cx="4635898" cy="3235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300000" lon="20099991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43" y="1739969"/>
            <a:ext cx="5666134" cy="551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73170" y="0"/>
            <a:ext cx="2610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</a:rPr>
              <a:t>Четвертый проект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8652" y="722185"/>
            <a:ext cx="6639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и газета НОАВ</a:t>
            </a:r>
            <a:endParaRPr lang="ru-RU" sz="5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824" y="5644741"/>
            <a:ext cx="61126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WWW.NOAV.RU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5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2" y="857756"/>
            <a:ext cx="8059528" cy="59233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8053" y="4732336"/>
            <a:ext cx="64776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Обсуждение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первого совместного номера "Медицинской газеты"</a:t>
            </a:r>
          </a:p>
        </p:txBody>
      </p:sp>
    </p:spTree>
    <p:extLst>
      <p:ext uri="{BB962C8B-B14F-4D97-AF65-F5344CB8AC3E}">
        <p14:creationId xmlns:p14="http://schemas.microsoft.com/office/powerpoint/2010/main" val="12957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578" y="783040"/>
            <a:ext cx="5102224" cy="382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35" y="4223085"/>
            <a:ext cx="3495171" cy="2330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4" y="4178842"/>
            <a:ext cx="3634436" cy="2418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0" y="942689"/>
            <a:ext cx="36344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</a:t>
            </a:r>
          </a:p>
          <a:p>
            <a:pPr algn="ctr"/>
            <a:r>
              <a:rPr lang="ru-RU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«Спасибо, доктор!»</a:t>
            </a:r>
            <a:endParaRPr lang="ru-RU" sz="5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4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8" y="914400"/>
            <a:ext cx="8624975" cy="5843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5740" y="109162"/>
            <a:ext cx="203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</a:rPr>
              <a:t>Пятый проект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8206" y="3228525"/>
            <a:ext cx="5008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Страхование </a:t>
            </a:r>
          </a:p>
          <a:p>
            <a:pPr algn="ctr"/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профессиональной  </a:t>
            </a:r>
          </a:p>
          <a:p>
            <a:pPr algn="ctr"/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ответственности </a:t>
            </a:r>
          </a:p>
          <a:p>
            <a:pPr algn="ctr"/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врачей</a:t>
            </a:r>
            <a:endParaRPr lang="ru-RU" sz="4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5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7008342"/>
              </p:ext>
            </p:extLst>
          </p:nvPr>
        </p:nvGraphicFramePr>
        <p:xfrm>
          <a:off x="0" y="1515979"/>
          <a:ext cx="9144000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1025" y="684982"/>
            <a:ext cx="83619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6600"/>
                </a:solidFill>
              </a:rPr>
              <a:t>Количества </a:t>
            </a:r>
            <a:r>
              <a:rPr lang="ru-RU" sz="4800" b="1" dirty="0">
                <a:solidFill>
                  <a:srgbClr val="006600"/>
                </a:solidFill>
              </a:rPr>
              <a:t>судебных </a:t>
            </a:r>
            <a:r>
              <a:rPr lang="ru-RU" sz="4800" b="1" dirty="0" smtClean="0">
                <a:solidFill>
                  <a:srgbClr val="006600"/>
                </a:solidFill>
              </a:rPr>
              <a:t>исков</a:t>
            </a:r>
            <a:endParaRPr lang="ru-RU" sz="4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3914"/>
            <a:ext cx="9147977" cy="55924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4919" y="1901671"/>
            <a:ext cx="7520609" cy="175432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Всего на настоящий момент нами застраховано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3,5 тыс.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врачей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73 медицинских организаций Новосибирской области </a:t>
            </a:r>
            <a:endParaRPr lang="ru-RU" sz="24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78% от всех медицинских организаций)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42053" y="4563754"/>
            <a:ext cx="7093224" cy="179126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настоящее время юристы страховой компании-участника договора работают по 13 страховым случаям (суммы заявленных страховых исков от 368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тысяч руб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млн. руб.). 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530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25-я Отчетно-выборная конференция</a:t>
            </a:r>
          </a:p>
          <a:p>
            <a:pPr algn="ctr"/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Новосибирской областной ассоциации врачей</a:t>
            </a:r>
            <a:endParaRPr lang="ru-RU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059" y="3248312"/>
            <a:ext cx="87070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Правления </a:t>
            </a:r>
            <a:r>
              <a:rPr lang="ru-RU" sz="5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НОАВ</a:t>
            </a:r>
          </a:p>
          <a:p>
            <a:pPr algn="ctr"/>
            <a:r>
              <a:rPr lang="ru-RU" sz="4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проделанной работе </a:t>
            </a:r>
          </a:p>
          <a:p>
            <a:pPr algn="ctr"/>
            <a:r>
              <a:rPr lang="ru-RU" sz="32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период 201</a:t>
            </a:r>
            <a:r>
              <a:rPr lang="en-US" sz="32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32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-201</a:t>
            </a:r>
            <a:r>
              <a:rPr lang="en-US" sz="32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32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г.г</a:t>
            </a:r>
            <a:r>
              <a:rPr lang="ru-RU" sz="32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04" y="1226056"/>
            <a:ext cx="1217142" cy="1022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188606" y="5504505"/>
            <a:ext cx="37450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Докладчик: Председатель НОАВ,</a:t>
            </a:r>
          </a:p>
          <a:p>
            <a:r>
              <a:rPr lang="ru-RU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Заслуженный врач РФ, к.м.н</a:t>
            </a:r>
            <a:r>
              <a:rPr lang="ru-RU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С.Б. </a:t>
            </a:r>
            <a:r>
              <a:rPr lang="ru-RU" sz="32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Дорофеев</a:t>
            </a:r>
            <a:endParaRPr lang="ru-RU" sz="32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0796" y="2308001"/>
            <a:ext cx="26835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</a:t>
            </a:r>
            <a:endParaRPr lang="en-US" sz="72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01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95" y="841572"/>
            <a:ext cx="4776100" cy="2686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565">
            <a:off x="5926406" y="2751291"/>
            <a:ext cx="2715889" cy="36211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90500" h="4445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3" y="3528128"/>
            <a:ext cx="4544692" cy="3029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061">
            <a:off x="734677" y="934378"/>
            <a:ext cx="2312300" cy="3083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766048" y="3447208"/>
            <a:ext cx="3405869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врача</a:t>
            </a:r>
            <a:endParaRPr lang="ru-RU" sz="5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606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3" y="2407762"/>
            <a:ext cx="6357201" cy="4238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23" y="904973"/>
            <a:ext cx="3720053" cy="2480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63191" y="698440"/>
            <a:ext cx="30891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</a:t>
            </a:r>
          </a:p>
          <a:p>
            <a:pPr algn="ctr"/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 врача</a:t>
            </a:r>
            <a:endParaRPr lang="ru-RU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2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49" y="2966602"/>
            <a:ext cx="5515860" cy="3677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4" y="946304"/>
            <a:ext cx="5016137" cy="2821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524107" y="776103"/>
            <a:ext cx="30266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</a:rPr>
              <a:t>Клуб </a:t>
            </a:r>
          </a:p>
          <a:p>
            <a:r>
              <a:rPr lang="ru-RU" sz="3600" b="1" dirty="0" smtClean="0">
                <a:solidFill>
                  <a:srgbClr val="006600"/>
                </a:solidFill>
              </a:rPr>
              <a:t>медицинских </a:t>
            </a:r>
          </a:p>
          <a:p>
            <a:r>
              <a:rPr lang="ru-RU" sz="3600" b="1" dirty="0" smtClean="0">
                <a:solidFill>
                  <a:srgbClr val="006600"/>
                </a:solidFill>
              </a:rPr>
              <a:t>юристов</a:t>
            </a:r>
            <a:endParaRPr lang="ru-RU" sz="3600" b="1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8560" y="5443513"/>
            <a:ext cx="2185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006600"/>
                </a:solidFill>
              </a:rPr>
              <a:t>Клуб </a:t>
            </a:r>
          </a:p>
          <a:p>
            <a:pPr algn="r"/>
            <a:r>
              <a:rPr lang="ru-RU" sz="3600" b="1" dirty="0" err="1" smtClean="0">
                <a:solidFill>
                  <a:srgbClr val="006600"/>
                </a:solidFill>
              </a:rPr>
              <a:t>начмедов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10" y="797644"/>
            <a:ext cx="4523219" cy="5346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29" y="4217578"/>
            <a:ext cx="3092173" cy="2319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06" y="4248818"/>
            <a:ext cx="3056835" cy="2292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-164915" y="989017"/>
            <a:ext cx="33289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Вручение премии</a:t>
            </a:r>
          </a:p>
          <a:p>
            <a:pPr algn="r"/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Национальной медицинской палаты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94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5" y="882032"/>
            <a:ext cx="5683577" cy="4262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30" y="882032"/>
            <a:ext cx="4089909" cy="5586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9011" y="5241819"/>
            <a:ext cx="56040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памятной </a:t>
            </a:r>
            <a:r>
              <a:rPr lang="ru-RU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стелы </a:t>
            </a:r>
          </a:p>
          <a:p>
            <a:r>
              <a:rPr lang="ru-RU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медработникам НСО</a:t>
            </a:r>
            <a:endParaRPr lang="ru-RU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7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7213" y="895295"/>
            <a:ext cx="5938938" cy="221599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«Кадровые дисбалансы в отрасли накапливались десятилетиями» </a:t>
            </a:r>
            <a:endParaRPr lang="ru-RU" sz="4000" b="1" i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8" y="3292999"/>
            <a:ext cx="4898599" cy="326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497659" y="3348137"/>
            <a:ext cx="3491982" cy="1578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Министр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здравоохранения РФ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В.И</a:t>
            </a:r>
            <a:r>
              <a:rPr lang="ru-RU" sz="28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Скворцова</a:t>
            </a:r>
            <a:endParaRPr lang="ru-RU" sz="28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01" y="931675"/>
            <a:ext cx="6829677" cy="4546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31551" y="5577914"/>
            <a:ext cx="5999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Л.М. Рошаль на встрече 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Президентом РФ В.В. Путиным</a:t>
            </a:r>
            <a:endParaRPr lang="ru-RU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107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81" y="951855"/>
            <a:ext cx="5519530" cy="402328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«Если год назад мы говорили о том, что у нас не хватает в амбулаторно-поликлиническом звене более 35 тыс. врачей, то сейчас – на 8 тыс. меньше – 27 тыс.» </a:t>
            </a:r>
            <a:endParaRPr lang="ru-RU" sz="3200" b="1" i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11" y="3432313"/>
            <a:ext cx="3200533" cy="3200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98332" y="5134659"/>
            <a:ext cx="491538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(В.И. Скворцова, </a:t>
            </a:r>
            <a:r>
              <a:rPr lang="ru-RU" sz="28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28.05.2018 г</a:t>
            </a:r>
            <a:r>
              <a:rPr lang="ru-RU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9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805150"/>
              </p:ext>
            </p:extLst>
          </p:nvPr>
        </p:nvGraphicFramePr>
        <p:xfrm>
          <a:off x="119268" y="2292627"/>
          <a:ext cx="8865705" cy="4499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150"/>
                <a:gridCol w="1160852"/>
                <a:gridCol w="808382"/>
                <a:gridCol w="728870"/>
                <a:gridCol w="755374"/>
                <a:gridCol w="728869"/>
                <a:gridCol w="837819"/>
                <a:gridCol w="673525"/>
                <a:gridCol w="702216"/>
                <a:gridCol w="663452"/>
                <a:gridCol w="679731"/>
                <a:gridCol w="763465"/>
              </a:tblGrid>
              <a:tr h="638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2002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2003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2004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2005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2006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2014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2015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2016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66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Врачами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</a:rPr>
                        <a:t>49,6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51,4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55,3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60,0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60,6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44,3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42,9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39,9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39,6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39,6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94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СМП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108,8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112,5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121,3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130,8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131,1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86,0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83,2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87,5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86,5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84,1</a:t>
                      </a:r>
                      <a:endParaRPr lang="ru-RU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9270" y="790982"/>
            <a:ext cx="8976184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Обеспеченность медперсоналом в НСО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(на 10 тыс. населения)</a:t>
            </a:r>
            <a:endParaRPr kumimoji="0" lang="ru-RU" altLang="ru-RU" sz="3600" b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031251" y="3041505"/>
            <a:ext cx="3662174" cy="655455"/>
          </a:xfrm>
          <a:custGeom>
            <a:avLst/>
            <a:gdLst>
              <a:gd name="connsiteX0" fmla="*/ 0 w 6599583"/>
              <a:gd name="connsiteY0" fmla="*/ 622852 h 622852"/>
              <a:gd name="connsiteX1" fmla="*/ 2955235 w 6599583"/>
              <a:gd name="connsiteY1" fmla="*/ 0 h 622852"/>
              <a:gd name="connsiteX2" fmla="*/ 6533322 w 6599583"/>
              <a:gd name="connsiteY2" fmla="*/ 596348 h 622852"/>
              <a:gd name="connsiteX3" fmla="*/ 6599583 w 6599583"/>
              <a:gd name="connsiteY3" fmla="*/ 622852 h 622852"/>
              <a:gd name="connsiteX0" fmla="*/ 0 w 6599583"/>
              <a:gd name="connsiteY0" fmla="*/ 315355 h 315355"/>
              <a:gd name="connsiteX1" fmla="*/ 2963327 w 6599583"/>
              <a:gd name="connsiteY1" fmla="*/ 0 h 315355"/>
              <a:gd name="connsiteX2" fmla="*/ 6533322 w 6599583"/>
              <a:gd name="connsiteY2" fmla="*/ 288851 h 315355"/>
              <a:gd name="connsiteX3" fmla="*/ 6599583 w 6599583"/>
              <a:gd name="connsiteY3" fmla="*/ 315355 h 315355"/>
              <a:gd name="connsiteX0" fmla="*/ 0 w 6599583"/>
              <a:gd name="connsiteY0" fmla="*/ 26504 h 26504"/>
              <a:gd name="connsiteX1" fmla="*/ 6533322 w 6599583"/>
              <a:gd name="connsiteY1" fmla="*/ 0 h 26504"/>
              <a:gd name="connsiteX2" fmla="*/ 6599583 w 6599583"/>
              <a:gd name="connsiteY2" fmla="*/ 26504 h 26504"/>
              <a:gd name="connsiteX0" fmla="*/ 0 w 3581254"/>
              <a:gd name="connsiteY0" fmla="*/ 0 h 704007"/>
              <a:gd name="connsiteX1" fmla="*/ 3514993 w 3581254"/>
              <a:gd name="connsiteY1" fmla="*/ 677503 h 704007"/>
              <a:gd name="connsiteX2" fmla="*/ 3581254 w 3581254"/>
              <a:gd name="connsiteY2" fmla="*/ 704007 h 704007"/>
              <a:gd name="connsiteX0" fmla="*/ 0 w 3662174"/>
              <a:gd name="connsiteY0" fmla="*/ 0 h 655455"/>
              <a:gd name="connsiteX1" fmla="*/ 3595913 w 3662174"/>
              <a:gd name="connsiteY1" fmla="*/ 628951 h 655455"/>
              <a:gd name="connsiteX2" fmla="*/ 3662174 w 3662174"/>
              <a:gd name="connsiteY2" fmla="*/ 655455 h 65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2174" h="655455">
                <a:moveTo>
                  <a:pt x="0" y="0"/>
                </a:moveTo>
                <a:lnTo>
                  <a:pt x="3595913" y="628951"/>
                </a:lnTo>
                <a:lnTo>
                  <a:pt x="3662174" y="655455"/>
                </a:lnTo>
              </a:path>
            </a:pathLst>
          </a:custGeom>
          <a:noFill/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4868061" y="4916845"/>
            <a:ext cx="3662174" cy="655455"/>
          </a:xfrm>
          <a:custGeom>
            <a:avLst/>
            <a:gdLst>
              <a:gd name="connsiteX0" fmla="*/ 0 w 6599583"/>
              <a:gd name="connsiteY0" fmla="*/ 622852 h 622852"/>
              <a:gd name="connsiteX1" fmla="*/ 2955235 w 6599583"/>
              <a:gd name="connsiteY1" fmla="*/ 0 h 622852"/>
              <a:gd name="connsiteX2" fmla="*/ 6533322 w 6599583"/>
              <a:gd name="connsiteY2" fmla="*/ 596348 h 622852"/>
              <a:gd name="connsiteX3" fmla="*/ 6599583 w 6599583"/>
              <a:gd name="connsiteY3" fmla="*/ 622852 h 622852"/>
              <a:gd name="connsiteX0" fmla="*/ 0 w 6599583"/>
              <a:gd name="connsiteY0" fmla="*/ 315355 h 315355"/>
              <a:gd name="connsiteX1" fmla="*/ 2963327 w 6599583"/>
              <a:gd name="connsiteY1" fmla="*/ 0 h 315355"/>
              <a:gd name="connsiteX2" fmla="*/ 6533322 w 6599583"/>
              <a:gd name="connsiteY2" fmla="*/ 288851 h 315355"/>
              <a:gd name="connsiteX3" fmla="*/ 6599583 w 6599583"/>
              <a:gd name="connsiteY3" fmla="*/ 315355 h 315355"/>
              <a:gd name="connsiteX0" fmla="*/ 0 w 6599583"/>
              <a:gd name="connsiteY0" fmla="*/ 26504 h 26504"/>
              <a:gd name="connsiteX1" fmla="*/ 6533322 w 6599583"/>
              <a:gd name="connsiteY1" fmla="*/ 0 h 26504"/>
              <a:gd name="connsiteX2" fmla="*/ 6599583 w 6599583"/>
              <a:gd name="connsiteY2" fmla="*/ 26504 h 26504"/>
              <a:gd name="connsiteX0" fmla="*/ 0 w 3581254"/>
              <a:gd name="connsiteY0" fmla="*/ 0 h 704007"/>
              <a:gd name="connsiteX1" fmla="*/ 3514993 w 3581254"/>
              <a:gd name="connsiteY1" fmla="*/ 677503 h 704007"/>
              <a:gd name="connsiteX2" fmla="*/ 3581254 w 3581254"/>
              <a:gd name="connsiteY2" fmla="*/ 704007 h 704007"/>
              <a:gd name="connsiteX0" fmla="*/ 0 w 3662174"/>
              <a:gd name="connsiteY0" fmla="*/ 0 h 655455"/>
              <a:gd name="connsiteX1" fmla="*/ 3595913 w 3662174"/>
              <a:gd name="connsiteY1" fmla="*/ 628951 h 655455"/>
              <a:gd name="connsiteX2" fmla="*/ 3662174 w 3662174"/>
              <a:gd name="connsiteY2" fmla="*/ 655455 h 65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2174" h="655455">
                <a:moveTo>
                  <a:pt x="0" y="0"/>
                </a:moveTo>
                <a:lnTo>
                  <a:pt x="3595913" y="628951"/>
                </a:lnTo>
                <a:lnTo>
                  <a:pt x="3662174" y="655455"/>
                </a:lnTo>
              </a:path>
            </a:pathLst>
          </a:custGeom>
          <a:noFill/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965016" y="2958405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-35%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4535" y="4802618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-36%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44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909701"/>
              </p:ext>
            </p:extLst>
          </p:nvPr>
        </p:nvGraphicFramePr>
        <p:xfrm>
          <a:off x="121381" y="1669772"/>
          <a:ext cx="8917424" cy="4823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8139"/>
                <a:gridCol w="1157472"/>
                <a:gridCol w="921087"/>
                <a:gridCol w="994447"/>
                <a:gridCol w="953691"/>
                <a:gridCol w="978146"/>
                <a:gridCol w="847740"/>
                <a:gridCol w="1116702"/>
              </a:tblGrid>
              <a:tr h="419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2002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2003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2004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2005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2006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02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Общая заболеваемость на 1000 населения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1296,8</a:t>
                      </a:r>
                      <a:endParaRPr lang="ru-RU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</a:rPr>
                        <a:t>1307,3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</a:rPr>
                        <a:t>1327,5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</a:rPr>
                        <a:t>1364,1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1420,3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1674,6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1688,2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021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Первичная заболеваемость на 1000 населения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687,7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</a:rPr>
                        <a:t>678,9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</a:rPr>
                        <a:t>686,1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692,7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674,7</a:t>
                      </a:r>
                      <a:endParaRPr lang="ru-RU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773,8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764,9</a:t>
                      </a:r>
                      <a:endParaRPr lang="ru-RU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186" y="788363"/>
            <a:ext cx="90689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«Заболеваемость населения» НСО</a:t>
            </a:r>
            <a:endParaRPr kumimoji="0" lang="ru-RU" altLang="ru-RU" sz="4400" b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552157" y="2299894"/>
            <a:ext cx="5923721" cy="622854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 10"/>
          <p:cNvSpPr/>
          <p:nvPr/>
        </p:nvSpPr>
        <p:spPr>
          <a:xfrm>
            <a:off x="6425194" y="4388583"/>
            <a:ext cx="1820004" cy="744116"/>
          </a:xfrm>
          <a:custGeom>
            <a:avLst/>
            <a:gdLst>
              <a:gd name="connsiteX0" fmla="*/ 0 w 5777947"/>
              <a:gd name="connsiteY0" fmla="*/ 463826 h 477078"/>
              <a:gd name="connsiteX1" fmla="*/ 3909391 w 5777947"/>
              <a:gd name="connsiteY1" fmla="*/ 477078 h 477078"/>
              <a:gd name="connsiteX2" fmla="*/ 5777947 w 5777947"/>
              <a:gd name="connsiteY2" fmla="*/ 0 h 477078"/>
              <a:gd name="connsiteX0" fmla="*/ 0 w 5794131"/>
              <a:gd name="connsiteY0" fmla="*/ 609483 h 622735"/>
              <a:gd name="connsiteX1" fmla="*/ 3909391 w 5794131"/>
              <a:gd name="connsiteY1" fmla="*/ 622735 h 622735"/>
              <a:gd name="connsiteX2" fmla="*/ 5794131 w 5794131"/>
              <a:gd name="connsiteY2" fmla="*/ 0 h 622735"/>
              <a:gd name="connsiteX0" fmla="*/ 0 w 5794131"/>
              <a:gd name="connsiteY0" fmla="*/ 609483 h 622735"/>
              <a:gd name="connsiteX1" fmla="*/ 3909391 w 5794131"/>
              <a:gd name="connsiteY1" fmla="*/ 622735 h 622735"/>
              <a:gd name="connsiteX2" fmla="*/ 5794131 w 5794131"/>
              <a:gd name="connsiteY2" fmla="*/ 0 h 622735"/>
              <a:gd name="connsiteX0" fmla="*/ 0 w 5794131"/>
              <a:gd name="connsiteY0" fmla="*/ 609483 h 679732"/>
              <a:gd name="connsiteX1" fmla="*/ 1077061 w 5794131"/>
              <a:gd name="connsiteY1" fmla="*/ 679732 h 679732"/>
              <a:gd name="connsiteX2" fmla="*/ 3909391 w 5794131"/>
              <a:gd name="connsiteY2" fmla="*/ 622735 h 679732"/>
              <a:gd name="connsiteX3" fmla="*/ 5794131 w 5794131"/>
              <a:gd name="connsiteY3" fmla="*/ 0 h 679732"/>
              <a:gd name="connsiteX0" fmla="*/ 0 w 5794131"/>
              <a:gd name="connsiteY0" fmla="*/ 609483 h 679732"/>
              <a:gd name="connsiteX1" fmla="*/ 1077061 w 5794131"/>
              <a:gd name="connsiteY1" fmla="*/ 679732 h 679732"/>
              <a:gd name="connsiteX2" fmla="*/ 3011058 w 5794131"/>
              <a:gd name="connsiteY2" fmla="*/ 517891 h 679732"/>
              <a:gd name="connsiteX3" fmla="*/ 3909391 w 5794131"/>
              <a:gd name="connsiteY3" fmla="*/ 622735 h 679732"/>
              <a:gd name="connsiteX4" fmla="*/ 5794131 w 5794131"/>
              <a:gd name="connsiteY4" fmla="*/ 0 h 679732"/>
              <a:gd name="connsiteX0" fmla="*/ 0 w 5794131"/>
              <a:gd name="connsiteY0" fmla="*/ 609483 h 679732"/>
              <a:gd name="connsiteX1" fmla="*/ 1077061 w 5794131"/>
              <a:gd name="connsiteY1" fmla="*/ 679732 h 679732"/>
              <a:gd name="connsiteX2" fmla="*/ 3002966 w 5794131"/>
              <a:gd name="connsiteY2" fmla="*/ 590719 h 679732"/>
              <a:gd name="connsiteX3" fmla="*/ 3909391 w 5794131"/>
              <a:gd name="connsiteY3" fmla="*/ 622735 h 679732"/>
              <a:gd name="connsiteX4" fmla="*/ 5794131 w 5794131"/>
              <a:gd name="connsiteY4" fmla="*/ 0 h 679732"/>
              <a:gd name="connsiteX0" fmla="*/ 0 w 5794131"/>
              <a:gd name="connsiteY0" fmla="*/ 609483 h 727932"/>
              <a:gd name="connsiteX1" fmla="*/ 1077061 w 5794131"/>
              <a:gd name="connsiteY1" fmla="*/ 679732 h 727932"/>
              <a:gd name="connsiteX2" fmla="*/ 3002966 w 5794131"/>
              <a:gd name="connsiteY2" fmla="*/ 590719 h 727932"/>
              <a:gd name="connsiteX3" fmla="*/ 3933667 w 5794131"/>
              <a:gd name="connsiteY3" fmla="*/ 727932 h 727932"/>
              <a:gd name="connsiteX4" fmla="*/ 5794131 w 5794131"/>
              <a:gd name="connsiteY4" fmla="*/ 0 h 727932"/>
              <a:gd name="connsiteX0" fmla="*/ 0 w 5753671"/>
              <a:gd name="connsiteY0" fmla="*/ 625667 h 744116"/>
              <a:gd name="connsiteX1" fmla="*/ 1077061 w 5753671"/>
              <a:gd name="connsiteY1" fmla="*/ 695916 h 744116"/>
              <a:gd name="connsiteX2" fmla="*/ 3002966 w 5753671"/>
              <a:gd name="connsiteY2" fmla="*/ 606903 h 744116"/>
              <a:gd name="connsiteX3" fmla="*/ 3933667 w 5753671"/>
              <a:gd name="connsiteY3" fmla="*/ 744116 h 744116"/>
              <a:gd name="connsiteX4" fmla="*/ 5753671 w 5753671"/>
              <a:gd name="connsiteY4" fmla="*/ 0 h 744116"/>
              <a:gd name="connsiteX0" fmla="*/ 0 w 5753671"/>
              <a:gd name="connsiteY0" fmla="*/ 625667 h 744116"/>
              <a:gd name="connsiteX1" fmla="*/ 1077061 w 5753671"/>
              <a:gd name="connsiteY1" fmla="*/ 695916 h 744116"/>
              <a:gd name="connsiteX2" fmla="*/ 3002966 w 5753671"/>
              <a:gd name="connsiteY2" fmla="*/ 606903 h 744116"/>
              <a:gd name="connsiteX3" fmla="*/ 3933667 w 5753671"/>
              <a:gd name="connsiteY3" fmla="*/ 744116 h 744116"/>
              <a:gd name="connsiteX4" fmla="*/ 5753671 w 5753671"/>
              <a:gd name="connsiteY4" fmla="*/ 0 h 744116"/>
              <a:gd name="connsiteX0" fmla="*/ 0 w 5753671"/>
              <a:gd name="connsiteY0" fmla="*/ 625667 h 744116"/>
              <a:gd name="connsiteX1" fmla="*/ 1077061 w 5753671"/>
              <a:gd name="connsiteY1" fmla="*/ 695916 h 744116"/>
              <a:gd name="connsiteX2" fmla="*/ 3002966 w 5753671"/>
              <a:gd name="connsiteY2" fmla="*/ 606903 h 744116"/>
              <a:gd name="connsiteX3" fmla="*/ 3933667 w 5753671"/>
              <a:gd name="connsiteY3" fmla="*/ 744116 h 744116"/>
              <a:gd name="connsiteX4" fmla="*/ 5753671 w 5753671"/>
              <a:gd name="connsiteY4" fmla="*/ 0 h 744116"/>
              <a:gd name="connsiteX0" fmla="*/ 0 w 5753671"/>
              <a:gd name="connsiteY0" fmla="*/ 625667 h 788745"/>
              <a:gd name="connsiteX1" fmla="*/ 1077061 w 5753671"/>
              <a:gd name="connsiteY1" fmla="*/ 695916 h 788745"/>
              <a:gd name="connsiteX2" fmla="*/ 3933667 w 5753671"/>
              <a:gd name="connsiteY2" fmla="*/ 744116 h 788745"/>
              <a:gd name="connsiteX3" fmla="*/ 5753671 w 5753671"/>
              <a:gd name="connsiteY3" fmla="*/ 0 h 788745"/>
              <a:gd name="connsiteX0" fmla="*/ 0 w 5753671"/>
              <a:gd name="connsiteY0" fmla="*/ 625667 h 774229"/>
              <a:gd name="connsiteX1" fmla="*/ 3933667 w 5753671"/>
              <a:gd name="connsiteY1" fmla="*/ 744116 h 774229"/>
              <a:gd name="connsiteX2" fmla="*/ 5753671 w 5753671"/>
              <a:gd name="connsiteY2" fmla="*/ 0 h 774229"/>
              <a:gd name="connsiteX0" fmla="*/ 0 w 1820004"/>
              <a:gd name="connsiteY0" fmla="*/ 744116 h 744116"/>
              <a:gd name="connsiteX1" fmla="*/ 1820004 w 1820004"/>
              <a:gd name="connsiteY1" fmla="*/ 0 h 74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0004" h="744116">
                <a:moveTo>
                  <a:pt x="0" y="744116"/>
                </a:moveTo>
                <a:cubicBezTo>
                  <a:pt x="622852" y="585090"/>
                  <a:pt x="1221428" y="539352"/>
                  <a:pt x="1820004" y="0"/>
                </a:cubicBezTo>
              </a:path>
            </a:pathLst>
          </a:custGeom>
          <a:noFill/>
          <a:ln w="73025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866576" y="2424539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+30%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0202" y="4612519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+13%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28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0975" y="866775"/>
            <a:ext cx="8782050" cy="58769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2437" y="938510"/>
            <a:ext cx="8239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Первичные организации, в которых более 60% членов   НОАВ от общего количества врачей оплачивают взносы: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956" y="1841242"/>
            <a:ext cx="8448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Городские </a:t>
            </a:r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 больницы: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№1, №2, №4, №11, №19, №25, гинекологическая №2, </a:t>
            </a:r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скорой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медицинской помощи №2, родильный дом №6, инфекционная больница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Городские </a:t>
            </a:r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 поликлиники: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№1, №13, №20, №22, стоматологическая №3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Областные </a:t>
            </a:r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медицинские организации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туберкулезная больница, онкологический диспансер, госпитали ветеранов войн №2, №3, </a:t>
            </a:r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кожно-венерологический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диспансер, центр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крови</a:t>
            </a:r>
            <a:endParaRPr 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8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946" y="604078"/>
            <a:ext cx="8778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6600"/>
                </a:solidFill>
              </a:rPr>
              <a:t>Количество посещений </a:t>
            </a:r>
            <a:endParaRPr lang="ru-RU" sz="4400" b="1" dirty="0" smtClean="0">
              <a:solidFill>
                <a:srgbClr val="0066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006600"/>
                </a:solidFill>
              </a:rPr>
              <a:t>в </a:t>
            </a:r>
            <a:r>
              <a:rPr lang="ru-RU" sz="4400" b="1" dirty="0" smtClean="0">
                <a:solidFill>
                  <a:srgbClr val="006600"/>
                </a:solidFill>
              </a:rPr>
              <a:t>амбулаторных учреждениях НСО</a:t>
            </a:r>
            <a:endParaRPr lang="ru-RU" sz="4400" b="1" dirty="0">
              <a:solidFill>
                <a:srgbClr val="006600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62977366"/>
              </p:ext>
            </p:extLst>
          </p:nvPr>
        </p:nvGraphicFramePr>
        <p:xfrm>
          <a:off x="121380" y="2157650"/>
          <a:ext cx="8839674" cy="4356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78942" y="4965588"/>
            <a:ext cx="1191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5318" y="2577089"/>
            <a:ext cx="1191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5654" y="5851669"/>
            <a:ext cx="385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г</a:t>
            </a:r>
            <a:endParaRPr lang="ru-RU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12267" y="5851669"/>
            <a:ext cx="385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г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8371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980427"/>
              </p:ext>
            </p:extLst>
          </p:nvPr>
        </p:nvGraphicFramePr>
        <p:xfrm>
          <a:off x="129473" y="1362629"/>
          <a:ext cx="9014527" cy="52628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8317"/>
                <a:gridCol w="1245895"/>
                <a:gridCol w="865161"/>
                <a:gridCol w="557593"/>
                <a:gridCol w="987986"/>
                <a:gridCol w="547839"/>
                <a:gridCol w="827807"/>
                <a:gridCol w="906308"/>
                <a:gridCol w="1197621"/>
              </a:tblGrid>
              <a:tr h="12591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2002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2003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***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2006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***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2013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2015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/>
                        </a:rPr>
                        <a:t>2017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03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Число операций </a:t>
                      </a:r>
                      <a:r>
                        <a:rPr lang="ru-RU" sz="1600" b="1" dirty="0">
                          <a:effectLst/>
                        </a:rPr>
                        <a:t>на 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госпитализирован-</a:t>
                      </a:r>
                      <a:r>
                        <a:rPr lang="ru-RU" sz="1600" b="1" dirty="0" err="1" smtClean="0">
                          <a:effectLst/>
                        </a:rPr>
                        <a:t>ных</a:t>
                      </a:r>
                      <a:r>
                        <a:rPr lang="ru-RU" sz="1600" b="1" dirty="0" smtClean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больных на койки хирургического профиля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60,7</a:t>
                      </a:r>
                      <a:endParaRPr lang="ru-RU" sz="4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61,8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***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69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</a:rPr>
                        <a:t>***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79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79,3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81,0</a:t>
                      </a:r>
                      <a:endParaRPr lang="ru-RU" sz="4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 flipV="1">
            <a:off x="2508531" y="3710752"/>
            <a:ext cx="5961430" cy="4404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60660" y="3064420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+33%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3176" y="556415"/>
            <a:ext cx="56669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006600"/>
                </a:solidFill>
              </a:rPr>
              <a:t>Количество </a:t>
            </a:r>
            <a:r>
              <a:rPr lang="ru-RU" sz="4400" b="1" dirty="0" smtClean="0">
                <a:solidFill>
                  <a:srgbClr val="006600"/>
                </a:solidFill>
              </a:rPr>
              <a:t>операций </a:t>
            </a:r>
            <a:endParaRPr lang="ru-RU" sz="4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56847650"/>
              </p:ext>
            </p:extLst>
          </p:nvPr>
        </p:nvGraphicFramePr>
        <p:xfrm>
          <a:off x="153749" y="2443795"/>
          <a:ext cx="8787950" cy="4303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31877121"/>
              </p:ext>
            </p:extLst>
          </p:nvPr>
        </p:nvGraphicFramePr>
        <p:xfrm>
          <a:off x="153749" y="972915"/>
          <a:ext cx="8787950" cy="155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41796" y="0"/>
            <a:ext cx="61798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численности врачей НСО</a:t>
            </a:r>
            <a:endParaRPr lang="ru-RU" sz="3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38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831" y="881979"/>
            <a:ext cx="6566452" cy="2862322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ea typeface="Times New Roman" panose="02020603050405020304" pitchFamily="18" charset="0"/>
              </a:rPr>
              <a:t> </a:t>
            </a:r>
            <a:r>
              <a:rPr lang="ru-RU" sz="3600" b="1" i="1" dirty="0">
                <a:ea typeface="Times New Roman" panose="02020603050405020304" pitchFamily="18" charset="0"/>
              </a:rPr>
              <a:t>«…Обеспечение медицинских организаций системы здравоохранения квалифицированными кадрами</a:t>
            </a:r>
            <a:r>
              <a:rPr lang="ru-RU" sz="3600" b="1" i="1" dirty="0" smtClean="0">
                <a:ea typeface="Times New Roman" panose="02020603050405020304" pitchFamily="18" charset="0"/>
              </a:rPr>
              <a:t>…»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041" y="3900251"/>
            <a:ext cx="2832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i="1" dirty="0" smtClean="0"/>
              <a:t> Указ Президента РФ</a:t>
            </a:r>
          </a:p>
          <a:p>
            <a:pPr algn="r"/>
            <a:r>
              <a:rPr lang="ru-RU" sz="2000" b="1" i="1" dirty="0" smtClean="0"/>
              <a:t>№ 204 от 07.05.2018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38" y="3900251"/>
            <a:ext cx="5637351" cy="268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62007" y="5358911"/>
            <a:ext cx="2670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ea typeface="Times New Roman" panose="02020603050405020304" pitchFamily="18" charset="0"/>
              </a:rPr>
              <a:t>В.В. Путин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614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4075" y="1173550"/>
            <a:ext cx="8104936" cy="51641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«…обеспечение </a:t>
            </a:r>
            <a:r>
              <a:rPr lang="ru-RU" sz="2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медицинских работников жильем, в том числе:</a:t>
            </a:r>
            <a:endParaRPr lang="ru-RU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- предоставление субсидий для приобретения или строительства жилых помещений, кредитов с более низкой процентной ставкой;</a:t>
            </a:r>
            <a:endParaRPr lang="ru-RU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- выделение служебного жилья (в первую очередь – участковой службе с целью максимального приближения ее сотрудников к обслуживаемому населению);</a:t>
            </a:r>
            <a:endParaRPr lang="ru-RU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- строительство и предоставление социального жилья, мест в общежитие;</a:t>
            </a:r>
            <a:endParaRPr lang="ru-RU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- выделение земельных участков для строительства малоэтажного жилья</a:t>
            </a:r>
            <a:r>
              <a:rPr lang="ru-RU" sz="24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1744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6837" y="883358"/>
            <a:ext cx="7679342" cy="57669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«…   - внеочередное устройство детей медицинских работников в детские дошкольные учреждения;</a:t>
            </a:r>
            <a:endParaRPr lang="ru-RU" sz="23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- финансирование оздоровительных мероприятий для медицинских работников (путевки в санаторно-курортные и оздоровительные учреждения как медицинских работников, так и членов их семей);</a:t>
            </a:r>
            <a:endParaRPr lang="ru-RU" sz="23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3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- внеочередное </a:t>
            </a:r>
            <a:r>
              <a:rPr lang="ru-RU" sz="23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квот на высокотехнологичную и специализированную помощь;</a:t>
            </a:r>
            <a:endParaRPr lang="ru-RU" sz="23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- компенсация затрат на медикаменты;</a:t>
            </a:r>
            <a:endParaRPr lang="ru-RU" sz="23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- частичная компенсация на занятия в спортивных залах и клубах и т.д.;</a:t>
            </a:r>
            <a:endParaRPr lang="ru-RU" sz="23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- обеспечение медиков дополнительным служебным транспортом для оказания своевременной и доступной медицинской помощи и т.д. </a:t>
            </a:r>
            <a:r>
              <a:rPr lang="ru-RU" sz="23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sz="23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7444" y="1392276"/>
            <a:ext cx="8315738" cy="45229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«…завершение формирования сети медицинских организаций первичного звена здравоохранения с использованием в сфере здравоохранения геоинформационной системы с учётом необходимости строительства врачебных амбулаторий, фельдшерских и фельдшерско-акушерских пунктов в населённых пунктах с численностью населения от 100 человек до 2 тыс. человек …»</a:t>
            </a:r>
            <a:endParaRPr lang="ru-RU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9" y="712100"/>
            <a:ext cx="5189474" cy="3463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157160" y="3665692"/>
            <a:ext cx="7807525" cy="30340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40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«… Обеспечение охвата всех граждан профилактическими медицинскими осмотрами не реже одного раза в год…»</a:t>
            </a:r>
            <a:endParaRPr lang="ru-RU" sz="4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78004" y="2830586"/>
            <a:ext cx="3101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Указ Президента РФ</a:t>
            </a:r>
          </a:p>
          <a:p>
            <a:r>
              <a:rPr lang="ru-RU" b="1" i="1" dirty="0"/>
              <a:t>№ 204 от 07.05.2018 г.</a:t>
            </a:r>
          </a:p>
        </p:txBody>
      </p:sp>
    </p:spTree>
    <p:extLst>
      <p:ext uri="{BB962C8B-B14F-4D97-AF65-F5344CB8AC3E}">
        <p14:creationId xmlns:p14="http://schemas.microsoft.com/office/powerpoint/2010/main" val="86348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523" y="2146484"/>
            <a:ext cx="8625526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ea typeface="Times New Roman" panose="02020603050405020304" pitchFamily="18" charset="0"/>
              </a:rPr>
              <a:t>Осуществлять мониторинг развития информатизации системы здравоохранения, выявлять недостатки в действующем программном обеспечении и доводить свои предложения до органов управления здравоохранением НСО.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17241" y="1414021"/>
            <a:ext cx="6564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</a:rPr>
              <a:t>Из Проекта решение конференции:</a:t>
            </a:r>
            <a:endParaRPr lang="ru-RU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025" y="1327008"/>
            <a:ext cx="8786191" cy="45146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«Страховые медицинские организации, в основном, исполняют лишь функции посредников при передаче финансовых средств… Они не мотивированы на повышение качества медицинской помощи и практически не несут за неё никакой ответственности…»</a:t>
            </a:r>
            <a:endParaRPr lang="ru-RU" sz="3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05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0975" y="866775"/>
            <a:ext cx="8782050" cy="58769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2437" y="938510"/>
            <a:ext cx="8239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Первичные организации, в которых более 60% членов   НОАВ от общего количества врачей оплачивают взносы: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55" y="2351040"/>
            <a:ext cx="8157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ентральные </a:t>
            </a:r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районные и городские больницы: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Карасукская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Краснозерская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Новосибирская районная №1,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Убинская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Искитимская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Каргатская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Купинская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Татарская ,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Чулымская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Федеральные медицинские организации: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МНТК им. академика С.Н. Федорова,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НИИТО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академика Я.Л.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Цивьяна</a:t>
            </a:r>
            <a:endParaRPr lang="ru-R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74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6922" y="795929"/>
            <a:ext cx="7878417" cy="30405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«Скажите, пожалуйста, сколько средств граждан уходит на содержание этих страховых компаний?  Это просто прокладки по перекачиванию денег граждан. А какая эффективность страховой компании? Да никакой! Это конторки, которые просто собирают деньги и перечисляют со счета на счета больниц. И вы называете это эффективной системой</a:t>
            </a:r>
            <a:r>
              <a:rPr lang="ru-RU" sz="24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61011" y="3925598"/>
            <a:ext cx="4199767" cy="2853089"/>
          </a:xfrm>
          <a:prstGeom prst="rect">
            <a:avLst/>
          </a:prstGeom>
        </p:spPr>
        <p:txBody>
          <a:bodyPr wrap="square" lIns="108000">
            <a:sp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Председатель Совета Федерации Федерального Собрания Российской </a:t>
            </a:r>
            <a:r>
              <a:rPr lang="ru-RU" sz="24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В.И</a:t>
            </a:r>
            <a:r>
              <a:rPr lang="ru-RU" sz="3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. Матвиенко</a:t>
            </a:r>
            <a:r>
              <a:rPr lang="ru-RU" sz="24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2018г.</a:t>
            </a:r>
            <a:endParaRPr lang="ru-RU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1" y="4013795"/>
            <a:ext cx="3798818" cy="2514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033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3086" y="1179372"/>
            <a:ext cx="8108220" cy="19662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«…паразитируют на бюджетных деньгах, а иногда работают в ущерб медицинским организациям…» </a:t>
            </a:r>
            <a:r>
              <a:rPr lang="ru-RU" sz="3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41338" y="3684343"/>
            <a:ext cx="410266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ea typeface="Times New Roman" panose="02020603050405020304" pitchFamily="18" charset="0"/>
              </a:rPr>
              <a:t>Вице-премьер Правительства РФ</a:t>
            </a:r>
          </a:p>
          <a:p>
            <a:r>
              <a:rPr lang="ru-RU" sz="3600" b="1" i="1" dirty="0" smtClean="0">
                <a:ea typeface="Times New Roman" panose="02020603050405020304" pitchFamily="18" charset="0"/>
              </a:rPr>
              <a:t>Т.А</a:t>
            </a:r>
            <a:r>
              <a:rPr lang="ru-RU" sz="3600" b="1" i="1" dirty="0">
                <a:ea typeface="Times New Roman" panose="02020603050405020304" pitchFamily="18" charset="0"/>
              </a:rPr>
              <a:t>. </a:t>
            </a:r>
            <a:r>
              <a:rPr lang="ru-RU" sz="3600" b="1" i="1" dirty="0" smtClean="0">
                <a:ea typeface="Times New Roman" panose="02020603050405020304" pitchFamily="18" charset="0"/>
              </a:rPr>
              <a:t>Голикова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6" y="3395251"/>
            <a:ext cx="4418251" cy="2945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0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499" y="895295"/>
            <a:ext cx="8229652" cy="2324354"/>
          </a:xfrm>
          <a:prstGeom prst="rect">
            <a:avLst/>
          </a:prstGeom>
          <a:solidFill>
            <a:schemeClr val="bg1"/>
          </a:soli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«Важнейшей задачей в реформировании здравоохранения в ближайшее время является достраивание и совершенствование системы ОМС» </a:t>
            </a:r>
            <a:endParaRPr lang="ru-RU" sz="3200" b="1" i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572" y="3524323"/>
            <a:ext cx="3491982" cy="1578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Министр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здравоохранения РФ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В.И</a:t>
            </a:r>
            <a:r>
              <a:rPr lang="ru-RU" sz="28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Скворцова</a:t>
            </a:r>
            <a:endParaRPr lang="ru-RU" sz="28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97" y="3431357"/>
            <a:ext cx="4775991" cy="3186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026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8" y="1132002"/>
            <a:ext cx="5145856" cy="3430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16" y="2988297"/>
            <a:ext cx="4845376" cy="3634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07588" y="1583703"/>
            <a:ext cx="3375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</a:rPr>
              <a:t>Конгресс НМП</a:t>
            </a:r>
            <a:endParaRPr lang="ru-RU" sz="4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86" y="993219"/>
            <a:ext cx="8382000" cy="55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2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1" y="1260567"/>
            <a:ext cx="7447175" cy="4981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2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15" y="3527231"/>
            <a:ext cx="4645433" cy="3088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72" y="961877"/>
            <a:ext cx="2566342" cy="3214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63" y="961877"/>
            <a:ext cx="3264485" cy="2167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98943" y="1263192"/>
            <a:ext cx="1664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6600"/>
                </a:solidFill>
              </a:rPr>
              <a:t>Алевтина</a:t>
            </a:r>
          </a:p>
          <a:p>
            <a:pPr algn="r"/>
            <a:r>
              <a:rPr lang="ru-RU" sz="2800" b="1" dirty="0" err="1" smtClean="0">
                <a:solidFill>
                  <a:srgbClr val="006600"/>
                </a:solidFill>
              </a:rPr>
              <a:t>Хориняк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9019" y="4176764"/>
            <a:ext cx="16644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6600"/>
                </a:solidFill>
              </a:rPr>
              <a:t>Валерий</a:t>
            </a:r>
          </a:p>
          <a:p>
            <a:pPr algn="r"/>
            <a:r>
              <a:rPr lang="ru-RU" sz="2800" b="1" dirty="0" smtClean="0">
                <a:solidFill>
                  <a:srgbClr val="006600"/>
                </a:solidFill>
              </a:rPr>
              <a:t>Пискарёв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1658" y="5661501"/>
            <a:ext cx="18870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Елена</a:t>
            </a:r>
          </a:p>
          <a:p>
            <a:r>
              <a:rPr lang="ru-RU" sz="2800" b="1" dirty="0" err="1" smtClean="0">
                <a:solidFill>
                  <a:srgbClr val="006600"/>
                </a:solidFill>
              </a:rPr>
              <a:t>Мисюрина</a:t>
            </a:r>
            <a:endParaRPr lang="ru-RU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027522"/>
            <a:ext cx="6292433" cy="354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98842"/>
            <a:ext cx="5197312" cy="389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60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5" y="2055044"/>
            <a:ext cx="5389171" cy="4025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41" y="3494207"/>
            <a:ext cx="3824184" cy="2856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442300" y="584462"/>
            <a:ext cx="6292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Аккредитация выпускников </a:t>
            </a:r>
          </a:p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медицинского факультета НГУ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8" y="1123717"/>
            <a:ext cx="7760860" cy="5171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778" y="935098"/>
            <a:ext cx="82391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2017 году </a:t>
            </a:r>
            <a:r>
              <a:rPr lang="ru-RU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 </a:t>
            </a: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созданы </a:t>
            </a:r>
            <a:endParaRPr lang="ru-RU" sz="44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первичные</a:t>
            </a:r>
            <a:endParaRPr lang="ru-RU" sz="4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4073" y="3619945"/>
            <a:ext cx="3264017" cy="3012262"/>
            <a:chOff x="-36572" y="1869862"/>
            <a:chExt cx="3264017" cy="301226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75" y="1869862"/>
              <a:ext cx="2371725" cy="17787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Прямоугольник 8"/>
            <p:cNvSpPr/>
            <p:nvPr/>
          </p:nvSpPr>
          <p:spPr>
            <a:xfrm>
              <a:off x="-36572" y="3681795"/>
              <a:ext cx="32640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6600"/>
                  </a:solidFill>
                </a:rPr>
                <a:t>Клиническая </a:t>
              </a:r>
              <a:endParaRPr lang="ru-RU" sz="2400" b="1" dirty="0" smtClean="0">
                <a:solidFill>
                  <a:srgbClr val="006600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rgbClr val="006600"/>
                  </a:solidFill>
                </a:rPr>
                <a:t>стоматологическая </a:t>
              </a:r>
            </a:p>
            <a:p>
              <a:pPr algn="ctr"/>
              <a:r>
                <a:rPr lang="ru-RU" sz="2400" b="1" dirty="0" smtClean="0">
                  <a:solidFill>
                    <a:srgbClr val="006600"/>
                  </a:solidFill>
                </a:rPr>
                <a:t>поликлиника </a:t>
              </a:r>
              <a:r>
                <a:rPr lang="ru-RU" sz="2400" b="1" dirty="0">
                  <a:solidFill>
                    <a:srgbClr val="006600"/>
                  </a:solidFill>
                </a:rPr>
                <a:t>№1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618758" y="1943738"/>
            <a:ext cx="3273322" cy="2669169"/>
            <a:chOff x="5649331" y="3963038"/>
            <a:chExt cx="3273322" cy="266916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1" y="3963038"/>
              <a:ext cx="3273322" cy="18381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5898080" y="5801210"/>
              <a:ext cx="27758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6600"/>
                  </a:solidFill>
                </a:rPr>
                <a:t>Стоматологическая</a:t>
              </a:r>
            </a:p>
            <a:p>
              <a:pPr algn="ctr"/>
              <a:r>
                <a:rPr lang="ru-RU" sz="2400" b="1" dirty="0" smtClean="0">
                  <a:solidFill>
                    <a:srgbClr val="006600"/>
                  </a:solidFill>
                </a:rPr>
                <a:t>поликлиника </a:t>
              </a:r>
              <a:r>
                <a:rPr lang="ru-RU" sz="2400" b="1" dirty="0">
                  <a:solidFill>
                    <a:srgbClr val="006600"/>
                  </a:solidFill>
                </a:rPr>
                <a:t>№8 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461573" y="3131794"/>
            <a:ext cx="1758159" cy="2755096"/>
            <a:chOff x="3337199" y="2958025"/>
            <a:chExt cx="1758159" cy="275509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7199" y="2958025"/>
              <a:ext cx="1758159" cy="18506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3384319" y="4882124"/>
              <a:ext cx="16639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6600"/>
                  </a:solidFill>
                </a:rPr>
                <a:t>ГБУЗ НСО </a:t>
              </a:r>
              <a:endParaRPr lang="ru-RU" sz="2400" b="1" dirty="0" smtClean="0">
                <a:solidFill>
                  <a:srgbClr val="006600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rgbClr val="006600"/>
                  </a:solidFill>
                </a:rPr>
                <a:t>«</a:t>
              </a:r>
              <a:r>
                <a:rPr lang="ru-RU" sz="2400" b="1" dirty="0">
                  <a:solidFill>
                    <a:srgbClr val="006600"/>
                  </a:solidFill>
                </a:rPr>
                <a:t>Ювентус»</a:t>
              </a:r>
              <a:endParaRPr lang="ru-RU" sz="2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42074" y="2285116"/>
            <a:ext cx="3638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организации: </a:t>
            </a:r>
            <a:endParaRPr lang="ru-RU" sz="4400" dirty="0"/>
          </a:p>
        </p:txBody>
      </p:sp>
      <p:sp>
        <p:nvSpPr>
          <p:cNvPr id="17" name="Дуга 16"/>
          <p:cNvSpPr/>
          <p:nvPr/>
        </p:nvSpPr>
        <p:spPr>
          <a:xfrm flipV="1">
            <a:off x="4238626" y="4023844"/>
            <a:ext cx="3667156" cy="2064098"/>
          </a:xfrm>
          <a:prstGeom prst="arc">
            <a:avLst/>
          </a:prstGeom>
          <a:ln w="127000">
            <a:solidFill>
              <a:schemeClr val="accent6">
                <a:lumMod val="50000"/>
              </a:schemeClr>
            </a:solidFill>
            <a:tailEnd type="triangle"/>
          </a:ln>
          <a:effectLst>
            <a:outerShdw blurRad="12700" dist="508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1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13" y="906309"/>
            <a:ext cx="7658109" cy="571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23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238" y="2589451"/>
            <a:ext cx="3182511" cy="21216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238" y="793498"/>
            <a:ext cx="3181307" cy="2115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62" y="4629123"/>
            <a:ext cx="3173383" cy="2115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41" y="1492482"/>
            <a:ext cx="3363590" cy="5045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749">
            <a:off x="125531" y="1431250"/>
            <a:ext cx="2035336" cy="2509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0112">
            <a:off x="248869" y="2717534"/>
            <a:ext cx="2087081" cy="27695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09" flipH="1">
            <a:off x="-6101" y="4142520"/>
            <a:ext cx="2597022" cy="27155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7490" y="574364"/>
            <a:ext cx="4256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Поздравляем!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83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5643" y="1261300"/>
            <a:ext cx="8822988" cy="309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1126" y="1340463"/>
            <a:ext cx="8654780" cy="3098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9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Массовое </a:t>
            </a: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медицинских работников при реализации проекта.</a:t>
            </a:r>
            <a:endParaRPr lang="ru-RU" sz="1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9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Широкое </a:t>
            </a: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освещение в средствах массовой информации.</a:t>
            </a:r>
            <a:endParaRPr lang="ru-RU" sz="1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3) Коллегиальность при обсуждении предложений по нормативным документам.</a:t>
            </a:r>
            <a:endParaRPr lang="ru-RU" sz="1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19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Совместная </a:t>
            </a: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органами исполнительной власти.</a:t>
            </a:r>
            <a:endParaRPr lang="ru-RU" sz="1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19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Стремление </a:t>
            </a: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к достижению лучших результатов в максимально короткие сроки.</a:t>
            </a:r>
            <a:endParaRPr lang="ru-RU" sz="1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9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19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медицинских работников за лучшее участие в том или ином направлении проекта.</a:t>
            </a:r>
            <a:endParaRPr lang="ru-RU" sz="19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3" y="4317740"/>
            <a:ext cx="8822988" cy="2540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3086" y="658917"/>
            <a:ext cx="5385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наших проектов характерно:</a:t>
            </a:r>
            <a:endParaRPr lang="ru-RU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20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143" y="3308808"/>
            <a:ext cx="5033835" cy="335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0" y="4791660"/>
            <a:ext cx="2797816" cy="1873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457826" y="39046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</a:rPr>
              <a:t>Первый проект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304" y="674452"/>
            <a:ext cx="850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6600"/>
                </a:solidFill>
              </a:rPr>
              <a:t>Конкурс профессионального мастерства </a:t>
            </a:r>
            <a:r>
              <a:rPr lang="ru-RU" sz="4400" b="1" dirty="0" smtClean="0">
                <a:solidFill>
                  <a:srgbClr val="006600"/>
                </a:solidFill>
              </a:rPr>
              <a:t>«</a:t>
            </a:r>
            <a:r>
              <a:rPr lang="ru-RU" sz="4400" b="1" dirty="0">
                <a:solidFill>
                  <a:srgbClr val="006600"/>
                </a:solidFill>
              </a:rPr>
              <a:t>Врач года»</a:t>
            </a:r>
            <a:endParaRPr lang="ru-RU" sz="4400" dirty="0">
              <a:solidFill>
                <a:srgbClr val="0066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7" y="2208279"/>
            <a:ext cx="4143983" cy="2762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81" y="1670136"/>
            <a:ext cx="2338047" cy="2244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59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7559" y="85713"/>
            <a:ext cx="2133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</a:rPr>
              <a:t>Второй проект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368" y="478828"/>
            <a:ext cx="8505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Фестиваль самодеятельного творчества медицинских работников Новосибирской области</a:t>
            </a:r>
            <a:endParaRPr lang="ru-RU" sz="4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00" y="2530942"/>
            <a:ext cx="4398134" cy="2921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8" y="4555544"/>
            <a:ext cx="3040135" cy="2024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3" y="3663626"/>
            <a:ext cx="3427317" cy="2916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75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4715" y="49972"/>
            <a:ext cx="2096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</a:rPr>
              <a:t>Третий проект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3070" y="434877"/>
            <a:ext cx="5701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Массовые спортивные </a:t>
            </a:r>
            <a:endParaRPr lang="ru-RU" sz="4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</a:t>
            </a:r>
            <a:endParaRPr lang="ru-RU" sz="48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96" y="2743201"/>
            <a:ext cx="6015529" cy="4006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0" y="4481949"/>
            <a:ext cx="2360742" cy="2228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0" y="930764"/>
            <a:ext cx="2360742" cy="3409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420058" y="2644666"/>
            <a:ext cx="4232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006600"/>
                </a:solidFill>
              </a:rPr>
              <a:t>Летняя спартакиада</a:t>
            </a:r>
          </a:p>
          <a:p>
            <a:pPr algn="r"/>
            <a:r>
              <a:rPr lang="ru-RU" sz="3600" b="1" dirty="0" smtClean="0">
                <a:solidFill>
                  <a:srgbClr val="006600"/>
                </a:solidFill>
              </a:rPr>
              <a:t>г. </a:t>
            </a:r>
            <a:r>
              <a:rPr lang="ru-RU" sz="3600" b="1" dirty="0" err="1" smtClean="0">
                <a:solidFill>
                  <a:srgbClr val="006600"/>
                </a:solidFill>
              </a:rPr>
              <a:t>Искитим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7323</TotalTime>
  <Words>1157</Words>
  <Application>Microsoft Office PowerPoint</Application>
  <PresentationFormat>Экран (4:3)</PresentationFormat>
  <Paragraphs>290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Первый друг Оушена</dc:creator>
  <cp:lastModifiedBy>Первый друг Оушена</cp:lastModifiedBy>
  <cp:revision>218</cp:revision>
  <dcterms:created xsi:type="dcterms:W3CDTF">2017-06-07T08:07:39Z</dcterms:created>
  <dcterms:modified xsi:type="dcterms:W3CDTF">2018-06-07T04:05:53Z</dcterms:modified>
</cp:coreProperties>
</file>