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331" r:id="rId6"/>
    <p:sldId id="332" r:id="rId7"/>
    <p:sldId id="333" r:id="rId8"/>
    <p:sldId id="301" r:id="rId9"/>
    <p:sldId id="334" r:id="rId10"/>
    <p:sldId id="298" r:id="rId11"/>
    <p:sldId id="303" r:id="rId12"/>
    <p:sldId id="305" r:id="rId13"/>
    <p:sldId id="269" r:id="rId14"/>
    <p:sldId id="287" r:id="rId15"/>
    <p:sldId id="315" r:id="rId16"/>
    <p:sldId id="284" r:id="rId17"/>
    <p:sldId id="335" r:id="rId18"/>
    <p:sldId id="316" r:id="rId19"/>
    <p:sldId id="336" r:id="rId20"/>
    <p:sldId id="337" r:id="rId21"/>
    <p:sldId id="311" r:id="rId22"/>
    <p:sldId id="260" r:id="rId23"/>
    <p:sldId id="288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23" r:id="rId42"/>
    <p:sldId id="322" r:id="rId43"/>
    <p:sldId id="355" r:id="rId44"/>
    <p:sldId id="356" r:id="rId45"/>
    <p:sldId id="357" r:id="rId46"/>
    <p:sldId id="358" r:id="rId47"/>
    <p:sldId id="359" r:id="rId48"/>
    <p:sldId id="28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9900"/>
    <a:srgbClr val="33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ekhalev\Downloads\&#1082;&#1086;&#1083;&#1080;&#1095;&#1077;&#1089;&#1090;&#1074;&#1086;%20&#1086;&#1087;&#1077;&#1088;&#1072;&#1094;&#1080;&#108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ekhalev\Downloads\&#1082;&#1086;&#1083;&#1080;&#1095;&#1077;&#1089;&#1090;&#1074;&#1086;%20&#1086;&#1087;&#1077;&#1088;&#1072;&#1094;&#1080;&#108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ekhalev\Downloads\&#1082;&#1086;&#1083;&#1080;&#1095;&#1077;&#1089;&#1090;&#1074;&#1086;%20&#1086;&#1087;&#1077;&#1088;&#1072;&#1094;&#1080;&#108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ekhalev\Downloads\&#1082;&#1086;&#1083;&#1080;&#1095;&#1077;&#1089;&#1090;&#1074;&#1086;%20&#1086;&#1087;&#1077;&#1088;&#1072;&#1094;&#1080;&#1081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71266810701504E-2"/>
          <c:y val="6.3451776649746189E-2"/>
          <c:w val="0.96805746637859702"/>
          <c:h val="0.80456333186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2010-2012гг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2013-2015гг.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96675415572544E-3"/>
                  <c:y val="-1.522842639593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166666666667"/>
                      <c:h val="0.163058475558575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2017г. и 1-й квартал 2018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898664"/>
        <c:axId val="523981920"/>
      </c:barChart>
      <c:catAx>
        <c:axId val="561898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3981920"/>
        <c:crosses val="autoZero"/>
        <c:auto val="1"/>
        <c:lblAlgn val="ctr"/>
        <c:lblOffset val="100"/>
        <c:noMultiLvlLbl val="0"/>
      </c:catAx>
      <c:valAx>
        <c:axId val="52398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189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828850073943799"/>
          <c:w val="0.99857917760279968"/>
          <c:h val="9.6483072864622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По районам области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1252.4000000000001</c:v>
                </c:pt>
                <c:pt idx="1">
                  <c:v>1255.4000000000001</c:v>
                </c:pt>
                <c:pt idx="2">
                  <c:v>1335.4</c:v>
                </c:pt>
                <c:pt idx="3">
                  <c:v>1437.3</c:v>
                </c:pt>
                <c:pt idx="4">
                  <c:v>1427.5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г. Новосибирск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8192771084337354E-3"/>
                  <c:y val="-7.637799522215579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1701.4</c:v>
                </c:pt>
                <c:pt idx="1">
                  <c:v>1814.6</c:v>
                </c:pt>
                <c:pt idx="2">
                  <c:v>1804.1</c:v>
                </c:pt>
                <c:pt idx="3">
                  <c:v>1863.1</c:v>
                </c:pt>
                <c:pt idx="4">
                  <c:v>1791.9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По территории в целом </c:v>
                </c:pt>
              </c:strCache>
            </c:strRef>
          </c:tx>
          <c:spPr>
            <a:ln w="1428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450797666745043E-17"/>
                  <c:y val="2.793946107883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06425702811245E-3"/>
                  <c:y val="-4.65657684647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128514056224901E-3"/>
                  <c:y val="9.8552251899555847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1577.2</c:v>
                </c:pt>
                <c:pt idx="1">
                  <c:v>1641.5</c:v>
                </c:pt>
                <c:pt idx="2">
                  <c:v>1674.6</c:v>
                </c:pt>
                <c:pt idx="3">
                  <c:v>1688.2</c:v>
                </c:pt>
                <c:pt idx="4">
                  <c:v>1703.8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СФО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1.285140562248996E-2"/>
                  <c:y val="-1.971045037991119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Лист2!$B$5:$F$5</c:f>
              <c:numCache>
                <c:formatCode>General</c:formatCode>
                <c:ptCount val="5"/>
                <c:pt idx="0">
                  <c:v>1752.3</c:v>
                </c:pt>
                <c:pt idx="1">
                  <c:v>1745.9</c:v>
                </c:pt>
                <c:pt idx="2">
                  <c:v>1752.1</c:v>
                </c:pt>
                <c:pt idx="3">
                  <c:v>1761.4</c:v>
                </c:pt>
                <c:pt idx="4">
                  <c:v>1750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Лист2!$A$6</c:f>
              <c:strCache>
                <c:ptCount val="1"/>
                <c:pt idx="0">
                  <c:v>РФ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450797666745043E-17"/>
                  <c:y val="-4.3461383900417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5.587892215767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5.277453759336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780319066698017E-16"/>
                  <c:y val="4.656576846473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Лист2!$B$6:$F$6</c:f>
              <c:numCache>
                <c:formatCode>General</c:formatCode>
                <c:ptCount val="5"/>
                <c:pt idx="0">
                  <c:v>1606.7</c:v>
                </c:pt>
                <c:pt idx="1">
                  <c:v>1602.1</c:v>
                </c:pt>
                <c:pt idx="2">
                  <c:v>1617.7</c:v>
                </c:pt>
                <c:pt idx="3">
                  <c:v>1617.8</c:v>
                </c:pt>
                <c:pt idx="4">
                  <c:v>1618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286792"/>
        <c:axId val="594296592"/>
      </c:lineChart>
      <c:catAx>
        <c:axId val="59428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96592"/>
        <c:crosses val="autoZero"/>
        <c:auto val="1"/>
        <c:lblAlgn val="ctr"/>
        <c:lblOffset val="100"/>
        <c:noMultiLvlLbl val="0"/>
      </c:catAx>
      <c:valAx>
        <c:axId val="594296592"/>
        <c:scaling>
          <c:orientation val="minMax"/>
          <c:max val="19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8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9516123476693E-2"/>
          <c:y val="3.1451614830392029E-2"/>
          <c:w val="0.61119179289628289"/>
          <c:h val="0.80503889214151725"/>
        </c:manualLayout>
      </c:layout>
      <c:lineChart>
        <c:grouping val="standard"/>
        <c:varyColors val="0"/>
        <c:ser>
          <c:idx val="0"/>
          <c:order val="0"/>
          <c:tx>
            <c:strRef>
              <c:f>'Лист2 (2)'!$A$2</c:f>
              <c:strCache>
                <c:ptCount val="1"/>
                <c:pt idx="0">
                  <c:v>По районам области</c:v>
                </c:pt>
              </c:strCache>
            </c:strRef>
          </c:tx>
          <c:spPr>
            <a:ln w="1619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003543553455795E-3"/>
                  <c:y val="-1.0756902258797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По территории в целом; 1703.8</a:t>
                    </a:r>
                    <a:endParaRPr lang="ru-RU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135278564413698"/>
                      <c:h val="0.153385486368271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(2)'!$B$2:$F$2</c:f>
              <c:numCache>
                <c:formatCode>General</c:formatCode>
                <c:ptCount val="5"/>
                <c:pt idx="0">
                  <c:v>1252.4000000000001</c:v>
                </c:pt>
                <c:pt idx="1">
                  <c:v>1255.4000000000001</c:v>
                </c:pt>
                <c:pt idx="2">
                  <c:v>1335.4</c:v>
                </c:pt>
                <c:pt idx="3">
                  <c:v>1437.3</c:v>
                </c:pt>
                <c:pt idx="4">
                  <c:v>1427.5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'Лист2 (2)'!$A$3</c:f>
              <c:strCache>
                <c:ptCount val="1"/>
                <c:pt idx="0">
                  <c:v>Куйбышевский район</c:v>
                </c:pt>
              </c:strCache>
            </c:strRef>
          </c:tx>
          <c:spPr>
            <a:ln w="508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0075698520170583E-2"/>
                  <c:y val="-2.630245792427800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53810740576092"/>
                      <c:h val="7.930254068173886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(2)'!$B$3:$F$3</c:f>
              <c:numCache>
                <c:formatCode>General</c:formatCode>
                <c:ptCount val="5"/>
                <c:pt idx="0">
                  <c:v>1871.7</c:v>
                </c:pt>
                <c:pt idx="1">
                  <c:v>1900.3</c:v>
                </c:pt>
                <c:pt idx="2">
                  <c:v>1985</c:v>
                </c:pt>
                <c:pt idx="3">
                  <c:v>1926.5</c:v>
                </c:pt>
                <c:pt idx="4">
                  <c:v>1900.5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'Лист2 (2)'!$A$4</c:f>
              <c:strCache>
                <c:ptCount val="1"/>
                <c:pt idx="0">
                  <c:v>Купинский район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549166377179943E-2"/>
                  <c:y val="-5.058168942842691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06614696124492"/>
                      <c:h val="7.93024995247308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(2)'!$B$4:$F$4</c:f>
              <c:numCache>
                <c:formatCode>General</c:formatCode>
                <c:ptCount val="5"/>
                <c:pt idx="0">
                  <c:v>1415.2</c:v>
                </c:pt>
                <c:pt idx="1">
                  <c:v>1555</c:v>
                </c:pt>
                <c:pt idx="2">
                  <c:v>2151.3000000000002</c:v>
                </c:pt>
                <c:pt idx="3">
                  <c:v>2110.6</c:v>
                </c:pt>
                <c:pt idx="4">
                  <c:v>2038.4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'Лист2 (2)'!$A$5</c:f>
              <c:strCache>
                <c:ptCount val="1"/>
                <c:pt idx="0">
                  <c:v>Черепановский район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552898235290473E-2"/>
                  <c:y val="1.820942877273767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377477696405542"/>
                      <c:h val="7.930254068173886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(2)'!$B$5:$F$5</c:f>
              <c:numCache>
                <c:formatCode>General</c:formatCode>
                <c:ptCount val="5"/>
                <c:pt idx="0">
                  <c:v>1077</c:v>
                </c:pt>
                <c:pt idx="1">
                  <c:v>1113.5</c:v>
                </c:pt>
                <c:pt idx="2">
                  <c:v>1841.2</c:v>
                </c:pt>
                <c:pt idx="3">
                  <c:v>1816</c:v>
                </c:pt>
                <c:pt idx="4">
                  <c:v>1788.2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'Лист2 (2)'!$A$6</c:f>
              <c:strCache>
                <c:ptCount val="1"/>
                <c:pt idx="0">
                  <c:v>Кыштовский район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758681705966689E-2"/>
                  <c:y val="-7.486090035407190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051456011205165"/>
                      <c:h val="7.93024995247308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(2)'!$B$6:$F$6</c:f>
              <c:numCache>
                <c:formatCode>General</c:formatCode>
                <c:ptCount val="5"/>
                <c:pt idx="0">
                  <c:v>945.8</c:v>
                </c:pt>
                <c:pt idx="1">
                  <c:v>898.4</c:v>
                </c:pt>
                <c:pt idx="2">
                  <c:v>994.8</c:v>
                </c:pt>
                <c:pt idx="3">
                  <c:v>953.4</c:v>
                </c:pt>
                <c:pt idx="4">
                  <c:v>925.7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'Лист2 (2)'!$A$7</c:f>
              <c:strCache>
                <c:ptCount val="1"/>
                <c:pt idx="0">
                  <c:v>Северный район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408567932534382E-2"/>
                  <c:y val="-1.618614061709668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00703985165627"/>
                      <c:h val="7.93024995247308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(2)'!$B$7:$F$7</c:f>
              <c:numCache>
                <c:formatCode>General</c:formatCode>
                <c:ptCount val="5"/>
                <c:pt idx="0">
                  <c:v>1033.7</c:v>
                </c:pt>
                <c:pt idx="1">
                  <c:v>841.2</c:v>
                </c:pt>
                <c:pt idx="2">
                  <c:v>983.7</c:v>
                </c:pt>
                <c:pt idx="3">
                  <c:v>884.2</c:v>
                </c:pt>
                <c:pt idx="4">
                  <c:v>907.3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'Лист2 (2)'!$A$8</c:f>
              <c:strCache>
                <c:ptCount val="1"/>
                <c:pt idx="0">
                  <c:v>Сузунский район</c:v>
                </c:pt>
              </c:strCache>
            </c:strRef>
          </c:tx>
          <c:spPr>
            <a:ln w="508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179450414292727E-2"/>
                  <c:y val="5.489537176856497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080439313206295"/>
                      <c:h val="7.93024995247308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(2)'!$B$8:$F$8</c:f>
              <c:numCache>
                <c:formatCode>General</c:formatCode>
                <c:ptCount val="5"/>
                <c:pt idx="0">
                  <c:v>879.6</c:v>
                </c:pt>
                <c:pt idx="1">
                  <c:v>942.2</c:v>
                </c:pt>
                <c:pt idx="2">
                  <c:v>927.1</c:v>
                </c:pt>
                <c:pt idx="3">
                  <c:v>912.8</c:v>
                </c:pt>
                <c:pt idx="4">
                  <c:v>890.3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'Лист2 (2)'!$A$9</c:f>
              <c:strCache>
                <c:ptCount val="1"/>
                <c:pt idx="0">
                  <c:v>Усть-Таркский район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307945959362607E-3"/>
                  <c:y val="7.795261878692691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795375766111058"/>
                      <c:h val="7.93024995247308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'Лист2 (2)'!$B$1:$F$1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'Лист2 (2)'!$B$9:$F$9</c:f>
              <c:numCache>
                <c:formatCode>General</c:formatCode>
                <c:ptCount val="5"/>
                <c:pt idx="0">
                  <c:v>816.7</c:v>
                </c:pt>
                <c:pt idx="1">
                  <c:v>911.5</c:v>
                </c:pt>
                <c:pt idx="2">
                  <c:v>642.20000000000005</c:v>
                </c:pt>
                <c:pt idx="3">
                  <c:v>705.8</c:v>
                </c:pt>
                <c:pt idx="4">
                  <c:v>765.4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287184"/>
        <c:axId val="594293456"/>
      </c:lineChart>
      <c:catAx>
        <c:axId val="59428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93456"/>
        <c:crosses val="autoZero"/>
        <c:auto val="1"/>
        <c:lblAlgn val="ctr"/>
        <c:lblOffset val="100"/>
        <c:noMultiLvlLbl val="0"/>
      </c:catAx>
      <c:valAx>
        <c:axId val="594293456"/>
        <c:scaling>
          <c:orientation val="minMax"/>
          <c:max val="22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8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Лист2!$A$40</c:f>
              <c:strCache>
                <c:ptCount val="1"/>
                <c:pt idx="0">
                  <c:v>Всего по районам области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1802820509514904E-3"/>
                  <c:y val="-4.994459651713687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Лист2!$B$39:$F$39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Лист2!$B$40:$F$40</c:f>
              <c:numCache>
                <c:formatCode>General</c:formatCode>
                <c:ptCount val="5"/>
                <c:pt idx="0">
                  <c:v>630.29999999999995</c:v>
                </c:pt>
                <c:pt idx="1">
                  <c:v>620.29999999999995</c:v>
                </c:pt>
                <c:pt idx="2">
                  <c:v>664.4</c:v>
                </c:pt>
                <c:pt idx="3">
                  <c:v>691.6</c:v>
                </c:pt>
                <c:pt idx="4">
                  <c:v>686.7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Лист2!$A$41</c:f>
              <c:strCache>
                <c:ptCount val="1"/>
                <c:pt idx="0">
                  <c:v>г. Новосибирск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1660899479115859E-16"/>
                  <c:y val="-2.378314119863660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Лист2!$B$39:$F$39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Лист2!$B$41:$F$41</c:f>
              <c:numCache>
                <c:formatCode>General</c:formatCode>
                <c:ptCount val="5"/>
                <c:pt idx="0">
                  <c:v>794.4</c:v>
                </c:pt>
                <c:pt idx="1">
                  <c:v>821.7</c:v>
                </c:pt>
                <c:pt idx="2">
                  <c:v>823.1</c:v>
                </c:pt>
                <c:pt idx="3">
                  <c:v>813.4</c:v>
                </c:pt>
                <c:pt idx="4">
                  <c:v>808.2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Лист2!$A$42</c:f>
              <c:strCache>
                <c:ptCount val="1"/>
                <c:pt idx="0">
                  <c:v>По территории в целом</c:v>
                </c:pt>
              </c:strCache>
            </c:strRef>
          </c:tx>
          <c:spPr>
            <a:ln w="152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Лист2!$B$39:$F$39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Лист2!$B$42:$F$42</c:f>
              <c:numCache>
                <c:formatCode>General</c:formatCode>
                <c:ptCount val="5"/>
                <c:pt idx="0">
                  <c:v>748.8</c:v>
                </c:pt>
                <c:pt idx="1">
                  <c:v>753</c:v>
                </c:pt>
                <c:pt idx="2">
                  <c:v>773.8</c:v>
                </c:pt>
                <c:pt idx="3">
                  <c:v>764.9</c:v>
                </c:pt>
                <c:pt idx="4">
                  <c:v>784.5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Лист2!$A$43</c:f>
              <c:strCache>
                <c:ptCount val="1"/>
                <c:pt idx="0">
                  <c:v>СФО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Лист2!$B$39:$F$39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Лист2!$B$43:$F$43</c:f>
              <c:numCache>
                <c:formatCode>General</c:formatCode>
                <c:ptCount val="5"/>
                <c:pt idx="0">
                  <c:v>861.3</c:v>
                </c:pt>
                <c:pt idx="1">
                  <c:v>848.2</c:v>
                </c:pt>
                <c:pt idx="2">
                  <c:v>850.6</c:v>
                </c:pt>
                <c:pt idx="3">
                  <c:v>849.8</c:v>
                </c:pt>
                <c:pt idx="4">
                  <c:v>850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Лист2!$A$44</c:f>
              <c:strCache>
                <c:ptCount val="1"/>
                <c:pt idx="0">
                  <c:v>РФ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1660899479115859E-16"/>
                  <c:y val="9.02648861396160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Лист2!$B$39:$F$39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Лист2!$B$44:$F$44</c:f>
              <c:numCache>
                <c:formatCode>General</c:formatCode>
                <c:ptCount val="5"/>
                <c:pt idx="0">
                  <c:v>786.1</c:v>
                </c:pt>
                <c:pt idx="1">
                  <c:v>778.9</c:v>
                </c:pt>
                <c:pt idx="2">
                  <c:v>786</c:v>
                </c:pt>
                <c:pt idx="3">
                  <c:v>779.1</c:v>
                </c:pt>
                <c:pt idx="4">
                  <c:v>780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286400"/>
        <c:axId val="594295808"/>
      </c:lineChart>
      <c:catAx>
        <c:axId val="5942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95808"/>
        <c:crosses val="autoZero"/>
        <c:auto val="1"/>
        <c:lblAlgn val="ctr"/>
        <c:lblOffset val="100"/>
        <c:noMultiLvlLbl val="0"/>
      </c:catAx>
      <c:valAx>
        <c:axId val="594295808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9218314689748E-2"/>
          <c:y val="7.4285817129990175E-2"/>
          <c:w val="0.78708014258407299"/>
          <c:h val="0.674580255333113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Лист2!$A$78</c:f>
              <c:strCache>
                <c:ptCount val="1"/>
                <c:pt idx="0">
                  <c:v>Определена I группа состояния здоровья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54072473282402"/>
                  <c:y val="-2.2037902492736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251935821152557"/>
                  <c:y val="2.3524474501706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057456437185794E-3"/>
                  <c:y val="-2.541288664379082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Лист2!$B$77:$D$77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Лист2!$B$78:$D$78</c:f>
              <c:numCache>
                <c:formatCode>General</c:formatCode>
                <c:ptCount val="3"/>
                <c:pt idx="0">
                  <c:v>177564</c:v>
                </c:pt>
                <c:pt idx="1">
                  <c:v>168594</c:v>
                </c:pt>
                <c:pt idx="2">
                  <c:v>149228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Лист2!$A$79</c:f>
              <c:strCache>
                <c:ptCount val="1"/>
                <c:pt idx="0">
                  <c:v>Определена II группа состояния здоровья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08757922292879"/>
                  <c:y val="-5.36784926028854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02584440643298E-2"/>
                      <c:h val="5.255847010420375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1817626638550145E-2"/>
                  <c:y val="-5.174987825644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555447112403055E-3"/>
                  <c:y val="-5.098658210499833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Лист2!$B$77:$D$77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Лист2!$B$79:$D$79</c:f>
              <c:numCache>
                <c:formatCode>General</c:formatCode>
                <c:ptCount val="3"/>
                <c:pt idx="0">
                  <c:v>71591</c:v>
                </c:pt>
                <c:pt idx="1">
                  <c:v>68265</c:v>
                </c:pt>
                <c:pt idx="2">
                  <c:v>54489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Лист2!$A$80</c:f>
              <c:strCache>
                <c:ptCount val="1"/>
                <c:pt idx="0">
                  <c:v>Определена IIIа группа состояния здоровья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36321078743448"/>
                  <c:y val="-0.1113144465438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494618248591531E-2"/>
                  <c:y val="-0.15430551965351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349850889413661E-2"/>
                  <c:y val="-9.010023446434928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Лист2!$B$77:$D$77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Лист2!$B$80:$D$80</c:f>
              <c:numCache>
                <c:formatCode>General</c:formatCode>
                <c:ptCount val="3"/>
                <c:pt idx="0">
                  <c:v>192683</c:v>
                </c:pt>
                <c:pt idx="1">
                  <c:v>203132</c:v>
                </c:pt>
                <c:pt idx="2">
                  <c:v>191761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Лист2!$A$81</c:f>
              <c:strCache>
                <c:ptCount val="1"/>
                <c:pt idx="0">
                  <c:v>Определена IIIб группа состояния здоровья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792467600388"/>
                  <c:y val="1.6171836955139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549254311733657E-3"/>
                  <c:y val="5.082577328758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080637119428998E-2"/>
                  <c:y val="1.8482099377302334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Лист2!$B$77:$D$77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Лист2!$B$81:$D$81</c:f>
              <c:numCache>
                <c:formatCode>General</c:formatCode>
                <c:ptCount val="3"/>
                <c:pt idx="0">
                  <c:v>49304</c:v>
                </c:pt>
                <c:pt idx="1">
                  <c:v>46234</c:v>
                </c:pt>
                <c:pt idx="2">
                  <c:v>39719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Лист2!$A$82</c:f>
              <c:strCache>
                <c:ptCount val="1"/>
                <c:pt idx="0">
                  <c:v>всего прошли, чел.</c:v>
                </c:pt>
              </c:strCache>
            </c:strRef>
          </c:tx>
          <c:spPr>
            <a:ln w="158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11171390165388"/>
                  <c:y val="-8.316944719786087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8.492316770139402E-2"/>
                  <c:y val="-9.010023446434928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6.0189623380018289E-3"/>
                  <c:y val="-0.106272071419488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Лист2!$B$77:$D$77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Лист2!$B$82:$D$82</c:f>
              <c:numCache>
                <c:formatCode>General</c:formatCode>
                <c:ptCount val="3"/>
                <c:pt idx="0">
                  <c:v>481557</c:v>
                </c:pt>
                <c:pt idx="1">
                  <c:v>486225</c:v>
                </c:pt>
                <c:pt idx="2">
                  <c:v>444782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291496"/>
        <c:axId val="594285224"/>
      </c:lineChart>
      <c:catAx>
        <c:axId val="59429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85224"/>
        <c:crosses val="autoZero"/>
        <c:auto val="1"/>
        <c:lblAlgn val="ctr"/>
        <c:lblOffset val="100"/>
        <c:noMultiLvlLbl val="0"/>
      </c:catAx>
      <c:valAx>
        <c:axId val="59428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29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895065349153803E-2"/>
          <c:y val="0.8399983191476551"/>
          <c:w val="0.81220975652281979"/>
          <c:h val="0.14614010631936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0.43489</cdr:x>
      <cdr:y>0.5</cdr:y>
    </cdr:from>
    <cdr:to>
      <cdr:x>0.56511</cdr:x>
      <cdr:y>0.85119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03984" y="2501900"/>
          <a:ext cx="1138989" cy="1757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три года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0.22123</cdr:x>
      <cdr:y>0.5</cdr:y>
    </cdr:from>
    <cdr:to>
      <cdr:x>0.35144</cdr:x>
      <cdr:y>0.85119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35079" y="2501900"/>
          <a:ext cx="1138989" cy="1757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три года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0.63939</cdr:x>
      <cdr:y>0.5</cdr:y>
    </cdr:from>
    <cdr:to>
      <cdr:x>0.78611</cdr:x>
      <cdr:y>0.85119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92678" y="2501900"/>
          <a:ext cx="1283371" cy="1757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один год</a:t>
          </a:r>
          <a:endParaRPr lang="ru-RU" sz="3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0.80218</cdr:x>
      <cdr:y>0.42007</cdr:y>
    </cdr:from>
    <cdr:to>
      <cdr:x>0.95046</cdr:x>
      <cdr:y>0.48726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112854" y="2309230"/>
          <a:ext cx="13147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err="1" smtClean="0"/>
            <a:t>IIIa</a:t>
          </a:r>
          <a:r>
            <a:rPr lang="en-US" b="1" dirty="0" smtClean="0"/>
            <a:t> </a:t>
          </a:r>
          <a:r>
            <a:rPr lang="ru-RU" b="1" dirty="0" smtClean="0"/>
            <a:t>гр., 43%</a:t>
          </a:r>
          <a:endParaRPr lang="ru-RU" b="1" dirty="0"/>
        </a:p>
      </cdr:txBody>
    </cdr:sp>
  </cdr:relSizeAnchor>
  <cdr:relSizeAnchor xmlns:cdr="http://schemas.openxmlformats.org/drawingml/2006/chartDrawing">
    <cdr:from>
      <cdr:x>0.86256</cdr:x>
      <cdr:y>0.52105</cdr:y>
    </cdr:from>
    <cdr:to>
      <cdr:x>0.98427</cdr:x>
      <cdr:y>0.58824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8262" y="2864330"/>
          <a:ext cx="107914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I </a:t>
          </a:r>
          <a:r>
            <a:rPr lang="ru-RU" b="1" dirty="0" smtClean="0"/>
            <a:t>гр., 34%</a:t>
          </a:r>
          <a:endParaRPr lang="ru-RU" b="1" dirty="0"/>
        </a:p>
      </cdr:txBody>
    </cdr:sp>
  </cdr:relSizeAnchor>
  <cdr:relSizeAnchor xmlns:cdr="http://schemas.openxmlformats.org/drawingml/2006/chartDrawing">
    <cdr:from>
      <cdr:x>0.86383</cdr:x>
      <cdr:y>0.69303</cdr:y>
    </cdr:from>
    <cdr:to>
      <cdr:x>1</cdr:x>
      <cdr:y>0.76022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80339" y="3809736"/>
          <a:ext cx="120738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III</a:t>
          </a:r>
          <a:r>
            <a:rPr lang="ru-RU" b="1" dirty="0" smtClean="0"/>
            <a:t>б</a:t>
          </a:r>
          <a:r>
            <a:rPr lang="en-US" b="1" dirty="0" smtClean="0"/>
            <a:t> </a:t>
          </a:r>
          <a:r>
            <a:rPr lang="ru-RU" b="1" dirty="0" smtClean="0"/>
            <a:t>гр., 9%</a:t>
          </a:r>
          <a:endParaRPr lang="ru-RU" b="1" dirty="0"/>
        </a:p>
      </cdr:txBody>
    </cdr:sp>
  </cdr:relSizeAnchor>
  <cdr:relSizeAnchor xmlns:cdr="http://schemas.openxmlformats.org/drawingml/2006/chartDrawing">
    <cdr:from>
      <cdr:x>0.85706</cdr:x>
      <cdr:y>0.61202</cdr:y>
    </cdr:from>
    <cdr:to>
      <cdr:x>0.98564</cdr:x>
      <cdr:y>0.6792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599503" y="3364399"/>
          <a:ext cx="11400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II </a:t>
          </a:r>
          <a:r>
            <a:rPr lang="ru-RU" b="1" dirty="0" smtClean="0"/>
            <a:t>гр., 12%</a:t>
          </a:r>
          <a:endParaRPr lang="ru-RU" b="1" dirty="0"/>
        </a:p>
      </cdr:txBody>
    </cdr:sp>
  </cdr:relSizeAnchor>
  <cdr:relSizeAnchor xmlns:cdr="http://schemas.openxmlformats.org/drawingml/2006/chartDrawing">
    <cdr:from>
      <cdr:x>0.10561</cdr:x>
      <cdr:y>0.58466</cdr:y>
    </cdr:from>
    <cdr:to>
      <cdr:x>0.20873</cdr:x>
      <cdr:y>0.64337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6404" y="3213988"/>
          <a:ext cx="914400" cy="322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71591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7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6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7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8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5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1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9832-5447-4928-B081-61088DB6246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A29E-6CC4-4FB5-930B-461C74B37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" y="-1"/>
            <a:ext cx="9221457" cy="69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335" y="3998953"/>
            <a:ext cx="3918857" cy="261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47559" y="85713"/>
            <a:ext cx="2133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Второй проект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368" y="478828"/>
            <a:ext cx="850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самодеятельного творчества медицинских работников Новосибирской области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442" y="2139915"/>
            <a:ext cx="3918857" cy="261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55" y="4267200"/>
            <a:ext cx="3516486" cy="2344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466" y="1676400"/>
            <a:ext cx="2114585" cy="211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5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715" y="49972"/>
            <a:ext cx="209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Третий проект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070" y="434877"/>
            <a:ext cx="570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спортивные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296" y="2743201"/>
            <a:ext cx="6015529" cy="400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0" y="4481949"/>
            <a:ext cx="2360742" cy="2228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0" y="930764"/>
            <a:ext cx="2360742" cy="340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420058" y="2644666"/>
            <a:ext cx="4232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6600"/>
                </a:solidFill>
              </a:rPr>
              <a:t>Летняя спартакиада</a:t>
            </a:r>
          </a:p>
          <a:p>
            <a:pPr algn="r"/>
            <a:r>
              <a:rPr lang="ru-RU" sz="3600" b="1" dirty="0" smtClean="0">
                <a:solidFill>
                  <a:srgbClr val="006600"/>
                </a:solidFill>
              </a:rPr>
              <a:t>г. </a:t>
            </a:r>
            <a:r>
              <a:rPr lang="ru-RU" sz="3600" b="1" dirty="0" err="1" smtClean="0">
                <a:solidFill>
                  <a:srgbClr val="006600"/>
                </a:solidFill>
              </a:rPr>
              <a:t>Искитим</a:t>
            </a:r>
            <a:r>
              <a:rPr lang="ru-RU" sz="3600" b="1" dirty="0" smtClean="0">
                <a:solidFill>
                  <a:srgbClr val="006600"/>
                </a:solidFill>
              </a:rPr>
              <a:t>, 2017 год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0829" y="33064"/>
            <a:ext cx="510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6600"/>
                </a:solidFill>
              </a:rPr>
              <a:t>Массовые спортивные мероприятия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7794" y="565283"/>
            <a:ext cx="607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Турнир по боулингу</a:t>
            </a:r>
            <a:endParaRPr lang="ru-RU" sz="5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413" y="1487893"/>
            <a:ext cx="3525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Новосибирск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135" y="2398667"/>
            <a:ext cx="2850777" cy="427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35" y="1579917"/>
            <a:ext cx="4303059" cy="286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80" y="4126339"/>
            <a:ext cx="3941490" cy="262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607" y="3424519"/>
            <a:ext cx="2779833" cy="1853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5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0" y="1004047"/>
            <a:ext cx="6588166" cy="517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 fov="2100000">
              <a:rot lat="623785" lon="20400000" rev="213211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3170" y="0"/>
            <a:ext cx="261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Четвертый проект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6087" y="4254280"/>
            <a:ext cx="240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</a:t>
            </a:r>
            <a:endParaRPr lang="ru-RU" sz="5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7686" y="5794839"/>
            <a:ext cx="6112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WWW.NOAV.RU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770565"/>
            <a:ext cx="4818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доктор!»</a:t>
            </a:r>
            <a:endParaRPr lang="ru-RU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906" y="835211"/>
            <a:ext cx="3776380" cy="251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133" y="4448734"/>
            <a:ext cx="3220571" cy="214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35" y="3924298"/>
            <a:ext cx="4007224" cy="2671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49" y="3189940"/>
            <a:ext cx="3684494" cy="245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4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3" y="2407762"/>
            <a:ext cx="6357201" cy="423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023" y="904973"/>
            <a:ext cx="3720053" cy="2480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63191" y="698440"/>
            <a:ext cx="3089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врача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3176" y="4615929"/>
            <a:ext cx="200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846">
            <a:off x="4986356" y="3884357"/>
            <a:ext cx="3928478" cy="245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341">
            <a:off x="4118493" y="761702"/>
            <a:ext cx="4269441" cy="28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23" y="3622337"/>
            <a:ext cx="4318706" cy="287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061">
            <a:off x="942137" y="750521"/>
            <a:ext cx="2312300" cy="3083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47344" y="3327567"/>
            <a:ext cx="340586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врача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0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872" y="767122"/>
            <a:ext cx="5016137" cy="282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660" y="3830747"/>
            <a:ext cx="5016137" cy="282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4" y="3223455"/>
            <a:ext cx="4230201" cy="237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4888" y="834249"/>
            <a:ext cx="26434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Посвящение 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профессию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51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74" y="946304"/>
            <a:ext cx="4310089" cy="242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649" y="2966602"/>
            <a:ext cx="5515860" cy="367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24107" y="776103"/>
            <a:ext cx="3026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Клуб 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медицинских 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юристов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560" y="5443513"/>
            <a:ext cx="218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6600"/>
                </a:solidFill>
              </a:rPr>
              <a:t>Клуб </a:t>
            </a:r>
          </a:p>
          <a:p>
            <a:pPr algn="r"/>
            <a:r>
              <a:rPr lang="ru-RU" sz="3600" b="1" dirty="0" err="1" smtClean="0">
                <a:solidFill>
                  <a:srgbClr val="006600"/>
                </a:solidFill>
              </a:rPr>
              <a:t>начмедов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25" y="3945726"/>
            <a:ext cx="3765176" cy="251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2" y="936812"/>
            <a:ext cx="4202207" cy="280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80" y="4464019"/>
            <a:ext cx="4445214" cy="212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60587" y="2283016"/>
            <a:ext cx="3155577" cy="210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041" y="1757086"/>
            <a:ext cx="2015654" cy="1981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22976" y="730035"/>
            <a:ext cx="3996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Музей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НОАВ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17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3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 Отчетная конференция</a:t>
            </a: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Новосибирской областной ассоциации врачей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59" y="3248312"/>
            <a:ext cx="8707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Правления НОАВ</a:t>
            </a:r>
          </a:p>
          <a:p>
            <a:pPr algn="ctr"/>
            <a:r>
              <a:rPr lang="ru-RU" sz="4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проделанной работе </a:t>
            </a:r>
          </a:p>
          <a:p>
            <a:pPr algn="ctr"/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2018-2019 </a:t>
            </a:r>
            <a:r>
              <a:rPr lang="ru-RU" sz="32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004" y="1226056"/>
            <a:ext cx="1217142" cy="1022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188606" y="5504505"/>
            <a:ext cx="3745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Докладчик: Председатель НОАВ,</a:t>
            </a:r>
          </a:p>
          <a:p>
            <a:r>
              <a:rPr lang="ru-RU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врач РФ, к.м.н.</a:t>
            </a:r>
            <a:endParaRPr lang="ru-RU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С.Б. 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Дорофеев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0796" y="2308001"/>
            <a:ext cx="2683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</a:t>
            </a:r>
            <a:endParaRPr lang="en-US" sz="7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1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46" y="1249820"/>
            <a:ext cx="8399929" cy="476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26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68" y="914400"/>
            <a:ext cx="8624975" cy="584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740" y="109162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Пятый проект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206" y="3228525"/>
            <a:ext cx="5008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 </a:t>
            </a: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</a:t>
            </a:r>
            <a:endParaRPr lang="ru-RU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5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7008342"/>
              </p:ext>
            </p:extLst>
          </p:nvPr>
        </p:nvGraphicFramePr>
        <p:xfrm>
          <a:off x="0" y="1515979"/>
          <a:ext cx="91440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1025" y="684982"/>
            <a:ext cx="8361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Количества </a:t>
            </a:r>
            <a:r>
              <a:rPr lang="ru-RU" sz="4800" b="1" dirty="0">
                <a:solidFill>
                  <a:srgbClr val="006600"/>
                </a:solidFill>
              </a:rPr>
              <a:t>судебных </a:t>
            </a:r>
            <a:r>
              <a:rPr lang="ru-RU" sz="4800" b="1" dirty="0" smtClean="0">
                <a:solidFill>
                  <a:srgbClr val="006600"/>
                </a:solidFill>
              </a:rPr>
              <a:t>исков</a:t>
            </a:r>
            <a:endParaRPr lang="ru-RU" sz="4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93914"/>
            <a:ext cx="9147977" cy="5592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272" y="1130707"/>
            <a:ext cx="8572210" cy="212365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на настоящий момент нами застраховано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5,8 тыс.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врачей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(из них 2,2 тыс. – по ретроактивному сроку) из 85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организаций Новосибирской области </a:t>
            </a: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~90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медицинских организаций)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5183" y="3599986"/>
            <a:ext cx="7093224" cy="264072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юристы страховой компании-участника договора работают по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страховым случаям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участием 32 медицинских организаций НСО с общей суммой исков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93 млн рублей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(суммы заявленных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страховых исков от 368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млн. руб.).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700" y="2958353"/>
            <a:ext cx="2783541" cy="3711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64" y="3529383"/>
            <a:ext cx="4204446" cy="314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671" y="1398496"/>
            <a:ext cx="3516682" cy="2626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55" y="1398495"/>
            <a:ext cx="3502212" cy="2626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97101" y="502024"/>
            <a:ext cx="4040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087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02945"/>
              </p:ext>
            </p:extLst>
          </p:nvPr>
        </p:nvGraphicFramePr>
        <p:xfrm>
          <a:off x="2476780" y="878541"/>
          <a:ext cx="4005969" cy="566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666994" imgH="8020050" progId="AcroExch.Document.11">
                  <p:embed/>
                </p:oleObj>
              </mc:Choice>
              <mc:Fallback>
                <p:oleObj name="Acrobat Document" r:id="rId3" imgW="5666994" imgH="8020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780" y="878541"/>
                        <a:ext cx="4005969" cy="5669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065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894" y="748117"/>
            <a:ext cx="8399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Национальный проект «Здравоохранение»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140" y="1431504"/>
            <a:ext cx="8462683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системы оказания первичной медико-санитарной помощи»;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«Борьба с сердечно-сосудистыми заболеваниями»;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«Борьба с онкологическими заболеваниями»;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детского здравоохранения, включая создание современной инфраструктуры оказания медицинской помощи детям»;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«Обеспечение медицинских организаций системы здравоохранения квалифицированными кадрами»;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сети национальных медицинских исследовательских центров и внедрение инновационных медицинских технологий»;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«Создание единого цифрового контура в здравоохранении на основе единой государственной информационной системы здравоохранения (ЕГИСЗ)»;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«Развитие экспорта медицинских услуг»</a:t>
            </a:r>
            <a:endParaRPr lang="ru-RU" sz="19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5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34949"/>
              </p:ext>
            </p:extLst>
          </p:nvPr>
        </p:nvGraphicFramePr>
        <p:xfrm>
          <a:off x="304799" y="905434"/>
          <a:ext cx="8489577" cy="5736437"/>
        </p:xfrm>
        <a:graphic>
          <a:graphicData uri="http://schemas.openxmlformats.org/drawingml/2006/table">
            <a:tbl>
              <a:tblPr firstRow="1" firstCol="1" bandRow="1"/>
              <a:tblGrid>
                <a:gridCol w="618566"/>
                <a:gridCol w="2940424"/>
                <a:gridCol w="1723183"/>
                <a:gridCol w="1603702"/>
                <a:gridCol w="1603702"/>
              </a:tblGrid>
              <a:tr h="50847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Врачебные кадры НСО</a:t>
                      </a:r>
                      <a:endParaRPr lang="ru-RU" sz="40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2016г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16494,5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15563,5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15305,5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ставки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14093,5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13127,5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Физ. лица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 rot="21071423">
            <a:off x="4346550" y="6262531"/>
            <a:ext cx="4052047" cy="2868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390008">
            <a:off x="4351699" y="3088097"/>
            <a:ext cx="4052047" cy="2868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3939987" y="5046641"/>
            <a:ext cx="4932000" cy="396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09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29751"/>
              </p:ext>
            </p:extLst>
          </p:nvPr>
        </p:nvGraphicFramePr>
        <p:xfrm>
          <a:off x="347996" y="1578991"/>
          <a:ext cx="8410522" cy="5019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5007"/>
                <a:gridCol w="1863786"/>
                <a:gridCol w="2051729"/>
              </a:tblGrid>
              <a:tr h="983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Наименование МО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2017</a:t>
                      </a:r>
                      <a:r>
                        <a:rPr lang="en-US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Кыштовская ЦРБ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45.5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35.6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ГБУЗ НСО ДГКБ № 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37.4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38.6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Северная ЦРБ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44.9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38.6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Доволенская ЦРБ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56.9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42.0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ГБУЗ НСО СДР №2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48.8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47.6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Татарская ЦРБ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55.2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48.8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Венгеровская ЦРБ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56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49.3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Барабинская ЦРБ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49.3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49.5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  <a:tr h="4484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Каргатская ЦРБ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58.5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49.8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5" marR="6485" marT="648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7996" y="821668"/>
            <a:ext cx="8309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Укомплектованность МО врачами </a:t>
            </a:r>
            <a:r>
              <a:rPr lang="en-US" sz="3600" b="1" i="0" u="none" strike="noStrik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&lt;</a:t>
            </a:r>
            <a:r>
              <a:rPr lang="ru-RU" sz="3600" b="1" i="0" u="none" strike="noStrik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50%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80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03352"/>
              </p:ext>
            </p:extLst>
          </p:nvPr>
        </p:nvGraphicFramePr>
        <p:xfrm>
          <a:off x="541933" y="1519240"/>
          <a:ext cx="7905750" cy="515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36374" y="565133"/>
            <a:ext cx="6340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всё население </a:t>
            </a:r>
            <a:r>
              <a:rPr lang="ru-RU" sz="28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(на 1000 населения)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9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866775"/>
            <a:ext cx="8782050" cy="5876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437" y="938510"/>
            <a:ext cx="8239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Первичные организации, в которых более 60% членов   НОАВ от общего количества врачей оплачивают взносы: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956" y="1841242"/>
            <a:ext cx="84480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</a:t>
            </a: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больницы: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№25, гинекологическая №2,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 №4,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скорой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помощи №2,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инфекционная больница, ДГКБ №3, НГКПЦ, ГНОКБ </a:t>
            </a:r>
          </a:p>
          <a:p>
            <a:pPr algn="ctr"/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</a:t>
            </a: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поликлиники: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№1, №13, №20, №22, стоматологическая 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ДГКСП, центр Ювентус</a:t>
            </a:r>
          </a:p>
          <a:p>
            <a:pPr algn="ctr"/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</a:t>
            </a: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организации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туберкулезная больница, кожно-венерологический диспансер, госпитали ветеранов войн 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№3,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крови, НОДКПНД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8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363174"/>
              </p:ext>
            </p:extLst>
          </p:nvPr>
        </p:nvGraphicFramePr>
        <p:xfrm>
          <a:off x="268623" y="1437288"/>
          <a:ext cx="8464667" cy="590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9271" y="796028"/>
            <a:ext cx="840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в районах НСО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(на 1000 населения)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5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48476"/>
              </p:ext>
            </p:extLst>
          </p:nvPr>
        </p:nvGraphicFramePr>
        <p:xfrm>
          <a:off x="569678" y="1317358"/>
          <a:ext cx="7986713" cy="533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3435" y="855693"/>
            <a:ext cx="9000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заболеваемость всё население (на 1000 населения)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24268"/>
              </p:ext>
            </p:extLst>
          </p:nvPr>
        </p:nvGraphicFramePr>
        <p:xfrm>
          <a:off x="340657" y="2025056"/>
          <a:ext cx="8480613" cy="3928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8708"/>
                <a:gridCol w="1434353"/>
                <a:gridCol w="1532964"/>
                <a:gridCol w="2644588"/>
              </a:tblGrid>
              <a:tr h="130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Новосибирская область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</a:tr>
              <a:tr h="130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Общая заболеваемость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2369,9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2309,9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2371,1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Первичная заболеваемость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1892,7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1810,0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1879,2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3591" y="986293"/>
            <a:ext cx="7165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Заболеваемость у детей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6" name="Стрелка вниз 5"/>
          <p:cNvSpPr/>
          <p:nvPr/>
        </p:nvSpPr>
        <p:spPr>
          <a:xfrm flipV="1">
            <a:off x="7370138" y="3491904"/>
            <a:ext cx="1317811" cy="9950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 flipV="1">
            <a:off x="7370138" y="4791786"/>
            <a:ext cx="1317811" cy="9950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73787" y="3908612"/>
            <a:ext cx="92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2,6 %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3787" y="5217459"/>
            <a:ext cx="92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3,8 %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6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28872"/>
              </p:ext>
            </p:extLst>
          </p:nvPr>
        </p:nvGraphicFramePr>
        <p:xfrm>
          <a:off x="269252" y="4830561"/>
          <a:ext cx="7028137" cy="1371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053"/>
                <a:gridCol w="1461580"/>
                <a:gridCol w="1757252"/>
                <a:gridCol w="1757252"/>
              </a:tblGrid>
              <a:tr h="470764"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Новосибирская    область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51,87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54,19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54,51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39480"/>
              </p:ext>
            </p:extLst>
          </p:nvPr>
        </p:nvGraphicFramePr>
        <p:xfrm>
          <a:off x="269252" y="2078678"/>
          <a:ext cx="7028135" cy="12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149"/>
                <a:gridCol w="2338905"/>
                <a:gridCol w="2151081"/>
              </a:tblGrid>
              <a:tr h="58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1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458,4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459,8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469,1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8633" y="664938"/>
            <a:ext cx="7464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Показатели онкологической заболеваемости и выживаемости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633" y="1367748"/>
            <a:ext cx="7222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Пятилетняя выживаемость от злокачественных новообразований, </a:t>
            </a:r>
            <a:r>
              <a:rPr lang="ru-RU" alt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577" y="3784669"/>
            <a:ext cx="787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Первичная заболеваемость ЗНО на 100 тыс. населения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indent="1143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(расчет на среднегодовое население)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flipV="1">
            <a:off x="7485529" y="4764478"/>
            <a:ext cx="1515511" cy="13033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V="1">
            <a:off x="7485530" y="2014079"/>
            <a:ext cx="1515512" cy="130339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08709" y="227591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2,3 %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6815" y="518534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5 %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7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02283"/>
              </p:ext>
            </p:extLst>
          </p:nvPr>
        </p:nvGraphicFramePr>
        <p:xfrm>
          <a:off x="221341" y="1770779"/>
          <a:ext cx="7554118" cy="152275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28103"/>
                <a:gridCol w="2513948"/>
                <a:gridCol w="2312067"/>
              </a:tblGrid>
              <a:tr h="77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2016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2017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 год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1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97,4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96,0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91,0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52083"/>
              </p:ext>
            </p:extLst>
          </p:nvPr>
        </p:nvGraphicFramePr>
        <p:xfrm>
          <a:off x="221341" y="4820315"/>
          <a:ext cx="7554118" cy="16993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28103"/>
                <a:gridCol w="2513948"/>
                <a:gridCol w="2312067"/>
              </a:tblGrid>
              <a:tr h="849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2016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2017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 год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9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186,1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223,4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284,3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14453" y="878845"/>
            <a:ext cx="6882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Первичная заболеваемость туберкулезом на 100 тыс. населения </a:t>
            </a:r>
            <a:endParaRPr kumimoji="0" lang="en-US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(расчет на среднегодовое население)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341" y="3919460"/>
            <a:ext cx="832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Первичная заболеваемость сахарным диабетом на 100 тыс. населения </a:t>
            </a:r>
            <a:endParaRPr lang="en-US" altLang="ru-RU" sz="16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alt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расчет на среднегодовое население)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775460" y="1954307"/>
            <a:ext cx="1368540" cy="13392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V="1">
            <a:off x="7775459" y="4957482"/>
            <a:ext cx="1368541" cy="14873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42975" y="253626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7 %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2159" y="528771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50 %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3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43" y="809386"/>
            <a:ext cx="8866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Результаты диспансеризации определенных групп взрослого населения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79230"/>
              </p:ext>
            </p:extLst>
          </p:nvPr>
        </p:nvGraphicFramePr>
        <p:xfrm>
          <a:off x="166255" y="1178718"/>
          <a:ext cx="8866909" cy="549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193" y="2256389"/>
            <a:ext cx="103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Всего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37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08" y="1057835"/>
            <a:ext cx="7842045" cy="4921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1" y="597945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3577" y="597945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2024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014" y="810314"/>
            <a:ext cx="8595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Объем профилактической работы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8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90650" y="1631577"/>
            <a:ext cx="6092944" cy="4867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2773" y="1346678"/>
            <a:ext cx="59528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Соцподдержка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346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186">
            <a:off x="4652989" y="2026021"/>
            <a:ext cx="3428882" cy="440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1427">
            <a:off x="1511337" y="993341"/>
            <a:ext cx="3305267" cy="436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348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5434"/>
            <a:ext cx="9144000" cy="59525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186" y="905434"/>
            <a:ext cx="4481214" cy="19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9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866775"/>
            <a:ext cx="8782050" cy="5876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437" y="938510"/>
            <a:ext cx="8239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Первичные организации, в которых более 60% членов   НОАВ от общего количества врачей оплачивают взносы: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55" y="2351040"/>
            <a:ext cx="8157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Центральные </a:t>
            </a: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районные и городские больницы: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Венгеровская,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Здвинская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Карасукская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Краснозерская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Новосибирская районная №1,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Убинская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Искитимская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Каргатская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Купинская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Ордынская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медицинские организации: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МНТК им. академика С.Н. Федорова,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НИИТО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им. академика Я.Л.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Цивьяна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СОМЦ ФМБА, НГМУ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7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294" y="973921"/>
            <a:ext cx="780825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/>
              <a:t>«…врач из лечебника превращается в оператора информационных систем. Он вносит громадное количество информации в виде отчетов, а должен только первичную  информацию, остальное должна формировать МИС…Электронная карта должна иметь юридическую значимость…»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9" y="4261758"/>
            <a:ext cx="2840691" cy="2434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3835" y="4261758"/>
            <a:ext cx="41045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Ректор </a:t>
            </a:r>
            <a:r>
              <a:rPr lang="ru-RU" b="1" dirty="0" err="1" smtClean="0"/>
              <a:t>СибГУТИ</a:t>
            </a:r>
            <a:endParaRPr lang="ru-RU" b="1" dirty="0" smtClean="0"/>
          </a:p>
          <a:p>
            <a:r>
              <a:rPr lang="ru-RU" b="1" dirty="0" smtClean="0"/>
              <a:t>к.т.н., Беленький </a:t>
            </a:r>
            <a:r>
              <a:rPr lang="ru-RU" b="1" dirty="0"/>
              <a:t>Валерий Григорьевич</a:t>
            </a:r>
          </a:p>
        </p:txBody>
      </p:sp>
    </p:spTree>
    <p:extLst>
      <p:ext uri="{BB962C8B-B14F-4D97-AF65-F5344CB8AC3E}">
        <p14:creationId xmlns:p14="http://schemas.microsoft.com/office/powerpoint/2010/main" val="988356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86" y="993219"/>
            <a:ext cx="8382000" cy="55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1" y="1260567"/>
            <a:ext cx="7447175" cy="49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2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98" y="995081"/>
            <a:ext cx="4286937" cy="4639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673" y="3039035"/>
            <a:ext cx="4661309" cy="34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3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137" y="4078941"/>
            <a:ext cx="4892231" cy="2779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" y="3634067"/>
            <a:ext cx="4518212" cy="254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868" y="2356407"/>
            <a:ext cx="3717250" cy="1951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54" y="1145242"/>
            <a:ext cx="3846855" cy="216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821" y="817928"/>
            <a:ext cx="3144381" cy="177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0928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97" y="894230"/>
            <a:ext cx="4026274" cy="268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7451">
            <a:off x="3629029" y="2580041"/>
            <a:ext cx="5039841" cy="383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0848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8" y="1004002"/>
            <a:ext cx="8641976" cy="56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6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8" y="1165861"/>
            <a:ext cx="8041341" cy="54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8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866775"/>
            <a:ext cx="8782050" cy="58769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1618" y="1143867"/>
            <a:ext cx="8239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Организации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где вообще нет членов НОАВ: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618" y="1882624"/>
            <a:ext cx="83289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городская клиническая больница №4 им.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Гераськова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Стоматологические поликлиники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№4, №5, №9,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Городские поликлиники №14, №18,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Новосибирский областной госпиталь ветеранов войн,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врачебно-физкультурный диспансер,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Новосибирский областной противотуберкулезный диспансер,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семьи и брака,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Северная ЦРБ,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Бюро судебно-медицинской экспертизы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866775"/>
            <a:ext cx="8782050" cy="5876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1618" y="1143867"/>
            <a:ext cx="8239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Первичные организации, не имеющие поддержки главных врачей: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95" y="2563941"/>
            <a:ext cx="83289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больница скорой медицинской помощи,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Стоматологическая поликлиника №6,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клиническая больница №11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поликлиника №16,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Бердская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ЦГБ,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Новосибирская ЦРБ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641" y="2362148"/>
            <a:ext cx="5688105" cy="4266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659" y="977153"/>
            <a:ext cx="8364070" cy="1384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Если в коллективе отсутствует общественная профессиональная организация </a:t>
            </a:r>
            <a:r>
              <a:rPr lang="ru-RU" sz="2800" b="1" i="1" dirty="0" smtClean="0"/>
              <a:t>– это </a:t>
            </a:r>
            <a:r>
              <a:rPr lang="ru-RU" sz="2800" b="1" i="1" dirty="0"/>
              <a:t>совершенно не соответствует духу времени!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2936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826" y="39046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Первый проект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04" y="674452"/>
            <a:ext cx="8505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</a:rPr>
              <a:t>Конкурс профессионального мастерства </a:t>
            </a:r>
            <a:r>
              <a:rPr lang="ru-RU" sz="4400" b="1" dirty="0" smtClean="0">
                <a:solidFill>
                  <a:srgbClr val="006600"/>
                </a:solidFill>
              </a:rPr>
              <a:t>«</a:t>
            </a:r>
            <a:r>
              <a:rPr lang="ru-RU" sz="4400" b="1" dirty="0">
                <a:solidFill>
                  <a:srgbClr val="006600"/>
                </a:solidFill>
              </a:rPr>
              <a:t>Врач года»</a:t>
            </a:r>
            <a:endParaRPr lang="ru-RU" sz="4400" dirty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988" y="3754664"/>
            <a:ext cx="4354140" cy="2904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94743"/>
            <a:ext cx="4437529" cy="2959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539" y="1524000"/>
            <a:ext cx="2143012" cy="2056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59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29" y="860612"/>
            <a:ext cx="7995926" cy="5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8459</TotalTime>
  <Words>872</Words>
  <Application>Microsoft Office PowerPoint</Application>
  <PresentationFormat>Экран (4:3)</PresentationFormat>
  <Paragraphs>232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Первый друг Оушена</dc:creator>
  <cp:lastModifiedBy>Первый друг Оушена</cp:lastModifiedBy>
  <cp:revision>275</cp:revision>
  <dcterms:created xsi:type="dcterms:W3CDTF">2017-06-07T08:07:39Z</dcterms:created>
  <dcterms:modified xsi:type="dcterms:W3CDTF">2019-06-04T10:51:38Z</dcterms:modified>
</cp:coreProperties>
</file>