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2" r:id="rId5"/>
    <p:sldId id="264" r:id="rId6"/>
    <p:sldId id="265" r:id="rId7"/>
    <p:sldId id="266" r:id="rId8"/>
    <p:sldId id="273" r:id="rId9"/>
    <p:sldId id="277" r:id="rId10"/>
    <p:sldId id="294" r:id="rId11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616" y="-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42001107-0C36-4BFD-8FB9-F02DE3BFA392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0964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1912" cy="3606800"/>
          </a:xfrm>
          <a:prstGeom prst="rect">
            <a:avLst/>
          </a:prstGeom>
        </p:spPr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6200" cy="4208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17" name="CustomShape 3"/>
          <p:cNvSpPr/>
          <p:nvPr/>
        </p:nvSpPr>
        <p:spPr>
          <a:xfrm>
            <a:off x="4281480" y="10155240"/>
            <a:ext cx="3274560" cy="53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FE21D0E2-6084-4A49-9426-C3420362B5BC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1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1912" cy="3606800"/>
          </a:xfrm>
          <a:prstGeom prst="rect">
            <a:avLst/>
          </a:prstGeom>
        </p:spPr>
      </p:sp>
      <p:sp>
        <p:nvSpPr>
          <p:cNvPr id="430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6200" cy="4208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431" name="CustomShape 3"/>
          <p:cNvSpPr/>
          <p:nvPr/>
        </p:nvSpPr>
        <p:spPr>
          <a:xfrm>
            <a:off x="4281480" y="10155240"/>
            <a:ext cx="3274560" cy="53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66E42792-B46A-44D8-9EDE-8A8023718E5B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10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1912" cy="3606800"/>
          </a:xfrm>
          <a:prstGeom prst="rect">
            <a:avLst/>
          </a:prstGeom>
        </p:spPr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6200" cy="4208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20" name="CustomShape 3"/>
          <p:cNvSpPr/>
          <p:nvPr/>
        </p:nvSpPr>
        <p:spPr>
          <a:xfrm>
            <a:off x="4281480" y="10155240"/>
            <a:ext cx="3274560" cy="53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D2C4017-81AA-4BB6-BE0E-8B214D06A4FC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2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1912" cy="3606800"/>
          </a:xfrm>
          <a:prstGeom prst="rect">
            <a:avLst/>
          </a:prstGeom>
        </p:spPr>
      </p:sp>
      <p:sp>
        <p:nvSpPr>
          <p:cNvPr id="328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6200" cy="4208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4560">
              <a:lnSpc>
                <a:spcPct val="100000"/>
              </a:lnSpc>
            </a:pPr>
            <a:r>
              <a:rPr lang="ru-RU" sz="2000" b="0" strike="noStrike" spc="-1">
                <a:latin typeface="Arial"/>
              </a:rPr>
              <a:t>Структура поликлиники не претерпела изменений</a:t>
            </a:r>
          </a:p>
          <a:p>
            <a:pPr marL="216000" indent="-214560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</p:txBody>
      </p:sp>
      <p:sp>
        <p:nvSpPr>
          <p:cNvPr id="329" name="CustomShape 3"/>
          <p:cNvSpPr/>
          <p:nvPr/>
        </p:nvSpPr>
        <p:spPr>
          <a:xfrm>
            <a:off x="4281480" y="10155240"/>
            <a:ext cx="3274560" cy="53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3435ED3-2D6E-4DF1-A348-DB21D5B323A1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3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1912" cy="3606800"/>
          </a:xfrm>
          <a:prstGeom prst="rect">
            <a:avLst/>
          </a:prstGeom>
        </p:spPr>
      </p:sp>
      <p:sp>
        <p:nvSpPr>
          <p:cNvPr id="334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6200" cy="4208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4560">
              <a:lnSpc>
                <a:spcPct val="100000"/>
              </a:lnSpc>
            </a:pPr>
            <a:r>
              <a:rPr lang="ru-RU" sz="2000" b="0" strike="noStrike" spc="-1">
                <a:latin typeface="Arial"/>
              </a:rPr>
              <a:t>Ситуация с укомплектованностью участковой службы, особенно педиатрической, стабилизировалась</a:t>
            </a:r>
          </a:p>
        </p:txBody>
      </p:sp>
      <p:sp>
        <p:nvSpPr>
          <p:cNvPr id="335" name="CustomShape 3"/>
          <p:cNvSpPr/>
          <p:nvPr/>
        </p:nvSpPr>
        <p:spPr>
          <a:xfrm>
            <a:off x="4281480" y="10155240"/>
            <a:ext cx="3274560" cy="53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194AD7B-C9E7-4E0D-9B00-CE5C04FE67D2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4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1912" cy="3606800"/>
          </a:xfrm>
          <a:prstGeom prst="rect">
            <a:avLst/>
          </a:prstGeom>
        </p:spPr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6200" cy="4208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4200">
              <a:lnSpc>
                <a:spcPct val="100000"/>
              </a:lnSpc>
            </a:pPr>
            <a:r>
              <a:rPr lang="ru-RU" sz="1200" b="1" strike="noStrike" spc="-1">
                <a:latin typeface="Arial"/>
              </a:rPr>
              <a:t>Заметно и радует, что много молодежи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41" name="CustomShape 3"/>
          <p:cNvSpPr/>
          <p:nvPr/>
        </p:nvSpPr>
        <p:spPr>
          <a:xfrm>
            <a:off x="4281480" y="10155240"/>
            <a:ext cx="3274560" cy="53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FF5EFADB-2A2B-4800-BFA8-18977A554A66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5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1912" cy="3606800"/>
          </a:xfrm>
          <a:prstGeom prst="rect">
            <a:avLst/>
          </a:prstGeom>
        </p:spPr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6200" cy="4208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44" name="CustomShape 3"/>
          <p:cNvSpPr/>
          <p:nvPr/>
        </p:nvSpPr>
        <p:spPr>
          <a:xfrm>
            <a:off x="4281480" y="10155240"/>
            <a:ext cx="3274560" cy="53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675214FF-42E7-4650-B1F6-5AC3FFB7800A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6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1912" cy="3606800"/>
          </a:xfrm>
          <a:prstGeom prst="rect">
            <a:avLst/>
          </a:prstGeom>
        </p:spPr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6200" cy="4208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4200">
              <a:lnSpc>
                <a:spcPct val="100000"/>
              </a:lnSpc>
            </a:pPr>
            <a:r>
              <a:rPr lang="ru-RU" sz="2000" b="0" strike="noStrike" spc="-1">
                <a:latin typeface="Arial"/>
              </a:rPr>
              <a:t>Продолжалась работа по повышению квалификации врачей. Обучение проходило как в очной, так и заочной форме. На сайте НМО зарегистрированы все врачи. </a:t>
            </a:r>
          </a:p>
        </p:txBody>
      </p:sp>
      <p:sp>
        <p:nvSpPr>
          <p:cNvPr id="347" name="CustomShape 3"/>
          <p:cNvSpPr/>
          <p:nvPr/>
        </p:nvSpPr>
        <p:spPr>
          <a:xfrm>
            <a:off x="4281480" y="10155240"/>
            <a:ext cx="3274560" cy="53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480335E2-02DC-4BEB-864E-6A790D841CF5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7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1912" cy="3606800"/>
          </a:xfrm>
          <a:prstGeom prst="rect">
            <a:avLst/>
          </a:prstGeom>
        </p:spPr>
      </p:sp>
      <p:sp>
        <p:nvSpPr>
          <p:cNvPr id="367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6200" cy="4208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4200">
              <a:lnSpc>
                <a:spcPct val="100000"/>
              </a:lnSpc>
            </a:pPr>
            <a:r>
              <a:rPr lang="ru-RU" sz="2000" b="0" strike="noStrike" spc="-1">
                <a:latin typeface="Arial"/>
              </a:rPr>
              <a:t>В этом году не выполнила план по ПМО несовершеннолетних и опекаемых детей педиатрическая служба, несмотря на приличную укомплектованность кадрами и диагностическими возможностями. Я думаю, что это связано с организационными моментами, которые я надеюсь, в этом году будут исключены.</a:t>
            </a:r>
          </a:p>
        </p:txBody>
      </p:sp>
      <p:sp>
        <p:nvSpPr>
          <p:cNvPr id="368" name="CustomShape 3"/>
          <p:cNvSpPr/>
          <p:nvPr/>
        </p:nvSpPr>
        <p:spPr>
          <a:xfrm>
            <a:off x="4281480" y="10155240"/>
            <a:ext cx="3274560" cy="53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64580AFE-8689-4BC9-A185-257AC4E62BB3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8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1912" cy="3606800"/>
          </a:xfrm>
          <a:prstGeom prst="rect">
            <a:avLst/>
          </a:prstGeom>
        </p:spPr>
      </p:sp>
      <p:sp>
        <p:nvSpPr>
          <p:cNvPr id="379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6200" cy="4208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36440" indent="-214560">
              <a:lnSpc>
                <a:spcPct val="100000"/>
              </a:lnSpc>
            </a:pPr>
            <a:r>
              <a:rPr lang="ru-RU" sz="1200" b="0" strike="noStrike" spc="-1">
                <a:latin typeface="Arial"/>
              </a:rPr>
              <a:t>I место - заболевания органов кровообращения (42,5%),</a:t>
            </a:r>
          </a:p>
          <a:p>
            <a:pPr marL="136440" indent="-214560">
              <a:lnSpc>
                <a:spcPct val="100000"/>
              </a:lnSpc>
            </a:pPr>
            <a:r>
              <a:rPr lang="ru-RU" sz="1200" b="0" strike="noStrike" spc="-1">
                <a:latin typeface="Arial"/>
              </a:rPr>
              <a:t>I место - эндокринологические заболевания (12,9%), </a:t>
            </a:r>
          </a:p>
          <a:p>
            <a:pPr marL="136440" indent="-214560">
              <a:lnSpc>
                <a:spcPct val="100000"/>
              </a:lnSpc>
            </a:pPr>
            <a:r>
              <a:rPr lang="ru-RU" sz="1200" b="0" strike="noStrike" spc="-1">
                <a:latin typeface="Arial"/>
              </a:rPr>
              <a:t>III место- болезни органов пищеварения (9,1%)</a:t>
            </a:r>
          </a:p>
        </p:txBody>
      </p:sp>
      <p:sp>
        <p:nvSpPr>
          <p:cNvPr id="380" name="CustomShape 3"/>
          <p:cNvSpPr/>
          <p:nvPr/>
        </p:nvSpPr>
        <p:spPr>
          <a:xfrm>
            <a:off x="4281480" y="10155240"/>
            <a:ext cx="3274560" cy="53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2A63E63D-4393-4CFE-A1B1-6593E70D74E8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9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2"/>
          <p:cNvPicPr/>
          <p:nvPr/>
        </p:nvPicPr>
        <p:blipFill>
          <a:blip r:embed="rId3"/>
          <a:stretch/>
        </p:blipFill>
        <p:spPr>
          <a:xfrm>
            <a:off x="112680" y="309600"/>
            <a:ext cx="1740960" cy="901080"/>
          </a:xfrm>
          <a:prstGeom prst="rect">
            <a:avLst/>
          </a:prstGeom>
          <a:ln w="9360"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527040" y="6286680"/>
            <a:ext cx="3090240" cy="391680"/>
          </a:xfrm>
          <a:prstGeom prst="rect">
            <a:avLst/>
          </a:prstGeom>
          <a:solidFill>
            <a:srgbClr val="0054A1"/>
          </a:solidFill>
          <a:ln>
            <a:solidFill>
              <a:srgbClr val="0054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4178160" y="6286680"/>
            <a:ext cx="3090240" cy="391680"/>
          </a:xfrm>
          <a:prstGeom prst="rect">
            <a:avLst/>
          </a:prstGeom>
          <a:solidFill>
            <a:srgbClr val="329933"/>
          </a:solidFill>
          <a:ln>
            <a:solidFill>
              <a:srgbClr val="32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3"/>
          <p:cNvSpPr/>
          <p:nvPr/>
        </p:nvSpPr>
        <p:spPr>
          <a:xfrm>
            <a:off x="7829640" y="6286680"/>
            <a:ext cx="3090240" cy="391680"/>
          </a:xfrm>
          <a:prstGeom prst="rect">
            <a:avLst/>
          </a:prstGeom>
          <a:solidFill>
            <a:srgbClr val="0054A1"/>
          </a:solidFill>
          <a:ln>
            <a:solidFill>
              <a:srgbClr val="0054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4"/>
          <p:cNvSpPr/>
          <p:nvPr/>
        </p:nvSpPr>
        <p:spPr>
          <a:xfrm>
            <a:off x="1682640" y="976320"/>
            <a:ext cx="9986400" cy="547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5"/>
          <p:cNvSpPr/>
          <p:nvPr/>
        </p:nvSpPr>
        <p:spPr>
          <a:xfrm>
            <a:off x="1264680" y="1648800"/>
            <a:ext cx="9655200" cy="259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4000" spc="-1" dirty="0" smtClean="0">
                <a:solidFill>
                  <a:srgbClr val="0054A1"/>
                </a:solidFill>
                <a:latin typeface="times new roman"/>
              </a:rPr>
              <a:t>Реалии информатизации здравоохранения</a:t>
            </a:r>
          </a:p>
          <a:p>
            <a:pPr algn="ctr">
              <a:lnSpc>
                <a:spcPct val="90000"/>
              </a:lnSpc>
            </a:pPr>
            <a:endParaRPr lang="ru-RU" sz="40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4000" b="0" strike="noStrike" spc="-1" dirty="0">
                <a:solidFill>
                  <a:srgbClr val="0054A1"/>
                </a:solidFill>
                <a:latin typeface="times new roman"/>
                <a:ea typeface="DejaVu Sans"/>
              </a:rPr>
              <a:t>«ГОРОДСКАЯ КЛИНИЧЕСКАЯ</a:t>
            </a:r>
            <a:endParaRPr lang="ru-RU" sz="40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4000" b="0" strike="noStrike" spc="-1" dirty="0">
                <a:solidFill>
                  <a:srgbClr val="0054A1"/>
                </a:solidFill>
                <a:latin typeface="times new roman"/>
                <a:ea typeface="DejaVu Sans"/>
              </a:rPr>
              <a:t> ПОЛИКЛИНИКА № 7»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50" name="CustomShape 6"/>
          <p:cNvSpPr/>
          <p:nvPr/>
        </p:nvSpPr>
        <p:spPr>
          <a:xfrm>
            <a:off x="7560000" y="4932720"/>
            <a:ext cx="4373280" cy="111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normAutofit fontScale="92500"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</a:pPr>
            <a:r>
              <a:rPr lang="ru-RU" sz="2000" b="0" strike="noStrike" spc="-1" dirty="0" smtClean="0">
                <a:solidFill>
                  <a:srgbClr val="0054A1"/>
                </a:solidFill>
                <a:latin typeface="times new roman"/>
                <a:ea typeface="DejaVu Sans"/>
              </a:rPr>
              <a:t>Выполнила: </a:t>
            </a:r>
          </a:p>
          <a:p>
            <a:pPr algn="r">
              <a:lnSpc>
                <a:spcPct val="90000"/>
              </a:lnSpc>
              <a:spcBef>
                <a:spcPts val="1001"/>
              </a:spcBef>
            </a:pPr>
            <a:r>
              <a:rPr lang="ru-RU" sz="2000" spc="-1" dirty="0" err="1" smtClean="0">
                <a:solidFill>
                  <a:srgbClr val="0054A1"/>
                </a:solidFill>
                <a:latin typeface="times new roman"/>
                <a:ea typeface="DejaVu Sans"/>
              </a:rPr>
              <a:t>З</a:t>
            </a:r>
            <a:r>
              <a:rPr lang="ru-RU" sz="2000" b="0" strike="noStrike" spc="-1" dirty="0" err="1" smtClean="0">
                <a:solidFill>
                  <a:srgbClr val="0054A1"/>
                </a:solidFill>
                <a:latin typeface="times new roman"/>
                <a:ea typeface="DejaVu Sans"/>
              </a:rPr>
              <a:t>аведущая</a:t>
            </a:r>
            <a:r>
              <a:rPr lang="ru-RU" sz="2000" b="0" strike="noStrike" spc="-1" dirty="0" smtClean="0">
                <a:solidFill>
                  <a:srgbClr val="0054A1"/>
                </a:solidFill>
                <a:latin typeface="times new roman"/>
                <a:ea typeface="DejaVu Sans"/>
              </a:rPr>
              <a:t> КДО </a:t>
            </a:r>
            <a:r>
              <a:rPr lang="ru-RU" sz="2000" b="0" strike="noStrike" spc="-1" dirty="0">
                <a:solidFill>
                  <a:srgbClr val="0054A1"/>
                </a:solidFill>
                <a:latin typeface="times new roman"/>
                <a:ea typeface="DejaVu Sans"/>
              </a:rPr>
              <a:t>ГБУЗ НСО «ГКП №7»</a:t>
            </a:r>
            <a:endParaRPr lang="ru-RU" sz="2000" b="0" strike="noStrike" spc="-1" dirty="0">
              <a:latin typeface="Arial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</a:pPr>
            <a:r>
              <a:rPr lang="ru-RU" sz="2000" b="0" strike="noStrike" spc="-1" dirty="0" smtClean="0">
                <a:solidFill>
                  <a:srgbClr val="0054A1"/>
                </a:solidFill>
                <a:latin typeface="times new roman"/>
                <a:ea typeface="DejaVu Sans"/>
              </a:rPr>
              <a:t>Ковальчук Вера Анатольевна</a:t>
            </a:r>
            <a:endParaRPr lang="ru-RU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" name="Picture 2"/>
          <p:cNvPicPr/>
          <p:nvPr/>
        </p:nvPicPr>
        <p:blipFill>
          <a:blip r:embed="rId3"/>
          <a:stretch/>
        </p:blipFill>
        <p:spPr>
          <a:xfrm>
            <a:off x="112680" y="309600"/>
            <a:ext cx="1740960" cy="901080"/>
          </a:xfrm>
          <a:prstGeom prst="rect">
            <a:avLst/>
          </a:prstGeom>
          <a:ln w="9360">
            <a:noFill/>
          </a:ln>
        </p:spPr>
      </p:pic>
      <p:sp>
        <p:nvSpPr>
          <p:cNvPr id="310" name="CustomShape 1"/>
          <p:cNvSpPr/>
          <p:nvPr/>
        </p:nvSpPr>
        <p:spPr>
          <a:xfrm>
            <a:off x="527040" y="6286680"/>
            <a:ext cx="3090240" cy="391680"/>
          </a:xfrm>
          <a:prstGeom prst="rect">
            <a:avLst/>
          </a:prstGeom>
          <a:solidFill>
            <a:srgbClr val="0054A1"/>
          </a:solidFill>
          <a:ln>
            <a:solidFill>
              <a:srgbClr val="0054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1" name="CustomShape 2"/>
          <p:cNvSpPr/>
          <p:nvPr/>
        </p:nvSpPr>
        <p:spPr>
          <a:xfrm>
            <a:off x="4178160" y="6286680"/>
            <a:ext cx="3090240" cy="391680"/>
          </a:xfrm>
          <a:prstGeom prst="rect">
            <a:avLst/>
          </a:prstGeom>
          <a:solidFill>
            <a:srgbClr val="329933"/>
          </a:solidFill>
          <a:ln>
            <a:solidFill>
              <a:srgbClr val="32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2" name="CustomShape 3"/>
          <p:cNvSpPr/>
          <p:nvPr/>
        </p:nvSpPr>
        <p:spPr>
          <a:xfrm>
            <a:off x="7829640" y="6286680"/>
            <a:ext cx="3090240" cy="391680"/>
          </a:xfrm>
          <a:prstGeom prst="rect">
            <a:avLst/>
          </a:prstGeom>
          <a:solidFill>
            <a:srgbClr val="0054A1"/>
          </a:solidFill>
          <a:ln>
            <a:solidFill>
              <a:srgbClr val="0054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3" name="CustomShape 4"/>
          <p:cNvSpPr/>
          <p:nvPr/>
        </p:nvSpPr>
        <p:spPr>
          <a:xfrm>
            <a:off x="965160" y="762120"/>
            <a:ext cx="10081800" cy="638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314" name="CustomShape 5"/>
          <p:cNvSpPr/>
          <p:nvPr/>
        </p:nvSpPr>
        <p:spPr>
          <a:xfrm>
            <a:off x="2115360" y="1945440"/>
            <a:ext cx="8411760" cy="7679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Спасибо  за  внимание !</a:t>
            </a:r>
            <a:endParaRPr lang="ru-RU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2"/>
          <p:cNvPicPr/>
          <p:nvPr/>
        </p:nvPicPr>
        <p:blipFill>
          <a:blip r:embed="rId3"/>
          <a:stretch/>
        </p:blipFill>
        <p:spPr>
          <a:xfrm>
            <a:off x="112680" y="309600"/>
            <a:ext cx="1740960" cy="901080"/>
          </a:xfrm>
          <a:prstGeom prst="rect">
            <a:avLst/>
          </a:prstGeom>
          <a:ln w="9360"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527040" y="6286680"/>
            <a:ext cx="3090240" cy="391680"/>
          </a:xfrm>
          <a:prstGeom prst="rect">
            <a:avLst/>
          </a:prstGeom>
          <a:solidFill>
            <a:srgbClr val="0054A1"/>
          </a:solidFill>
          <a:ln>
            <a:solidFill>
              <a:srgbClr val="0054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4178160" y="6286680"/>
            <a:ext cx="3090240" cy="391680"/>
          </a:xfrm>
          <a:prstGeom prst="rect">
            <a:avLst/>
          </a:prstGeom>
          <a:solidFill>
            <a:srgbClr val="329933"/>
          </a:solidFill>
          <a:ln>
            <a:solidFill>
              <a:srgbClr val="32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3"/>
          <p:cNvSpPr/>
          <p:nvPr/>
        </p:nvSpPr>
        <p:spPr>
          <a:xfrm>
            <a:off x="7829640" y="6286680"/>
            <a:ext cx="3090240" cy="391680"/>
          </a:xfrm>
          <a:prstGeom prst="rect">
            <a:avLst/>
          </a:prstGeom>
          <a:solidFill>
            <a:srgbClr val="0054A1"/>
          </a:solidFill>
          <a:ln>
            <a:solidFill>
              <a:srgbClr val="0054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CustomShape 4"/>
          <p:cNvSpPr/>
          <p:nvPr/>
        </p:nvSpPr>
        <p:spPr>
          <a:xfrm>
            <a:off x="-406440" y="572625"/>
            <a:ext cx="10081800" cy="638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56" name="CustomShape 5"/>
          <p:cNvSpPr/>
          <p:nvPr/>
        </p:nvSpPr>
        <p:spPr>
          <a:xfrm>
            <a:off x="1272240" y="438840"/>
            <a:ext cx="9141840" cy="10757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С </a:t>
            </a: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внедрением  программного обеспечения  появилась возможность:</a:t>
            </a:r>
            <a:endParaRPr lang="ru-RU" sz="3600" b="0" strike="noStrike" spc="-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57" name="CustomShape 6"/>
          <p:cNvSpPr/>
          <p:nvPr/>
        </p:nvSpPr>
        <p:spPr>
          <a:xfrm>
            <a:off x="1090440" y="1549080"/>
            <a:ext cx="10202400" cy="420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ru-RU" spc="-1" dirty="0"/>
          </a:p>
          <a:p>
            <a:pPr marL="285750" indent="-285750" algn="just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ru-RU" spc="-1" dirty="0" smtClean="0"/>
              <a:t>Формировать  </a:t>
            </a:r>
            <a:r>
              <a:rPr lang="ru-RU" spc="-1" dirty="0"/>
              <a:t>электронную карту пациента;</a:t>
            </a:r>
          </a:p>
          <a:p>
            <a:pPr marL="285750" indent="-285750" algn="just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ru-RU" spc="-1" dirty="0" smtClean="0"/>
              <a:t>Записать </a:t>
            </a:r>
            <a:r>
              <a:rPr lang="ru-RU" spc="-1" dirty="0"/>
              <a:t>на приеме пациента  на  повторный  </a:t>
            </a:r>
            <a:r>
              <a:rPr lang="ru-RU" spc="-1" dirty="0" smtClean="0"/>
              <a:t>прием, </a:t>
            </a:r>
            <a:r>
              <a:rPr lang="ru-RU" spc="-1" dirty="0"/>
              <a:t>на  консультацию к  специалисту своего лечебного учреждения или  другие  ЛПУ.</a:t>
            </a:r>
          </a:p>
          <a:p>
            <a:pPr marL="285750" indent="-285750" algn="just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ru-RU" spc="-1" dirty="0" smtClean="0"/>
              <a:t>Выписать </a:t>
            </a:r>
            <a:r>
              <a:rPr lang="ru-RU" spc="-1" dirty="0"/>
              <a:t>анализы;</a:t>
            </a:r>
          </a:p>
          <a:p>
            <a:pPr marL="285750" indent="-285750" algn="just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ru-RU" spc="-1" dirty="0" smtClean="0"/>
              <a:t>Записать </a:t>
            </a:r>
            <a:r>
              <a:rPr lang="ru-RU" spc="-1" dirty="0"/>
              <a:t>пациента  на   </a:t>
            </a:r>
            <a:r>
              <a:rPr lang="ru-RU" spc="-1" dirty="0" smtClean="0"/>
              <a:t>обследования;</a:t>
            </a:r>
            <a:endParaRPr lang="ru-RU" spc="-1" dirty="0"/>
          </a:p>
          <a:p>
            <a:pPr marL="285750" indent="-285750" algn="just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ru-RU" spc="-1" dirty="0" smtClean="0"/>
              <a:t>Ознакомиться </a:t>
            </a:r>
            <a:r>
              <a:rPr lang="ru-RU" spc="-1" dirty="0"/>
              <a:t>с   приемами  других </a:t>
            </a:r>
            <a:r>
              <a:rPr lang="ru-RU" spc="-1" dirty="0" smtClean="0"/>
              <a:t>специалистов;</a:t>
            </a:r>
            <a:endParaRPr lang="ru-RU" spc="-1" dirty="0"/>
          </a:p>
          <a:p>
            <a:pPr marL="285750" indent="-285750" algn="just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ru-RU" spc="-1" dirty="0" smtClean="0"/>
              <a:t>Ознакомиться  </a:t>
            </a:r>
            <a:r>
              <a:rPr lang="ru-RU" spc="-1" dirty="0"/>
              <a:t>с  результаты  </a:t>
            </a:r>
            <a:r>
              <a:rPr lang="ru-RU" spc="-1" dirty="0" smtClean="0"/>
              <a:t>обследования; </a:t>
            </a:r>
            <a:endParaRPr lang="ru-RU" spc="-1" dirty="0"/>
          </a:p>
          <a:p>
            <a:pPr marL="285750" indent="-285750" algn="just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ru-RU" spc="-1" dirty="0" smtClean="0"/>
              <a:t>Заполнить </a:t>
            </a:r>
            <a:r>
              <a:rPr lang="ru-RU" spc="-1" dirty="0"/>
              <a:t>контрольную карту  диспансерного пациента ф 030\у;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ru-RU" sz="2000" b="0" strike="noStrike" spc="-1" dirty="0">
              <a:latin typeface="Arial"/>
            </a:endParaRPr>
          </a:p>
          <a:p>
            <a:pPr marL="136440" algn="just">
              <a:lnSpc>
                <a:spcPct val="90000"/>
              </a:lnSpc>
              <a:spcBef>
                <a:spcPts val="1001"/>
              </a:spcBef>
            </a:pPr>
            <a:endParaRPr lang="ru-RU" sz="2000" b="0" strike="noStrike" spc="-1" dirty="0">
              <a:latin typeface="Arial"/>
            </a:endParaRPr>
          </a:p>
          <a:p>
            <a:pPr marL="136440">
              <a:lnSpc>
                <a:spcPct val="90000"/>
              </a:lnSpc>
              <a:spcBef>
                <a:spcPts val="1001"/>
              </a:spcBef>
            </a:pPr>
            <a:endParaRPr lang="ru-RU" sz="2000" b="0" strike="noStrike" spc="-1" dirty="0">
              <a:latin typeface="Arial"/>
            </a:endParaRPr>
          </a:p>
          <a:p>
            <a:pPr marL="136440">
              <a:lnSpc>
                <a:spcPct val="90000"/>
              </a:lnSpc>
              <a:spcBef>
                <a:spcPts val="1001"/>
              </a:spcBef>
            </a:pPr>
            <a:endParaRPr lang="ru-RU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2"/>
          <p:cNvPicPr/>
          <p:nvPr/>
        </p:nvPicPr>
        <p:blipFill>
          <a:blip r:embed="rId3"/>
          <a:stretch/>
        </p:blipFill>
        <p:spPr>
          <a:xfrm>
            <a:off x="112680" y="309600"/>
            <a:ext cx="1740960" cy="901080"/>
          </a:xfrm>
          <a:prstGeom prst="rect">
            <a:avLst/>
          </a:prstGeom>
          <a:ln w="9360">
            <a:noFill/>
          </a:ln>
        </p:spPr>
      </p:pic>
      <p:sp>
        <p:nvSpPr>
          <p:cNvPr id="77" name="CustomShape 1"/>
          <p:cNvSpPr/>
          <p:nvPr/>
        </p:nvSpPr>
        <p:spPr>
          <a:xfrm>
            <a:off x="527040" y="6286680"/>
            <a:ext cx="3090240" cy="391680"/>
          </a:xfrm>
          <a:prstGeom prst="rect">
            <a:avLst/>
          </a:prstGeom>
          <a:solidFill>
            <a:srgbClr val="0054A1"/>
          </a:solidFill>
          <a:ln>
            <a:solidFill>
              <a:srgbClr val="0054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CustomShape 2"/>
          <p:cNvSpPr/>
          <p:nvPr/>
        </p:nvSpPr>
        <p:spPr>
          <a:xfrm>
            <a:off x="4178160" y="6286680"/>
            <a:ext cx="3090240" cy="391680"/>
          </a:xfrm>
          <a:prstGeom prst="rect">
            <a:avLst/>
          </a:prstGeom>
          <a:solidFill>
            <a:srgbClr val="329933"/>
          </a:solidFill>
          <a:ln>
            <a:solidFill>
              <a:srgbClr val="32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CustomShape 3"/>
          <p:cNvSpPr/>
          <p:nvPr/>
        </p:nvSpPr>
        <p:spPr>
          <a:xfrm>
            <a:off x="7829640" y="6286680"/>
            <a:ext cx="3090240" cy="391680"/>
          </a:xfrm>
          <a:prstGeom prst="rect">
            <a:avLst/>
          </a:prstGeom>
          <a:solidFill>
            <a:srgbClr val="0054A1"/>
          </a:solidFill>
          <a:ln>
            <a:solidFill>
              <a:srgbClr val="0054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4"/>
          <p:cNvSpPr/>
          <p:nvPr/>
        </p:nvSpPr>
        <p:spPr>
          <a:xfrm>
            <a:off x="1209675" y="72000"/>
            <a:ext cx="10288005" cy="51667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136440" algn="ctr">
              <a:lnSpc>
                <a:spcPct val="90000"/>
              </a:lnSpc>
              <a:spcBef>
                <a:spcPts val="1001"/>
              </a:spcBef>
            </a:pPr>
            <a:endParaRPr lang="ru-RU" sz="3600" dirty="0" smtClean="0">
              <a:solidFill>
                <a:srgbClr val="FF0000"/>
              </a:solidFill>
            </a:endParaRPr>
          </a:p>
          <a:p>
            <a:pPr marL="136440" algn="ctr">
              <a:lnSpc>
                <a:spcPct val="90000"/>
              </a:lnSpc>
              <a:spcBef>
                <a:spcPts val="1001"/>
              </a:spcBef>
            </a:pP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 </a:t>
            </a: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внедрением  программного обеспечения  появилась возможность:</a:t>
            </a:r>
            <a:endParaRPr lang="ru-RU" sz="3200" b="0" strike="noStrike" spc="-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</a:endParaRPr>
          </a:p>
          <a:p>
            <a:r>
              <a:rPr lang="ru-RU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Оформление согласия: </a:t>
            </a:r>
            <a:r>
              <a:rPr lang="ru-RU" dirty="0"/>
              <a:t>на обработку персональных данных,   при обследовании на  ВИЧ  инфекцию ,информированного согласия на  осмотр,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 Формирование шаблона осмотра, лечения, что экономит </a:t>
            </a:r>
            <a:r>
              <a:rPr lang="ru-RU" dirty="0" smtClean="0"/>
              <a:t>время.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Пациенты, которым  </a:t>
            </a:r>
            <a:r>
              <a:rPr lang="ru-RU" dirty="0"/>
              <a:t>необходимо проведение  ФЛГ, перенесшие ОКС, находящиеся  на </a:t>
            </a:r>
            <a:r>
              <a:rPr lang="ru-RU" dirty="0" smtClean="0"/>
              <a:t>  «Д</a:t>
            </a:r>
            <a:r>
              <a:rPr lang="ru-RU" dirty="0"/>
              <a:t>»  учете   предусмотрена пометка определенным   значком.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 Оформление формы  057 \у  для  </a:t>
            </a:r>
            <a:r>
              <a:rPr lang="ru-RU" dirty="0" smtClean="0"/>
              <a:t>госпитализации.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 Ознакомиться  с  историей  госпитализации.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Оповещение, что </a:t>
            </a:r>
            <a:r>
              <a:rPr lang="ru-RU" dirty="0"/>
              <a:t>пациенту  необходимо пройти диспансеризацию или профилактический </a:t>
            </a:r>
            <a:r>
              <a:rPr lang="ru-RU" dirty="0" smtClean="0"/>
              <a:t>осмотр, </a:t>
            </a:r>
            <a:r>
              <a:rPr lang="ru-RU" dirty="0"/>
              <a:t>что пациент состоит в регистре онкологических пациентов.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2"/>
          <p:cNvPicPr/>
          <p:nvPr/>
        </p:nvPicPr>
        <p:blipFill>
          <a:blip r:embed="rId3"/>
          <a:stretch/>
        </p:blipFill>
        <p:spPr>
          <a:xfrm>
            <a:off x="112680" y="309600"/>
            <a:ext cx="1740960" cy="901080"/>
          </a:xfrm>
          <a:prstGeom prst="rect">
            <a:avLst/>
          </a:prstGeom>
          <a:ln w="9360">
            <a:noFill/>
          </a:ln>
        </p:spPr>
      </p:pic>
      <p:sp>
        <p:nvSpPr>
          <p:cNvPr id="89" name="CustomShape 1"/>
          <p:cNvSpPr/>
          <p:nvPr/>
        </p:nvSpPr>
        <p:spPr>
          <a:xfrm>
            <a:off x="527040" y="6286680"/>
            <a:ext cx="3090240" cy="391680"/>
          </a:xfrm>
          <a:prstGeom prst="rect">
            <a:avLst/>
          </a:prstGeom>
          <a:solidFill>
            <a:srgbClr val="0054A1"/>
          </a:solidFill>
          <a:ln>
            <a:solidFill>
              <a:srgbClr val="0054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2"/>
          <p:cNvSpPr/>
          <p:nvPr/>
        </p:nvSpPr>
        <p:spPr>
          <a:xfrm>
            <a:off x="4178160" y="6286680"/>
            <a:ext cx="3090240" cy="391680"/>
          </a:xfrm>
          <a:prstGeom prst="rect">
            <a:avLst/>
          </a:prstGeom>
          <a:solidFill>
            <a:srgbClr val="329933"/>
          </a:solidFill>
          <a:ln>
            <a:solidFill>
              <a:srgbClr val="32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3"/>
          <p:cNvSpPr/>
          <p:nvPr/>
        </p:nvSpPr>
        <p:spPr>
          <a:xfrm>
            <a:off x="7829640" y="6286680"/>
            <a:ext cx="3090240" cy="391680"/>
          </a:xfrm>
          <a:prstGeom prst="rect">
            <a:avLst/>
          </a:prstGeom>
          <a:solidFill>
            <a:srgbClr val="0054A1"/>
          </a:solidFill>
          <a:ln>
            <a:solidFill>
              <a:srgbClr val="0054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CustomShape 4"/>
          <p:cNvSpPr/>
          <p:nvPr/>
        </p:nvSpPr>
        <p:spPr>
          <a:xfrm>
            <a:off x="965160" y="762120"/>
            <a:ext cx="10081800" cy="638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93" name="CustomShape 5"/>
          <p:cNvSpPr/>
          <p:nvPr/>
        </p:nvSpPr>
        <p:spPr>
          <a:xfrm>
            <a:off x="2924640" y="60840"/>
            <a:ext cx="6733080" cy="16480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endParaRPr lang="ru-RU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Недостатки </a:t>
            </a: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МИС БАРС</a:t>
            </a:r>
            <a:endParaRPr lang="ru-RU" sz="3200" b="0" strike="noStrike" spc="-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94" name="CustomShape 6"/>
          <p:cNvSpPr/>
          <p:nvPr/>
        </p:nvSpPr>
        <p:spPr>
          <a:xfrm>
            <a:off x="1226160" y="1210680"/>
            <a:ext cx="9500040" cy="469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endParaRPr lang="ru-RU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Это </a:t>
            </a:r>
            <a:r>
              <a:rPr lang="ru-RU" sz="2000" dirty="0"/>
              <a:t>бесконечные зависания программы, что приводит к  сбою приема, необходимости внесения данных пациента </a:t>
            </a:r>
            <a:r>
              <a:rPr lang="ru-RU" sz="2000" dirty="0" smtClean="0"/>
              <a:t>дополнительно, на </a:t>
            </a:r>
            <a:r>
              <a:rPr lang="ru-RU" sz="2000" dirty="0"/>
              <a:t>что врачам приходиться тратить свое личное время. </a:t>
            </a:r>
            <a:endParaRPr lang="ru-RU" sz="20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509" y="3204766"/>
            <a:ext cx="5261516" cy="28035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 descr="https://webattach.mail.yandex.net/message_part_real/IMG_2312.jpg?exif_rotate=y&amp;no_disposition=y&amp;name=IMG_2312.jpg&amp;sid=YWVzX3NpZDp7ImFlc0tleUlkIjoiMTc4IiwiaG1hY0tleUlkIjoiMTc4IiwiaXZCYXNlNjQiOiJ4eWhPQmJ0TTJ1b09QUG9scXNTN1lRPT0iLCJzaWRCYXNlNjQiOiJ3NktVQzVoS3RITHVzb1I3dzhrVTBuZ3ZCVFlmZHdKK0FSSW15aVpwbXRBSWxjV1l0VjFuQlRBS0ZEbHgvQ1gzelpKUXlZZ2wva1lLTEJNbi83NVNtWWVjaWdrUnk2eXd2T3RhNHVhQ1VGRlFOS2ZyUnRiQ2lVUGJMRkdJR1IzViIsImhtYWNCYXNlNjQiOiJhMlVnOEF1a1QvM1laK3NtT1hPZU9uZTVmeXVHd1JSRm92NTVsc1JDeThRPSJ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9692" y="3204765"/>
            <a:ext cx="5119330" cy="2697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2"/>
          <p:cNvPicPr/>
          <p:nvPr/>
        </p:nvPicPr>
        <p:blipFill>
          <a:blip r:embed="rId3"/>
          <a:stretch/>
        </p:blipFill>
        <p:spPr>
          <a:xfrm>
            <a:off x="112680" y="309600"/>
            <a:ext cx="1740960" cy="901080"/>
          </a:xfrm>
          <a:prstGeom prst="rect">
            <a:avLst/>
          </a:prstGeom>
          <a:ln w="9360">
            <a:noFill/>
          </a:ln>
        </p:spPr>
      </p:pic>
      <p:sp>
        <p:nvSpPr>
          <p:cNvPr id="103" name="CustomShape 1"/>
          <p:cNvSpPr/>
          <p:nvPr/>
        </p:nvSpPr>
        <p:spPr>
          <a:xfrm>
            <a:off x="527040" y="6286680"/>
            <a:ext cx="3090240" cy="391680"/>
          </a:xfrm>
          <a:prstGeom prst="rect">
            <a:avLst/>
          </a:prstGeom>
          <a:solidFill>
            <a:srgbClr val="0054A1"/>
          </a:solidFill>
          <a:ln>
            <a:solidFill>
              <a:srgbClr val="0054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CustomShape 2"/>
          <p:cNvSpPr/>
          <p:nvPr/>
        </p:nvSpPr>
        <p:spPr>
          <a:xfrm>
            <a:off x="4178160" y="6286680"/>
            <a:ext cx="3090240" cy="391680"/>
          </a:xfrm>
          <a:prstGeom prst="rect">
            <a:avLst/>
          </a:prstGeom>
          <a:solidFill>
            <a:srgbClr val="329933"/>
          </a:solidFill>
          <a:ln>
            <a:solidFill>
              <a:srgbClr val="32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CustomShape 3"/>
          <p:cNvSpPr/>
          <p:nvPr/>
        </p:nvSpPr>
        <p:spPr>
          <a:xfrm>
            <a:off x="7829640" y="6286680"/>
            <a:ext cx="3090240" cy="391680"/>
          </a:xfrm>
          <a:prstGeom prst="rect">
            <a:avLst/>
          </a:prstGeom>
          <a:solidFill>
            <a:srgbClr val="0054A1"/>
          </a:solidFill>
          <a:ln>
            <a:solidFill>
              <a:srgbClr val="0054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CustomShape 4"/>
          <p:cNvSpPr/>
          <p:nvPr/>
        </p:nvSpPr>
        <p:spPr>
          <a:xfrm>
            <a:off x="965160" y="762120"/>
            <a:ext cx="10081800" cy="638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107" name="CustomShape 5"/>
          <p:cNvSpPr/>
          <p:nvPr/>
        </p:nvSpPr>
        <p:spPr>
          <a:xfrm>
            <a:off x="527040" y="123000"/>
            <a:ext cx="9909930" cy="54496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                         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Недостатки </a:t>
            </a: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МИС БАРС</a:t>
            </a:r>
            <a:r>
              <a:rPr dirty="0"/>
              <a:t/>
            </a:r>
            <a:br>
              <a:rPr dirty="0"/>
            </a:br>
            <a:endParaRPr lang="ru-RU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В  </a:t>
            </a:r>
            <a:r>
              <a:rPr lang="ru-RU" sz="2000" dirty="0"/>
              <a:t>карте диспансерного  наблюдения пациента не подгружаются даты  явок, чтобы посмотреть даты  и план  нужно входить в </a:t>
            </a:r>
            <a:r>
              <a:rPr lang="ru-RU" sz="2000" dirty="0" smtClean="0"/>
              <a:t>карту.</a:t>
            </a:r>
            <a:endParaRPr lang="ru-RU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Согласно </a:t>
            </a:r>
            <a:r>
              <a:rPr lang="ru-RU" sz="2000" dirty="0"/>
              <a:t>регламенту, техническая поддержка отвечает на заявки в течении 3 дней, однако если для решения проблемы необходимо обращаться к разработчикам ПО, то решение может занять несколько месяцев.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На </a:t>
            </a:r>
            <a:r>
              <a:rPr lang="ru-RU" sz="2000" dirty="0"/>
              <a:t>сегодняшний день система здравоохранения работает над тем, чтобы пациенты записывались на прием удаленно с использованием портала ГОСУСЛУГ, однако нет инструкции как необходимо настроить профиль врача, чтобы он корректно отражался на портале ГОСУСЛУГ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2"/>
          <p:cNvPicPr/>
          <p:nvPr/>
        </p:nvPicPr>
        <p:blipFill>
          <a:blip r:embed="rId3"/>
          <a:stretch/>
        </p:blipFill>
        <p:spPr>
          <a:xfrm>
            <a:off x="112680" y="309600"/>
            <a:ext cx="1740960" cy="901080"/>
          </a:xfrm>
          <a:prstGeom prst="rect">
            <a:avLst/>
          </a:prstGeom>
          <a:ln w="9360">
            <a:noFill/>
          </a:ln>
        </p:spPr>
      </p:pic>
      <p:sp>
        <p:nvSpPr>
          <p:cNvPr id="109" name="CustomShape 1"/>
          <p:cNvSpPr/>
          <p:nvPr/>
        </p:nvSpPr>
        <p:spPr>
          <a:xfrm>
            <a:off x="527040" y="6286680"/>
            <a:ext cx="3090240" cy="391680"/>
          </a:xfrm>
          <a:prstGeom prst="rect">
            <a:avLst/>
          </a:prstGeom>
          <a:solidFill>
            <a:srgbClr val="0054A1"/>
          </a:solidFill>
          <a:ln>
            <a:solidFill>
              <a:srgbClr val="0054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2"/>
          <p:cNvSpPr/>
          <p:nvPr/>
        </p:nvSpPr>
        <p:spPr>
          <a:xfrm>
            <a:off x="4178160" y="6286680"/>
            <a:ext cx="3090240" cy="391680"/>
          </a:xfrm>
          <a:prstGeom prst="rect">
            <a:avLst/>
          </a:prstGeom>
          <a:solidFill>
            <a:srgbClr val="329933"/>
          </a:solidFill>
          <a:ln>
            <a:solidFill>
              <a:srgbClr val="32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3"/>
          <p:cNvSpPr/>
          <p:nvPr/>
        </p:nvSpPr>
        <p:spPr>
          <a:xfrm>
            <a:off x="7829640" y="6286680"/>
            <a:ext cx="3090240" cy="391680"/>
          </a:xfrm>
          <a:prstGeom prst="rect">
            <a:avLst/>
          </a:prstGeom>
          <a:solidFill>
            <a:srgbClr val="0054A1"/>
          </a:solidFill>
          <a:ln>
            <a:solidFill>
              <a:srgbClr val="0054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4"/>
          <p:cNvSpPr/>
          <p:nvPr/>
        </p:nvSpPr>
        <p:spPr>
          <a:xfrm>
            <a:off x="461160" y="653490"/>
            <a:ext cx="11297160" cy="56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 dirty="0">
              <a:latin typeface="Arial"/>
            </a:endParaRPr>
          </a:p>
          <a:p>
            <a:pPr marL="136440">
              <a:lnSpc>
                <a:spcPct val="90000"/>
              </a:lnSpc>
              <a:spcBef>
                <a:spcPts val="1001"/>
              </a:spcBef>
            </a:pPr>
            <a:r>
              <a:rPr lang="ru-RU" sz="3200" dirty="0" smtClean="0">
                <a:solidFill>
                  <a:srgbClr val="FF0000"/>
                </a:solidFill>
              </a:rPr>
              <a:t>                               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Недостатки </a:t>
            </a: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МИС 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БАРС</a:t>
            </a:r>
          </a:p>
          <a:p>
            <a:pPr marL="136440">
              <a:lnSpc>
                <a:spcPct val="90000"/>
              </a:lnSpc>
              <a:spcBef>
                <a:spcPts val="1001"/>
              </a:spcBef>
            </a:pPr>
            <a:endParaRPr lang="ru-RU" spc="-1" dirty="0" smtClean="0">
              <a:solidFill>
                <a:srgbClr val="FF0000"/>
              </a:solidFill>
              <a:latin typeface="times new roman"/>
              <a:ea typeface="DejaVu Sans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Если </a:t>
            </a:r>
            <a:r>
              <a:rPr lang="ru-RU" sz="2000" dirty="0"/>
              <a:t>разработчик вносит изменения в МИС</a:t>
            </a:r>
            <a:r>
              <a:rPr lang="ru-RU" sz="2000" dirty="0" smtClean="0"/>
              <a:t>, то </a:t>
            </a:r>
            <a:r>
              <a:rPr lang="ru-RU" sz="2000" dirty="0"/>
              <a:t>как правило не информируют об этом учреждение. Эти изменения приводят к массовой ошибке, что парализует работу специалистов  целого учреждения и формированию ошибок в  талонах.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Нет </a:t>
            </a:r>
            <a:r>
              <a:rPr lang="ru-RU" sz="2000" dirty="0"/>
              <a:t>возможности привести в соответствие структуру МО в МИС, так как при внесении каких-либо изменений в структуру МО приводит к неработоспособности данной системы.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У </a:t>
            </a:r>
            <a:r>
              <a:rPr lang="ru-RU" sz="2000" dirty="0"/>
              <a:t>педиатров </a:t>
            </a:r>
            <a:r>
              <a:rPr lang="ru-RU" sz="2000" dirty="0" err="1"/>
              <a:t>дошкольно</a:t>
            </a:r>
            <a:r>
              <a:rPr lang="ru-RU" sz="2000" dirty="0"/>
              <a:t>-школьного образования нет возможности оформлять приемы  в  </a:t>
            </a:r>
            <a:r>
              <a:rPr lang="ru-RU" sz="2000" dirty="0" smtClean="0"/>
              <a:t>МИС, находясь </a:t>
            </a:r>
            <a:r>
              <a:rPr lang="ru-RU" sz="2000" dirty="0"/>
              <a:t>непосредственно на рабочем месте в детских садах и школах, так как для работы с персональными данными необходимо обеспечить защищённый канал передачи данных средствами </a:t>
            </a:r>
            <a:r>
              <a:rPr lang="ru-RU" sz="2000" dirty="0" err="1"/>
              <a:t>VipNet</a:t>
            </a:r>
            <a:r>
              <a:rPr lang="ru-RU" sz="2000" dirty="0"/>
              <a:t>.</a:t>
            </a:r>
          </a:p>
          <a:p>
            <a:pPr marL="136440">
              <a:lnSpc>
                <a:spcPct val="90000"/>
              </a:lnSpc>
              <a:spcBef>
                <a:spcPts val="1001"/>
              </a:spcBef>
            </a:pPr>
            <a:endParaRPr lang="ru-RU" sz="1800" b="0" strike="noStrike" spc="-1" dirty="0">
              <a:latin typeface="Arial"/>
            </a:endParaRPr>
          </a:p>
          <a:p>
            <a:pPr marL="136440">
              <a:lnSpc>
                <a:spcPct val="90000"/>
              </a:lnSpc>
              <a:spcBef>
                <a:spcPts val="1001"/>
              </a:spcBef>
            </a:pP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Picture 2"/>
          <p:cNvPicPr/>
          <p:nvPr/>
        </p:nvPicPr>
        <p:blipFill>
          <a:blip r:embed="rId3"/>
          <a:stretch/>
        </p:blipFill>
        <p:spPr>
          <a:xfrm>
            <a:off x="112680" y="309600"/>
            <a:ext cx="1740960" cy="901080"/>
          </a:xfrm>
          <a:prstGeom prst="rect">
            <a:avLst/>
          </a:prstGeom>
          <a:ln w="9360">
            <a:noFill/>
          </a:ln>
        </p:spPr>
      </p:pic>
      <p:sp>
        <p:nvSpPr>
          <p:cNvPr id="114" name="CustomShape 1"/>
          <p:cNvSpPr/>
          <p:nvPr/>
        </p:nvSpPr>
        <p:spPr>
          <a:xfrm>
            <a:off x="527040" y="6286680"/>
            <a:ext cx="3090240" cy="391680"/>
          </a:xfrm>
          <a:prstGeom prst="rect">
            <a:avLst/>
          </a:prstGeom>
          <a:solidFill>
            <a:srgbClr val="0054A1"/>
          </a:solidFill>
          <a:ln>
            <a:solidFill>
              <a:srgbClr val="0054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stomShape 2"/>
          <p:cNvSpPr/>
          <p:nvPr/>
        </p:nvSpPr>
        <p:spPr>
          <a:xfrm>
            <a:off x="4178160" y="6286680"/>
            <a:ext cx="3090240" cy="391680"/>
          </a:xfrm>
          <a:prstGeom prst="rect">
            <a:avLst/>
          </a:prstGeom>
          <a:solidFill>
            <a:srgbClr val="329933"/>
          </a:solidFill>
          <a:ln>
            <a:solidFill>
              <a:srgbClr val="32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CustomShape 3"/>
          <p:cNvSpPr/>
          <p:nvPr/>
        </p:nvSpPr>
        <p:spPr>
          <a:xfrm>
            <a:off x="7829640" y="6286680"/>
            <a:ext cx="3090240" cy="391680"/>
          </a:xfrm>
          <a:prstGeom prst="rect">
            <a:avLst/>
          </a:prstGeom>
          <a:solidFill>
            <a:srgbClr val="0054A1"/>
          </a:solidFill>
          <a:ln>
            <a:solidFill>
              <a:srgbClr val="0054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CustomShape 4"/>
          <p:cNvSpPr/>
          <p:nvPr/>
        </p:nvSpPr>
        <p:spPr>
          <a:xfrm>
            <a:off x="965160" y="762120"/>
            <a:ext cx="10081800" cy="638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118" name="CustomShape 5"/>
          <p:cNvSpPr/>
          <p:nvPr/>
        </p:nvSpPr>
        <p:spPr>
          <a:xfrm>
            <a:off x="2251800" y="627480"/>
            <a:ext cx="8200080" cy="77292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Недостатки МИС БАРС</a:t>
            </a:r>
            <a:endParaRPr lang="ru-RU" sz="3200" b="0" strike="noStrike" spc="-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119" name="CustomShape 6"/>
          <p:cNvSpPr/>
          <p:nvPr/>
        </p:nvSpPr>
        <p:spPr>
          <a:xfrm>
            <a:off x="527040" y="1621440"/>
            <a:ext cx="11113560" cy="466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Формат </a:t>
            </a:r>
            <a:r>
              <a:rPr lang="ru-RU" sz="2000" dirty="0"/>
              <a:t>номера  карты пациента  в  программе ГЭР удобнее, и облегчает формирование картотеки, где заглавная буква фамилии пациента соответствует номеру участка. В  Программе МИС  это не предусмотрено.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В </a:t>
            </a:r>
            <a:r>
              <a:rPr lang="ru-RU" sz="2000" dirty="0"/>
              <a:t>программе МИС нет возможности проверить привязанность адреса  к  МО и участку, а  в  программе  ГЭР эта  функция  имеется.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Наличие </a:t>
            </a:r>
            <a:r>
              <a:rPr lang="ru-RU" sz="2000" dirty="0"/>
              <a:t>информации  о нахождении пациента  в  стационаре не является  актуальной, не указаны  сроки  пребывания пациента. Пациент уже выписан, а  в МИС </a:t>
            </a:r>
            <a:r>
              <a:rPr lang="ru-RU" sz="2000" dirty="0" smtClean="0"/>
              <a:t>информация, </a:t>
            </a:r>
            <a:r>
              <a:rPr lang="ru-RU" sz="2000" dirty="0"/>
              <a:t>что он находится  на  стационарном  лечении.</a:t>
            </a:r>
          </a:p>
          <a:p>
            <a:pPr marL="136440" algn="just">
              <a:lnSpc>
                <a:spcPct val="90000"/>
              </a:lnSpc>
            </a:pPr>
            <a:endParaRPr lang="ru-RU" sz="2000" b="0" strike="noStrike" spc="-1" dirty="0">
              <a:latin typeface="Arial"/>
            </a:endParaRPr>
          </a:p>
          <a:p>
            <a:pPr marL="136440" algn="just">
              <a:lnSpc>
                <a:spcPct val="90000"/>
              </a:lnSpc>
            </a:pPr>
            <a:endParaRPr lang="ru-RU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Picture 2"/>
          <p:cNvPicPr/>
          <p:nvPr/>
        </p:nvPicPr>
        <p:blipFill>
          <a:blip r:embed="rId3"/>
          <a:stretch/>
        </p:blipFill>
        <p:spPr>
          <a:xfrm>
            <a:off x="112680" y="309600"/>
            <a:ext cx="1740960" cy="901080"/>
          </a:xfrm>
          <a:prstGeom prst="rect">
            <a:avLst/>
          </a:prstGeom>
          <a:ln w="9360">
            <a:noFill/>
          </a:ln>
        </p:spPr>
      </p:pic>
      <p:sp>
        <p:nvSpPr>
          <p:cNvPr id="161" name="CustomShape 1"/>
          <p:cNvSpPr/>
          <p:nvPr/>
        </p:nvSpPr>
        <p:spPr>
          <a:xfrm>
            <a:off x="527040" y="6286680"/>
            <a:ext cx="3090240" cy="391680"/>
          </a:xfrm>
          <a:prstGeom prst="rect">
            <a:avLst/>
          </a:prstGeom>
          <a:solidFill>
            <a:srgbClr val="0054A1"/>
          </a:solidFill>
          <a:ln>
            <a:solidFill>
              <a:srgbClr val="0054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CustomShape 2"/>
          <p:cNvSpPr/>
          <p:nvPr/>
        </p:nvSpPr>
        <p:spPr>
          <a:xfrm>
            <a:off x="4178160" y="6286680"/>
            <a:ext cx="3090240" cy="391680"/>
          </a:xfrm>
          <a:prstGeom prst="rect">
            <a:avLst/>
          </a:prstGeom>
          <a:solidFill>
            <a:srgbClr val="329933"/>
          </a:solidFill>
          <a:ln>
            <a:solidFill>
              <a:srgbClr val="32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CustomShape 3"/>
          <p:cNvSpPr/>
          <p:nvPr/>
        </p:nvSpPr>
        <p:spPr>
          <a:xfrm>
            <a:off x="7829640" y="6286680"/>
            <a:ext cx="3090240" cy="391680"/>
          </a:xfrm>
          <a:prstGeom prst="rect">
            <a:avLst/>
          </a:prstGeom>
          <a:solidFill>
            <a:srgbClr val="0054A1"/>
          </a:solidFill>
          <a:ln>
            <a:solidFill>
              <a:srgbClr val="0054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CustomShape 4"/>
          <p:cNvSpPr/>
          <p:nvPr/>
        </p:nvSpPr>
        <p:spPr>
          <a:xfrm>
            <a:off x="965160" y="762120"/>
            <a:ext cx="10081800" cy="638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165" name="CustomShape 5"/>
          <p:cNvSpPr/>
          <p:nvPr/>
        </p:nvSpPr>
        <p:spPr>
          <a:xfrm>
            <a:off x="2274120" y="513720"/>
            <a:ext cx="8227440" cy="114084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Предложения:</a:t>
            </a:r>
            <a:endParaRPr lang="ru-RU" sz="3200" b="0" strike="noStrike" spc="-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166" name="CustomShape 6"/>
          <p:cNvSpPr/>
          <p:nvPr/>
        </p:nvSpPr>
        <p:spPr>
          <a:xfrm>
            <a:off x="457200" y="1700280"/>
            <a:ext cx="11192400" cy="391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Уменьшить сроки рассмотрения и решения возникающих ошибок в МИС разработчиками «Барс».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Технической </a:t>
            </a:r>
            <a:r>
              <a:rPr lang="ru-RU" sz="2000" dirty="0"/>
              <a:t>поддержке разработать инструкцию по настройке профиля врача для его корректного отображения на портале ГОСУСЛУГИ.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Разработчикам </a:t>
            </a:r>
            <a:r>
              <a:rPr lang="ru-RU" sz="2000" dirty="0"/>
              <a:t>«Барс» информировать о внесенных изменениях в МИС (в особенности ввода новых обязательных для заполнения полей), а также  вводить в промышленную эксплуатацию только после всестороннего тестирования.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Picture 2"/>
          <p:cNvPicPr/>
          <p:nvPr/>
        </p:nvPicPr>
        <p:blipFill>
          <a:blip r:embed="rId3"/>
          <a:stretch/>
        </p:blipFill>
        <p:spPr>
          <a:xfrm>
            <a:off x="112680" y="309600"/>
            <a:ext cx="1740960" cy="901080"/>
          </a:xfrm>
          <a:prstGeom prst="rect">
            <a:avLst/>
          </a:prstGeom>
          <a:ln w="9360">
            <a:noFill/>
          </a:ln>
        </p:spPr>
      </p:pic>
      <p:sp>
        <p:nvSpPr>
          <p:cNvPr id="187" name="CustomShape 1"/>
          <p:cNvSpPr/>
          <p:nvPr/>
        </p:nvSpPr>
        <p:spPr>
          <a:xfrm>
            <a:off x="527040" y="6286680"/>
            <a:ext cx="3090240" cy="391680"/>
          </a:xfrm>
          <a:prstGeom prst="rect">
            <a:avLst/>
          </a:prstGeom>
          <a:solidFill>
            <a:srgbClr val="0054A1"/>
          </a:solidFill>
          <a:ln>
            <a:solidFill>
              <a:srgbClr val="0054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CustomShape 2"/>
          <p:cNvSpPr/>
          <p:nvPr/>
        </p:nvSpPr>
        <p:spPr>
          <a:xfrm>
            <a:off x="4178160" y="6286680"/>
            <a:ext cx="3090240" cy="391680"/>
          </a:xfrm>
          <a:prstGeom prst="rect">
            <a:avLst/>
          </a:prstGeom>
          <a:solidFill>
            <a:srgbClr val="329933"/>
          </a:solidFill>
          <a:ln>
            <a:solidFill>
              <a:srgbClr val="32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CustomShape 3"/>
          <p:cNvSpPr/>
          <p:nvPr/>
        </p:nvSpPr>
        <p:spPr>
          <a:xfrm>
            <a:off x="7829640" y="6286680"/>
            <a:ext cx="3090240" cy="391680"/>
          </a:xfrm>
          <a:prstGeom prst="rect">
            <a:avLst/>
          </a:prstGeom>
          <a:solidFill>
            <a:srgbClr val="0054A1"/>
          </a:solidFill>
          <a:ln>
            <a:solidFill>
              <a:srgbClr val="0054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4"/>
          <p:cNvSpPr/>
          <p:nvPr/>
        </p:nvSpPr>
        <p:spPr>
          <a:xfrm>
            <a:off x="965160" y="762120"/>
            <a:ext cx="10081800" cy="638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191" name="CustomShape 5"/>
          <p:cNvSpPr/>
          <p:nvPr/>
        </p:nvSpPr>
        <p:spPr>
          <a:xfrm>
            <a:off x="2337480" y="309600"/>
            <a:ext cx="8227440" cy="117144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Предложения:</a:t>
            </a:r>
            <a:endParaRPr lang="ru-RU" sz="3200" b="0" strike="noStrike" spc="-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192" name="CustomShape 6"/>
          <p:cNvSpPr/>
          <p:nvPr/>
        </p:nvSpPr>
        <p:spPr>
          <a:xfrm>
            <a:off x="683640" y="1239480"/>
            <a:ext cx="10670160" cy="33286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50000"/>
              </a:lnSpc>
            </a:pPr>
            <a:endParaRPr lang="ru-RU" sz="20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В </a:t>
            </a:r>
            <a:r>
              <a:rPr lang="ru-RU" sz="2000" dirty="0"/>
              <a:t>рамках взаимодействия между Министерством образования и Министерством здравоохранения организовать централизованную закупку средств криптографической защиты информации и межсетевого экранирования для медицинских кабинетов в детских садах и школах.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Для ускорения работы МИС предлагаем разработчикам «Барс» провести оптимизацию кода в Медицинской Информационной Системе.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Доработать модуль </a:t>
            </a:r>
            <a:r>
              <a:rPr lang="ru-RU" sz="2000" dirty="0" smtClean="0"/>
              <a:t>диспансерного </a:t>
            </a:r>
            <a:r>
              <a:rPr lang="ru-RU" sz="2000" dirty="0"/>
              <a:t>наблюдения пациента.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1882</TotalTime>
  <Words>648</Words>
  <Application>Microsoft Office PowerPoint</Application>
  <PresentationFormat>Произвольный</PresentationFormat>
  <Paragraphs>73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Никитенко</dc:creator>
  <cp:lastModifiedBy>RePack by Diakov</cp:lastModifiedBy>
  <cp:revision>234</cp:revision>
  <dcterms:created xsi:type="dcterms:W3CDTF">2019-12-26T08:25:17Z</dcterms:created>
  <dcterms:modified xsi:type="dcterms:W3CDTF">2021-05-20T05:48:33Z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36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36</vt:i4>
  </property>
</Properties>
</file>