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2" r:id="rId2"/>
    <p:sldId id="343" r:id="rId3"/>
    <p:sldId id="337" r:id="rId4"/>
    <p:sldId id="333" r:id="rId5"/>
    <p:sldId id="338" r:id="rId6"/>
    <p:sldId id="344" r:id="rId7"/>
    <p:sldId id="340" r:id="rId8"/>
    <p:sldId id="341" r:id="rId9"/>
    <p:sldId id="342" r:id="rId10"/>
    <p:sldId id="346" r:id="rId11"/>
    <p:sldId id="339" r:id="rId12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80342FB-40FE-451F-A34F-CB5422EB1E7B}">
          <p14:sldIdLst>
            <p14:sldId id="332"/>
            <p14:sldId id="343"/>
            <p14:sldId id="337"/>
            <p14:sldId id="333"/>
            <p14:sldId id="338"/>
            <p14:sldId id="344"/>
            <p14:sldId id="340"/>
            <p14:sldId id="341"/>
            <p14:sldId id="342"/>
            <p14:sldId id="346"/>
          </p14:sldIdLst>
        </p14:section>
        <p14:section name="Раздел без заголовка" id="{474D7457-DBA9-45CB-9E58-8CC07F448E10}">
          <p14:sldIdLst>
            <p14:sldId id="33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CC"/>
    <a:srgbClr val="FFFF99"/>
    <a:srgbClr val="66FF99"/>
    <a:srgbClr val="CCFFFF"/>
    <a:srgbClr val="FFFFCC"/>
    <a:srgbClr val="66FFFF"/>
    <a:srgbClr val="EAEAEA"/>
    <a:srgbClr val="CC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4671" autoAdjust="0"/>
  </p:normalViewPr>
  <p:slideViewPr>
    <p:cSldViewPr>
      <p:cViewPr>
        <p:scale>
          <a:sx n="82" d="100"/>
          <a:sy n="82" d="100"/>
        </p:scale>
        <p:origin x="-1426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FD8A8-2F85-49FF-A9CA-35902E719151}" type="datetimeFigureOut">
              <a:rPr lang="ru-RU" smtClean="0"/>
              <a:t>20.05.2021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DD5D9-E352-4C45-89D5-784558930F1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41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608673"/>
            <a:ext cx="6912768" cy="792088"/>
          </a:xfrm>
          <a:noFill/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3600" b="1" dirty="0" smtClean="0"/>
              <a:t>НОАВ</a:t>
            </a:r>
            <a:r>
              <a:rPr lang="ru-RU" sz="3200" b="1" dirty="0" smtClean="0"/>
              <a:t> –</a:t>
            </a:r>
            <a:br>
              <a:rPr lang="ru-RU" sz="3200" b="1" dirty="0" smtClean="0"/>
            </a:br>
            <a:r>
              <a:rPr lang="ru-RU" sz="3200" b="1" dirty="0" smtClean="0"/>
              <a:t>5 лет договору коллективного </a:t>
            </a:r>
            <a:br>
              <a:rPr lang="ru-RU" sz="3200" b="1" dirty="0" smtClean="0"/>
            </a:br>
            <a:r>
              <a:rPr lang="ru-RU" sz="3200" b="1" dirty="0" smtClean="0"/>
              <a:t>страхования ответственности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499991" y="3933056"/>
            <a:ext cx="45719" cy="7200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413338"/>
            <a:ext cx="67687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медицинских организаций и медицинских работников</a:t>
            </a:r>
          </a:p>
          <a:p>
            <a:pPr algn="ctr"/>
            <a:r>
              <a:rPr lang="ru-RU" sz="3200" b="1" dirty="0" smtClean="0"/>
              <a:t>Новосибирской области </a:t>
            </a:r>
          </a:p>
          <a:p>
            <a:pPr algn="ctr"/>
            <a:r>
              <a:rPr lang="ru-RU" sz="3200" b="1" dirty="0" smtClean="0"/>
              <a:t>(2016 – 2021 гг.)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9523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72008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Преимущества и особенности страхования МО  </a:t>
            </a:r>
            <a:br>
              <a:rPr lang="ru-RU" sz="2400" b="1" dirty="0" smtClean="0">
                <a:solidFill>
                  <a:prstClr val="black"/>
                </a:solidFill>
              </a:rPr>
            </a:br>
            <a:r>
              <a:rPr lang="ru-RU" sz="2400" b="1" dirty="0" smtClean="0">
                <a:solidFill>
                  <a:prstClr val="black"/>
                </a:solidFill>
              </a:rPr>
              <a:t>посредством ДКС НОАВ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616624"/>
          </a:xfrm>
        </p:spPr>
        <p:txBody>
          <a:bodyPr>
            <a:normAutofit lnSpcReduction="10000"/>
          </a:bodyPr>
          <a:lstStyle/>
          <a:p>
            <a:pPr lvl="0">
              <a:buFont typeface="Arial" pitchFamily="34" charset="0"/>
              <a:buAutoNum type="arabicPeriod"/>
            </a:pPr>
            <a:r>
              <a:rPr lang="ru-RU" sz="1400" dirty="0">
                <a:solidFill>
                  <a:prstClr val="black"/>
                </a:solidFill>
              </a:rPr>
              <a:t>Для участия </a:t>
            </a:r>
            <a:r>
              <a:rPr lang="ru-RU" sz="1400" dirty="0" smtClean="0">
                <a:solidFill>
                  <a:prstClr val="black"/>
                </a:solidFill>
              </a:rPr>
              <a:t>бюджетных МО (БМО) в </a:t>
            </a:r>
            <a:r>
              <a:rPr lang="ru-RU" sz="1400" dirty="0">
                <a:solidFill>
                  <a:prstClr val="black"/>
                </a:solidFill>
              </a:rPr>
              <a:t>ДКС </a:t>
            </a:r>
            <a:r>
              <a:rPr lang="ru-RU" sz="1400" b="1" i="1" dirty="0">
                <a:solidFill>
                  <a:prstClr val="black"/>
                </a:solidFill>
              </a:rPr>
              <a:t>не имеет значения членство </a:t>
            </a:r>
            <a:r>
              <a:rPr lang="ru-RU" sz="1400" dirty="0">
                <a:solidFill>
                  <a:prstClr val="black"/>
                </a:solidFill>
              </a:rPr>
              <a:t>медработников </a:t>
            </a:r>
            <a:r>
              <a:rPr lang="ru-RU" sz="1400" b="1" i="1" dirty="0">
                <a:solidFill>
                  <a:prstClr val="black"/>
                </a:solidFill>
              </a:rPr>
              <a:t>в НОАВ – </a:t>
            </a:r>
          </a:p>
          <a:p>
            <a:pPr marL="0" lvl="0" indent="0">
              <a:buNone/>
            </a:pPr>
            <a:r>
              <a:rPr lang="ru-RU" sz="1400" dirty="0">
                <a:solidFill>
                  <a:prstClr val="black"/>
                </a:solidFill>
              </a:rPr>
              <a:t>         всем участникам предоставляются равные </a:t>
            </a:r>
            <a:r>
              <a:rPr lang="ru-RU" sz="1400" dirty="0" smtClean="0">
                <a:solidFill>
                  <a:prstClr val="black"/>
                </a:solidFill>
              </a:rPr>
              <a:t>условия. </a:t>
            </a:r>
            <a:r>
              <a:rPr lang="ru-RU" sz="1400" b="1" i="1" dirty="0" smtClean="0">
                <a:solidFill>
                  <a:prstClr val="black"/>
                </a:solidFill>
              </a:rPr>
              <a:t>Частные медицинские центры</a:t>
            </a:r>
            <a:r>
              <a:rPr lang="ru-RU" sz="1400" dirty="0" smtClean="0">
                <a:solidFill>
                  <a:prstClr val="black"/>
                </a:solidFill>
              </a:rPr>
              <a:t> (ЧМЦ) могут</a:t>
            </a:r>
          </a:p>
          <a:p>
            <a:pPr marL="0" lvl="0" indent="0">
              <a:buNone/>
            </a:pPr>
            <a:r>
              <a:rPr lang="ru-RU" sz="1400" dirty="0">
                <a:solidFill>
                  <a:prstClr val="black"/>
                </a:solidFill>
              </a:rPr>
              <a:t> </a:t>
            </a:r>
            <a:r>
              <a:rPr lang="ru-RU" sz="1400" dirty="0" smtClean="0">
                <a:solidFill>
                  <a:prstClr val="black"/>
                </a:solidFill>
              </a:rPr>
              <a:t>        участвовать в ДКС при условии, что застрахованные </a:t>
            </a:r>
            <a:r>
              <a:rPr lang="ru-RU" sz="1400" b="1" i="1" dirty="0" smtClean="0">
                <a:solidFill>
                  <a:prstClr val="black"/>
                </a:solidFill>
              </a:rPr>
              <a:t>врачи являются членами НОАВ</a:t>
            </a:r>
            <a:r>
              <a:rPr lang="ru-RU" sz="1400" dirty="0" smtClean="0">
                <a:solidFill>
                  <a:prstClr val="black"/>
                </a:solidFill>
              </a:rPr>
              <a:t>.</a:t>
            </a:r>
            <a:endParaRPr lang="ru-RU" sz="14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AutoNum type="arabicPeriod"/>
            </a:pPr>
            <a:endParaRPr lang="ru-RU" sz="14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AutoNum type="arabicPeriod" startAt="2"/>
            </a:pPr>
            <a:r>
              <a:rPr lang="ru-RU" sz="1400" b="1" i="1" dirty="0">
                <a:solidFill>
                  <a:prstClr val="black"/>
                </a:solidFill>
              </a:rPr>
              <a:t>Средний медперсонал </a:t>
            </a:r>
            <a:r>
              <a:rPr lang="ru-RU" sz="1400" i="1" dirty="0" smtClean="0">
                <a:solidFill>
                  <a:prstClr val="black"/>
                </a:solidFill>
              </a:rPr>
              <a:t>может </a:t>
            </a:r>
            <a:r>
              <a:rPr lang="ru-RU" sz="1400" i="1" dirty="0">
                <a:solidFill>
                  <a:prstClr val="black"/>
                </a:solidFill>
              </a:rPr>
              <a:t>быть застрахован на общих </a:t>
            </a:r>
            <a:r>
              <a:rPr lang="ru-RU" sz="1400" i="1" dirty="0" smtClean="0">
                <a:solidFill>
                  <a:prstClr val="black"/>
                </a:solidFill>
              </a:rPr>
              <a:t>основаниях</a:t>
            </a:r>
            <a:r>
              <a:rPr lang="ru-RU" sz="1400" i="1" dirty="0">
                <a:solidFill>
                  <a:prstClr val="black"/>
                </a:solidFill>
              </a:rPr>
              <a:t>, без </a:t>
            </a:r>
            <a:r>
              <a:rPr lang="ru-RU" sz="1400" i="1" dirty="0" smtClean="0">
                <a:solidFill>
                  <a:prstClr val="black"/>
                </a:solidFill>
              </a:rPr>
              <a:t>условия и ограничений</a:t>
            </a:r>
            <a:r>
              <a:rPr lang="ru-RU" sz="1400" i="1" dirty="0">
                <a:solidFill>
                  <a:prstClr val="black"/>
                </a:solidFill>
              </a:rPr>
              <a:t>.</a:t>
            </a:r>
          </a:p>
          <a:p>
            <a:pPr lvl="0">
              <a:buFont typeface="Arial" pitchFamily="34" charset="0"/>
              <a:buAutoNum type="arabicPeriod" startAt="2"/>
            </a:pPr>
            <a:endParaRPr lang="ru-RU" sz="1400" i="1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AutoNum type="arabicPeriod" startAt="2"/>
            </a:pPr>
            <a:r>
              <a:rPr lang="ru-RU" sz="1400" dirty="0">
                <a:solidFill>
                  <a:prstClr val="black"/>
                </a:solidFill>
              </a:rPr>
              <a:t>Если </a:t>
            </a:r>
            <a:r>
              <a:rPr lang="ru-RU" sz="1400" b="1" i="1" dirty="0">
                <a:solidFill>
                  <a:prstClr val="black"/>
                </a:solidFill>
              </a:rPr>
              <a:t>МО оплатила </a:t>
            </a:r>
            <a:r>
              <a:rPr lang="ru-RU" sz="1400" dirty="0">
                <a:solidFill>
                  <a:prstClr val="black"/>
                </a:solidFill>
              </a:rPr>
              <a:t>участие в ДКС за счет собственных средств, то </a:t>
            </a:r>
            <a:r>
              <a:rPr lang="ru-RU" sz="1400" b="1" i="1" dirty="0">
                <a:solidFill>
                  <a:prstClr val="black"/>
                </a:solidFill>
              </a:rPr>
              <a:t>при увольнении застрахованного работника </a:t>
            </a:r>
            <a:r>
              <a:rPr lang="ru-RU" sz="1400" dirty="0">
                <a:solidFill>
                  <a:prstClr val="black"/>
                </a:solidFill>
              </a:rPr>
              <a:t>вместо него на «вакантное застрахованное место» может быть  «назначен» любой другой работник по усмотрению руководителя МО.</a:t>
            </a:r>
          </a:p>
          <a:p>
            <a:pPr marL="0" lvl="0" indent="0">
              <a:buNone/>
            </a:pPr>
            <a:endParaRPr lang="ru-RU" sz="14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AutoNum type="arabicPeriod" startAt="4"/>
            </a:pPr>
            <a:r>
              <a:rPr lang="ru-RU" sz="1400" b="1" i="1" dirty="0">
                <a:solidFill>
                  <a:prstClr val="black"/>
                </a:solidFill>
              </a:rPr>
              <a:t>Возмещение затрат (сверх установленных лимитов) </a:t>
            </a:r>
            <a:r>
              <a:rPr lang="ru-RU" sz="1400" dirty="0">
                <a:solidFill>
                  <a:prstClr val="black"/>
                </a:solidFill>
              </a:rPr>
              <a:t>застрахованных лиц на юридические</a:t>
            </a:r>
          </a:p>
          <a:p>
            <a:pPr marL="0" lvl="0" indent="0">
              <a:buNone/>
            </a:pPr>
            <a:r>
              <a:rPr lang="ru-RU" sz="1400" dirty="0">
                <a:solidFill>
                  <a:prstClr val="black"/>
                </a:solidFill>
              </a:rPr>
              <a:t>        расходы в размере </a:t>
            </a:r>
            <a:r>
              <a:rPr lang="ru-RU" sz="1400" b="1" i="1" dirty="0">
                <a:solidFill>
                  <a:prstClr val="black"/>
                </a:solidFill>
              </a:rPr>
              <a:t>до 100 тыс. руб. </a:t>
            </a:r>
            <a:r>
              <a:rPr lang="ru-RU" sz="1400" dirty="0">
                <a:solidFill>
                  <a:prstClr val="black"/>
                </a:solidFill>
              </a:rPr>
              <a:t>(оплату юристов, экспертиз и пр.) по каждому страховому</a:t>
            </a:r>
          </a:p>
          <a:p>
            <a:pPr marL="0" lvl="0" indent="0">
              <a:buNone/>
            </a:pPr>
            <a:r>
              <a:rPr lang="ru-RU" sz="1400" dirty="0">
                <a:solidFill>
                  <a:prstClr val="black"/>
                </a:solidFill>
              </a:rPr>
              <a:t>        случаю.</a:t>
            </a:r>
          </a:p>
          <a:p>
            <a:pPr lvl="0">
              <a:buFont typeface="Arial" pitchFamily="34" charset="0"/>
              <a:buAutoNum type="arabicPeriod"/>
            </a:pPr>
            <a:endParaRPr lang="ru-RU" sz="14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AutoNum type="arabicPeriod" startAt="5"/>
            </a:pPr>
            <a:r>
              <a:rPr lang="ru-RU" sz="1400" b="1" i="1" dirty="0">
                <a:solidFill>
                  <a:prstClr val="black"/>
                </a:solidFill>
              </a:rPr>
              <a:t>Страховое возмещение </a:t>
            </a:r>
            <a:r>
              <a:rPr lang="ru-RU" sz="1400" dirty="0">
                <a:solidFill>
                  <a:prstClr val="black"/>
                </a:solidFill>
              </a:rPr>
              <a:t>по 1-му страховому случаю </a:t>
            </a:r>
            <a:r>
              <a:rPr lang="ru-RU" sz="1400" b="1" i="1" dirty="0">
                <a:solidFill>
                  <a:prstClr val="black"/>
                </a:solidFill>
              </a:rPr>
              <a:t>может быть увеличено </a:t>
            </a:r>
            <a:r>
              <a:rPr lang="ru-RU" sz="1400" dirty="0">
                <a:solidFill>
                  <a:prstClr val="black"/>
                </a:solidFill>
              </a:rPr>
              <a:t>(в </a:t>
            </a:r>
            <a:r>
              <a:rPr lang="ru-RU" sz="1400" dirty="0" err="1">
                <a:solidFill>
                  <a:prstClr val="black"/>
                </a:solidFill>
              </a:rPr>
              <a:t>т.ч</a:t>
            </a:r>
            <a:r>
              <a:rPr lang="ru-RU" sz="1400" dirty="0">
                <a:solidFill>
                  <a:prstClr val="black"/>
                </a:solidFill>
              </a:rPr>
              <a:t>. кратно) до  </a:t>
            </a:r>
          </a:p>
          <a:p>
            <a:pPr marL="0" lvl="0" indent="0">
              <a:buNone/>
            </a:pPr>
            <a:r>
              <a:rPr lang="ru-RU" sz="1400" dirty="0">
                <a:solidFill>
                  <a:prstClr val="black"/>
                </a:solidFill>
              </a:rPr>
              <a:t>         установленного договором предела в случаях, когда причиной претензии, иска стали действия</a:t>
            </a:r>
          </a:p>
          <a:p>
            <a:pPr marL="0" lvl="0" indent="0">
              <a:buNone/>
            </a:pPr>
            <a:r>
              <a:rPr lang="ru-RU" sz="1400" dirty="0">
                <a:solidFill>
                  <a:prstClr val="black"/>
                </a:solidFill>
              </a:rPr>
              <a:t>         (одновременные либо последовательные)  </a:t>
            </a:r>
            <a:r>
              <a:rPr lang="ru-RU" sz="1400" b="1" i="1" dirty="0">
                <a:solidFill>
                  <a:prstClr val="black"/>
                </a:solidFill>
              </a:rPr>
              <a:t>нескольких застрахованных работников</a:t>
            </a:r>
            <a:r>
              <a:rPr lang="ru-RU" sz="1400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ru-RU" sz="14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AutoNum type="arabicPeriod" startAt="6"/>
            </a:pPr>
            <a:r>
              <a:rPr lang="ru-RU" sz="1400" dirty="0">
                <a:solidFill>
                  <a:prstClr val="black"/>
                </a:solidFill>
              </a:rPr>
              <a:t>Если </a:t>
            </a:r>
            <a:r>
              <a:rPr lang="ru-RU" sz="1400" b="1" i="1" dirty="0">
                <a:solidFill>
                  <a:prstClr val="black"/>
                </a:solidFill>
              </a:rPr>
              <a:t>в одном исковом требовании</a:t>
            </a:r>
            <a:r>
              <a:rPr lang="ru-RU" sz="1400" dirty="0">
                <a:solidFill>
                  <a:prstClr val="black"/>
                </a:solidFill>
              </a:rPr>
              <a:t> ответчиками выступают </a:t>
            </a:r>
            <a:r>
              <a:rPr lang="ru-RU" sz="1400" b="1" i="1" dirty="0">
                <a:solidFill>
                  <a:prstClr val="black"/>
                </a:solidFill>
              </a:rPr>
              <a:t>несколько застрахованных МО</a:t>
            </a:r>
            <a:r>
              <a:rPr lang="ru-RU" sz="1400" dirty="0">
                <a:solidFill>
                  <a:prstClr val="black"/>
                </a:solidFill>
              </a:rPr>
              <a:t>, это</a:t>
            </a:r>
          </a:p>
          <a:p>
            <a:pPr marL="0" lvl="0" indent="0">
              <a:buNone/>
            </a:pPr>
            <a:r>
              <a:rPr lang="ru-RU" sz="1400" dirty="0">
                <a:solidFill>
                  <a:prstClr val="black"/>
                </a:solidFill>
              </a:rPr>
              <a:t>         не считается одним страховым случаем, </a:t>
            </a:r>
            <a:r>
              <a:rPr lang="ru-RU" sz="1400" b="1" i="1" dirty="0">
                <a:solidFill>
                  <a:prstClr val="black"/>
                </a:solidFill>
              </a:rPr>
              <a:t>лимит устанавливается для каждого застрахованного</a:t>
            </a:r>
            <a:r>
              <a:rPr lang="ru-RU" sz="14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</a:pPr>
            <a:r>
              <a:rPr lang="ru-RU" sz="1400" dirty="0">
                <a:solidFill>
                  <a:prstClr val="black"/>
                </a:solidFill>
              </a:rPr>
              <a:t>         </a:t>
            </a:r>
            <a:r>
              <a:rPr lang="ru-RU" sz="1400" b="1" i="1" dirty="0">
                <a:solidFill>
                  <a:prstClr val="black"/>
                </a:solidFill>
              </a:rPr>
              <a:t>лица </a:t>
            </a:r>
            <a:r>
              <a:rPr lang="ru-RU" sz="1400" b="1" i="1" dirty="0" smtClean="0">
                <a:solidFill>
                  <a:prstClr val="black"/>
                </a:solidFill>
              </a:rPr>
              <a:t>(МО) </a:t>
            </a:r>
            <a:r>
              <a:rPr lang="ru-RU" sz="1400" dirty="0" smtClean="0">
                <a:solidFill>
                  <a:prstClr val="black"/>
                </a:solidFill>
              </a:rPr>
              <a:t>отдельно</a:t>
            </a:r>
            <a:r>
              <a:rPr lang="ru-RU" sz="1400" dirty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ru-RU" sz="1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ru-RU" sz="1400" b="1" i="1" dirty="0">
                <a:solidFill>
                  <a:prstClr val="black"/>
                </a:solidFill>
              </a:rPr>
              <a:t>7</a:t>
            </a:r>
            <a:r>
              <a:rPr lang="ru-RU" sz="1400" b="1" i="1" dirty="0"/>
              <a:t>.     Возмещение морального вреда в досудебном порядке.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50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93610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>Информация </a:t>
            </a: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>о регионах РФ, которые имеют действующие </a:t>
            </a: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>договоры коллективного </a:t>
            </a: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>страхования </a:t>
            </a:r>
            <a:r>
              <a:rPr lang="ru-RU" sz="1800" b="1" dirty="0" smtClean="0">
                <a:solidFill>
                  <a:prstClr val="black"/>
                </a:solidFill>
                <a:ea typeface="+mn-ea"/>
                <a:cs typeface="+mn-cs"/>
              </a:rPr>
              <a:t>(ДКС) ответственности МО и медработников</a:t>
            </a: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>, </a:t>
            </a:r>
            <a:b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  <a:t>либо проводят подготовительную работу для заключения ДКС</a:t>
            </a:r>
            <a:br>
              <a:rPr lang="ru-RU" sz="18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AutoNum type="arabicPeriod"/>
            </a:pPr>
            <a:endParaRPr lang="ru-RU" sz="14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535399"/>
              </p:ext>
            </p:extLst>
          </p:nvPr>
        </p:nvGraphicFramePr>
        <p:xfrm>
          <a:off x="179512" y="1340768"/>
          <a:ext cx="8784976" cy="5099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"/>
                <a:gridCol w="3168352"/>
                <a:gridCol w="5400600"/>
              </a:tblGrid>
              <a:tr h="306479"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              Регион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          Текущее состояние                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1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Новосибирская область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ДКС действует с 01.08.2016 г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ДКС действует с 01.06.2020 г.</a:t>
                      </a:r>
                      <a:endParaRPr lang="ru-RU" sz="1600" b="1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4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Омская область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ДКС действует с 01.12.2018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4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Республика Коми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ДКС действует, заключен в 2019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4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Тюменская область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ДКС действует с октября 2019 г.  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4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Республика Татарстан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ДКС действует, заключен в 2019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4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Воронежская область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ДКС действует, с мая 2020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4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Республика Чувашия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ДКС действует, заключен в 2020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64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Республика Башкортостан</a:t>
                      </a:r>
                      <a:endParaRPr lang="ru-RU" sz="1600" b="1" i="1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ДКС действует, заключен в 2021 г.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3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Челябинская область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Согласованы условия страхования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Хабаровский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край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Согласованы </a:t>
                      </a:r>
                      <a:r>
                        <a:rPr lang="ru-RU" sz="16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условия страхования</a:t>
                      </a:r>
                      <a:endParaRPr lang="ru-RU" sz="16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136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Свердловская область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Согласованы условия страхования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Красноярский</a:t>
                      </a:r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край, </a:t>
                      </a:r>
                    </a:p>
                    <a:p>
                      <a:pPr algn="l" fontAlgn="ctr"/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Томская область,</a:t>
                      </a:r>
                    </a:p>
                    <a:p>
                      <a:pPr algn="l" fontAlgn="ctr"/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Республика Алтай  </a:t>
                      </a:r>
                    </a:p>
                    <a:p>
                      <a:pPr algn="l" fontAlgn="ctr"/>
                      <a:r>
                        <a:rPr lang="ru-RU" sz="16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и еще 5 регионов РФ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Сбор информации, согласование условий страхования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1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noFill/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sz="28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Основные параметры  ДКС  </a:t>
            </a:r>
            <a:r>
              <a:rPr lang="ru-RU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НОАВ - 2021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499991" y="3933056"/>
            <a:ext cx="45719" cy="7200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080265"/>
              </p:ext>
            </p:extLst>
          </p:nvPr>
        </p:nvGraphicFramePr>
        <p:xfrm>
          <a:off x="323528" y="1124744"/>
          <a:ext cx="8424936" cy="5224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6"/>
                <a:gridCol w="4320480"/>
              </a:tblGrid>
              <a:tr h="422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Общая страховая сумма текущего договора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20 млн. руб.</a:t>
                      </a:r>
                    </a:p>
                    <a:p>
                      <a:pPr algn="l" fontAlgn="ctr"/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 т.ч. по дополнительным рискам 1</a:t>
                      </a:r>
                      <a:r>
                        <a:rPr lang="ru-RU" sz="14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млн. руб.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885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Лимит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возмещения </a:t>
                      </a:r>
                    </a:p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по 1-му страховому случаю</a:t>
                      </a:r>
                    </a:p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(в </a:t>
                      </a:r>
                      <a:r>
                        <a:rPr lang="ru-RU" sz="16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т.ч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. моральный вред)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2 млн. руб.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6460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Лимит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ы возмещения по дополнительным </a:t>
                      </a:r>
                    </a:p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рискам  личного страхования  </a:t>
                      </a:r>
                    </a:p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медработников</a:t>
                      </a:r>
                      <a:endParaRPr lang="ru-RU" sz="1400" b="1" i="1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- регресс работодателя  –  до 100 000 руб. </a:t>
                      </a:r>
                    </a:p>
                    <a:p>
                      <a:pPr algn="l" fontAlgn="ctr"/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- компенсация затрат на защиту при возбуждении УД  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(включая расходы на достижение примирения сторон)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 250 000 руб.</a:t>
                      </a:r>
                    </a:p>
                    <a:p>
                      <a:pPr algn="l" fontAlgn="ctr"/>
                      <a:r>
                        <a:rPr lang="ru-RU" sz="14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 - возмещение утраченного заработка при временном отстранении от работы в случае возбуждения УД </a:t>
                      </a:r>
                    </a:p>
                    <a:p>
                      <a:pPr algn="l" fontAlgn="ctr"/>
                      <a:r>
                        <a:rPr lang="ru-RU" sz="14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(не более 6 месяцев) – до 250 000 руб.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Стоимость участия (годовой взнос)</a:t>
                      </a:r>
                    </a:p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за 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/ на 1-го работника, </a:t>
                      </a:r>
                    </a:p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и лимиты  возмещения по основному риску </a:t>
                      </a:r>
                    </a:p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(в </a:t>
                      </a:r>
                      <a:r>
                        <a:rPr lang="ru-RU" sz="14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т.ч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. возмещение МВ в досудебном порядке)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1 000 руб. / 250 тыс. руб.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ru-RU" sz="14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досудебно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нет)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2 000 руб. / 500 тыс. руб.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ru-RU" sz="14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досудебно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100 т. р.)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4 000 руб. / 1 млн. руб.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ru-RU" sz="14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досудебно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125 т. р.)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8 000 руб. / 2 млн. руб.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ru-RU" sz="14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досудебно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150 т. р.)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Срок действия договора страхования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12 месяцев (30.03.2021 – 29.03.2022)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Ретроактивная дата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30.08.2016</a:t>
                      </a:r>
                    </a:p>
                  </a:txBody>
                  <a:tcPr marL="8805" marR="8805" marT="88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3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noFill/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ru-RU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Источники финансирования </a:t>
            </a:r>
            <a:r>
              <a:rPr lang="ru-RU" sz="28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ДКС  </a:t>
            </a:r>
            <a:r>
              <a:rPr lang="ru-RU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НОАВ</a:t>
            </a:r>
            <a:br>
              <a:rPr lang="ru-RU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18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(период  2018 – 2021 гг.) 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499991" y="3933056"/>
            <a:ext cx="45719" cy="7200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710624"/>
              </p:ext>
            </p:extLst>
          </p:nvPr>
        </p:nvGraphicFramePr>
        <p:xfrm>
          <a:off x="323528" y="980728"/>
          <a:ext cx="8424935" cy="5588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7435"/>
                <a:gridCol w="1667435"/>
                <a:gridCol w="1667435"/>
                <a:gridCol w="1667435"/>
                <a:gridCol w="1755195"/>
              </a:tblGrid>
              <a:tr h="690313">
                <a:tc rowSpan="2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Заработная плата работников (посредством договоров ЦБП с ФЛ)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Средства МО (платные услуги, внебюджетные средства)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90313">
                <a:tc vMerge="1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Удержание  из  з/п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(безналичная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оплата)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Наличная оплата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Договор ЦБП с ЮЛ (оплата на р/с НОАВ)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Договор об организации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страхования 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(оплата на р/с ИГС)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8857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Перечень 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документов, 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необходимых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для оплаты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 Заявление в бухгалтерию об удержании из з/п</a:t>
                      </a:r>
                    </a:p>
                    <a:p>
                      <a:pPr marL="0" indent="0" algn="l" fontAlgn="b">
                        <a:buNone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228600" indent="-228600" algn="l" fontAlgn="b">
                        <a:buAutoNum type="arabicPeriod" startAt="2"/>
                      </a:pP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Договор ЦБП с ФЛ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 экз.)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 Договор ЦБП с ФЛ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(2 экз.)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Договор ЦБП с ЮЛ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 экз.)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Договор об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организации страхования 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Список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застрахованных работников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3.Правила страхования</a:t>
                      </a:r>
                    </a:p>
                    <a:p>
                      <a:pPr marL="0" indent="0" algn="l" fontAlgn="b">
                        <a:buNone/>
                      </a:pP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4.Счет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2846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Особенности, 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ограничения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Денежные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средства списываются со ст. 297 КОСГУ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Денежные средства списываются со ст. 227 КОСГУ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 Стоимость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договора не должна превышать </a:t>
                      </a:r>
                    </a:p>
                    <a:p>
                      <a:pPr algn="l" fontAlgn="b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 тыс. руб.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9208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Фактически часть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от общей суммы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страховых премий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составила 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(количество МО,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 выбравших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 данный  способ 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финансирования, %)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49% </a:t>
                      </a:r>
                      <a:r>
                        <a:rPr lang="ru-RU" sz="1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(56)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9% </a:t>
                      </a:r>
                      <a:r>
                        <a:rPr lang="ru-RU" sz="1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(18)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38%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(21)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4%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(5)</a:t>
                      </a:r>
                      <a:endParaRPr lang="ru-RU" sz="1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08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58% </a:t>
                      </a:r>
                      <a:r>
                        <a:rPr lang="ru-RU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(74)</a:t>
                      </a:r>
                      <a:endParaRPr lang="ru-RU" sz="16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42 %</a:t>
                      </a:r>
                      <a:r>
                        <a:rPr lang="ru-RU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(26)</a:t>
                      </a:r>
                      <a:endParaRPr lang="ru-RU" sz="16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58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Состав </a:t>
            </a:r>
            <a:r>
              <a:rPr lang="ru-RU" sz="24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участников ДКС НОАВ (текущее состояние)</a:t>
            </a:r>
            <a:br>
              <a:rPr lang="ru-RU" sz="24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993017"/>
              </p:ext>
            </p:extLst>
          </p:nvPr>
        </p:nvGraphicFramePr>
        <p:xfrm>
          <a:off x="251520" y="764704"/>
          <a:ext cx="8568952" cy="5888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/>
                <a:gridCol w="1080120"/>
                <a:gridCol w="1008112"/>
                <a:gridCol w="720080"/>
                <a:gridCol w="720080"/>
                <a:gridCol w="936104"/>
                <a:gridCol w="1152128"/>
              </a:tblGrid>
              <a:tr h="59016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Медицинские организации </a:t>
                      </a:r>
                      <a:r>
                        <a:rPr lang="ru-RU" sz="1800" b="1" u="none" strike="noStrike" dirty="0" smtClean="0">
                          <a:effectLst/>
                        </a:rPr>
                        <a:t>Новосибирской области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 Участники </a:t>
                      </a:r>
                      <a:r>
                        <a:rPr lang="ru-RU" sz="1800" b="1" u="none" strike="noStrike" dirty="0" smtClean="0">
                          <a:effectLst/>
                        </a:rPr>
                        <a:t>проекта</a:t>
                      </a: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(в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т.ч. только по расширенному сроку предъявления претензий)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</a:rPr>
                        <a:t>Вне проекта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Имеют прямые договоры </a:t>
                      </a:r>
                      <a:r>
                        <a:rPr lang="ru-RU" sz="1800" b="1" u="none" strike="noStrike" dirty="0" smtClean="0">
                          <a:effectLst/>
                        </a:rPr>
                        <a:t>страхования</a:t>
                      </a:r>
                    </a:p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</a:rPr>
                        <a:t>(только / дополнительно)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16587">
                <a:tc vMerge="1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01.08.2016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15.05.2021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01.08.16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15.05.21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01.08.2016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15.05.2021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6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Городские поликлиники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(</a:t>
                      </a:r>
                      <a:r>
                        <a:rPr lang="ru-RU" sz="1600" u="none" strike="noStrike" dirty="0">
                          <a:effectLst/>
                        </a:rPr>
                        <a:t>в т.ч. </a:t>
                      </a:r>
                      <a:r>
                        <a:rPr lang="ru-RU" sz="1600" u="none" strike="noStrike" dirty="0" smtClean="0">
                          <a:effectLst/>
                        </a:rPr>
                        <a:t>ЖК, детские</a:t>
                      </a:r>
                      <a:r>
                        <a:rPr lang="ru-RU" sz="1600" u="none" strike="noStrike" dirty="0">
                          <a:effectLst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(4)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 / 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6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Стоматологические поликлиники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(</a:t>
                      </a:r>
                      <a:r>
                        <a:rPr lang="ru-RU" sz="1600" u="none" strike="noStrike" dirty="0">
                          <a:effectLst/>
                        </a:rPr>
                        <a:t>в т.ч</a:t>
                      </a:r>
                      <a:r>
                        <a:rPr lang="ru-RU" sz="1600" u="none" strike="noStrike">
                          <a:effectLst/>
                        </a:rPr>
                        <a:t>. </a:t>
                      </a:r>
                      <a:r>
                        <a:rPr lang="ru-RU" sz="1600" u="none" strike="noStrike" smtClean="0">
                          <a:effectLst/>
                        </a:rPr>
                        <a:t>детские</a:t>
                      </a:r>
                      <a:r>
                        <a:rPr lang="ru-RU" sz="1600" u="none" strike="noStrike" dirty="0">
                          <a:effectLst/>
                        </a:rPr>
                        <a:t>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 (2)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/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544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Областные диспансеры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 / 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/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605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Городская станция скорой медицинской помощи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 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 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016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Городские больницы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ru-RU" sz="1600" u="none" strike="noStrike" dirty="0" smtClean="0">
                          <a:effectLst/>
                        </a:rPr>
                        <a:t>(</a:t>
                      </a:r>
                      <a:r>
                        <a:rPr lang="ru-RU" sz="1600" u="none" strike="noStrike" dirty="0">
                          <a:effectLst/>
                        </a:rPr>
                        <a:t>в т.ч. детские, специализированные)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(2)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 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53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Госпитали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  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1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Родильные дома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 / 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/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646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ЦГБ, ЦРБ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(3)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 / 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/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525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МО федерального подчинения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ru-RU" sz="2000" b="1" i="0" u="none" strike="noStrike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(1)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 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38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Прочие, в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т.ч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частные МО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7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ВСЕГО</a:t>
                      </a:r>
                      <a:endParaRPr lang="ru-RU" sz="18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50</a:t>
                      </a:r>
                      <a:endParaRPr lang="ru-RU" sz="18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88 </a:t>
                      </a:r>
                      <a:r>
                        <a:rPr lang="ru-RU" sz="1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(13)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46</a:t>
                      </a:r>
                      <a:endParaRPr lang="ru-RU" sz="18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2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u="none" strike="noStrike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ru-RU" sz="1600" b="0" u="none" strike="noStrike" dirty="0" smtClean="0">
                          <a:solidFill>
                            <a:srgbClr val="0000FF"/>
                          </a:solidFill>
                          <a:effectLst/>
                        </a:rPr>
                        <a:t>1 </a:t>
                      </a:r>
                      <a:r>
                        <a:rPr lang="ru-RU" sz="1600" b="0" u="none" strike="noStrike" dirty="0">
                          <a:solidFill>
                            <a:srgbClr val="0000FF"/>
                          </a:solidFill>
                          <a:effectLst/>
                        </a:rPr>
                        <a:t>/ 3</a:t>
                      </a:r>
                      <a:endParaRPr lang="ru-RU" sz="1600" b="0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2 </a:t>
                      </a:r>
                      <a:r>
                        <a:rPr lang="ru-RU" sz="24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ru-RU" sz="24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2400" b="1" i="0" u="none" strike="noStrike" dirty="0">
                        <a:solidFill>
                          <a:srgbClr val="0000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4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Статистика судебных исков и страховых выплат  </a:t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(в </a:t>
            </a:r>
            <a:r>
              <a:rPr lang="ru-RU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разрезе специализации МО)</a:t>
            </a:r>
            <a:br>
              <a:rPr lang="ru-RU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794992"/>
              </p:ext>
            </p:extLst>
          </p:nvPr>
        </p:nvGraphicFramePr>
        <p:xfrm>
          <a:off x="179513" y="836712"/>
          <a:ext cx="8856983" cy="58620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59"/>
                <a:gridCol w="864096"/>
                <a:gridCol w="504056"/>
                <a:gridCol w="936104"/>
                <a:gridCol w="432048"/>
                <a:gridCol w="852616"/>
                <a:gridCol w="445615"/>
                <a:gridCol w="862009"/>
                <a:gridCol w="1152128"/>
                <a:gridCol w="404914"/>
                <a:gridCol w="963238"/>
              </a:tblGrid>
              <a:tr h="50405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smtClean="0">
                          <a:effectLst/>
                        </a:rPr>
                        <a:t>Специализация</a:t>
                      </a:r>
                    </a:p>
                    <a:p>
                      <a:pPr algn="ctr" fontAlgn="b"/>
                      <a:r>
                        <a:rPr lang="ru-RU" sz="1100" b="1" u="none" strike="noStrike" dirty="0" smtClean="0">
                          <a:effectLst/>
                        </a:rPr>
                        <a:t>МО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Общее</a:t>
                      </a:r>
                    </a:p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 </a:t>
                      </a:r>
                    </a:p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 – </a:t>
                      </a:r>
                    </a:p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участников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договора /</a:t>
                      </a: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предъявлены иски </a:t>
                      </a:r>
                    </a:p>
                    <a:p>
                      <a:pPr algn="ctr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Гражданские иски к МО, 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Назначены СМЭ, очередные судебные заседания </a:t>
                      </a:r>
                    </a:p>
                    <a:p>
                      <a:pPr algn="ctr" fontAlgn="b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Судебные решения </a:t>
                      </a:r>
                    </a:p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в пользу пациентов</a:t>
                      </a:r>
                      <a:endParaRPr lang="ru-RU" sz="11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Судебные решения</a:t>
                      </a:r>
                    </a:p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в пользу МО</a:t>
                      </a:r>
                      <a:endParaRPr lang="ru-RU" sz="11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4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 требований, </a:t>
                      </a:r>
                    </a:p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млн. руб.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 требований, </a:t>
                      </a:r>
                    </a:p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млн. руб.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Сумма заявленных  </a:t>
                      </a:r>
                    </a:p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требований, </a:t>
                      </a:r>
                    </a:p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млн. руб.</a:t>
                      </a:r>
                      <a:endParaRPr lang="ru-RU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Сумма страховых </a:t>
                      </a:r>
                    </a:p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выплат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(включая оформляемые)</a:t>
                      </a:r>
                      <a:endParaRPr lang="ru-RU" sz="1000" b="1" i="0" u="none" strike="noStrike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млн. руб.</a:t>
                      </a:r>
                      <a:endParaRPr lang="ru-RU" sz="10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Сумма требований, </a:t>
                      </a:r>
                    </a:p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млн. руб.</a:t>
                      </a:r>
                      <a:endParaRPr lang="ru-RU" sz="10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7913" marR="7913" marT="791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</a:tr>
              <a:tr h="162639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Амбулаторно-поликлиническая</a:t>
                      </a:r>
                      <a:r>
                        <a:rPr lang="ru-RU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(включая узкопрофильные поликлиники, диспансеры, диагностические центры и пр.)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 / 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,525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,950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1,8</a:t>
                      </a:r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75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0,6</a:t>
                      </a:r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ru-RU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13</a:t>
                      </a:r>
                      <a:r>
                        <a:rPr lang="ru-RU" sz="16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,700</a:t>
                      </a:r>
                      <a:endParaRPr lang="ru-RU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</a:tr>
              <a:tr h="1380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Городские стационары 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(больницы,</a:t>
                      </a:r>
                      <a:r>
                        <a:rPr lang="ru-RU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госпитали, </a:t>
                      </a:r>
                      <a:r>
                        <a:rPr lang="ru-RU" sz="1100" b="1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родильные дома)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 / 14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144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,871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/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53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,875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8 /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31</a:t>
                      </a:r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,422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2,1</a:t>
                      </a:r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38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14/15</a:t>
                      </a:r>
                      <a:endParaRPr lang="ru-RU" sz="1600" b="1" i="0" u="none" strike="noStrike" dirty="0" smtClean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59</a:t>
                      </a:r>
                      <a:r>
                        <a:rPr lang="ru-RU" sz="16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,574</a:t>
                      </a:r>
                      <a:endParaRPr lang="ru-RU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</a:tr>
              <a:tr h="88692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Районные больницы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 / 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95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,500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,500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47</a:t>
                      </a:r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,500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4,3</a:t>
                      </a:r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30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40</a:t>
                      </a:r>
                      <a:r>
                        <a:rPr lang="ru-RU" sz="16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,500</a:t>
                      </a:r>
                      <a:endParaRPr lang="ru-RU" sz="16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</a:tr>
              <a:tr h="5896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ВСЕГО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88 / 30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275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896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16/ 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81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325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20/</a:t>
                      </a:r>
                    </a:p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80</a:t>
                      </a:r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,797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7,1</a:t>
                      </a:r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23/24</a:t>
                      </a:r>
                      <a:endParaRPr lang="ru-RU" sz="2000" b="1" i="0" u="none" strike="noStrike" dirty="0" smtClean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113</a:t>
                      </a:r>
                      <a:r>
                        <a:rPr lang="ru-RU" sz="20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18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/>
                        </a:rPr>
                        <a:t>774</a:t>
                      </a:r>
                      <a:endParaRPr lang="ru-RU" sz="1800" b="1" i="0" u="none" strike="noStrike" dirty="0">
                        <a:solidFill>
                          <a:srgbClr val="0066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24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331" y="0"/>
            <a:ext cx="9144000" cy="692696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Статистика судебных исков и страховых выплат  </a:t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(динамика)</a:t>
            </a:r>
            <a:r>
              <a:rPr lang="ru-RU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135055"/>
              </p:ext>
            </p:extLst>
          </p:nvPr>
        </p:nvGraphicFramePr>
        <p:xfrm>
          <a:off x="179512" y="836711"/>
          <a:ext cx="8856984" cy="5857902"/>
        </p:xfrm>
        <a:graphic>
          <a:graphicData uri="http://schemas.openxmlformats.org/drawingml/2006/table">
            <a:tbl>
              <a:tblPr/>
              <a:tblGrid>
                <a:gridCol w="1368152"/>
                <a:gridCol w="432048"/>
                <a:gridCol w="792088"/>
                <a:gridCol w="410079"/>
                <a:gridCol w="814057"/>
                <a:gridCol w="432048"/>
                <a:gridCol w="720080"/>
                <a:gridCol w="432048"/>
                <a:gridCol w="750593"/>
                <a:gridCol w="443200"/>
                <a:gridCol w="678415"/>
                <a:gridCol w="576065"/>
                <a:gridCol w="1008111"/>
              </a:tblGrid>
              <a:tr h="224837">
                <a:tc rowSpan="2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2016 - 2017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389">
                <a:tc v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2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200" b="1" i="0" u="none" strike="noStrike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200" b="1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Подано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судебных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исков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МО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9 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10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46 000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10 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12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71 963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12 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15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57 185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18 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24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91 248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4 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9 500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53 /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66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275 896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Судебные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решения </a:t>
                      </a:r>
                    </a:p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пользу МО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5 /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22 300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7 /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58 620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5 /</a:t>
                      </a:r>
                    </a:p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19 106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13 248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500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21 /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  24</a:t>
                      </a:r>
                      <a:endParaRPr lang="ru-RU" sz="1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113 774</a:t>
                      </a:r>
                      <a:endParaRPr lang="ru-RU" sz="18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</a:tr>
              <a:tr h="2809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Назначена СМЭ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2 000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 /10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43 025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-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8 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/11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45 025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Назначено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судебное заседание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3 / 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27 300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3 /4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9 000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7 /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36 300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Судебные решения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 пользу истцов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(было заявлено)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1 351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(23 700)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2 319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(13 343)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2 251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(36079)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1 271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(6 500)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19 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7 623</a:t>
                      </a:r>
                    </a:p>
                    <a:p>
                      <a:pPr algn="l" fontAlgn="b"/>
                      <a:r>
                        <a:rPr lang="ru-RU" sz="12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(80 797)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8093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Страховые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выплаты исполнены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1 351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3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2 219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2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/ 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4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431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2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771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-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11 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/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  </a:t>
                      </a:r>
                      <a:r>
                        <a:rPr lang="ru-RU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13 </a:t>
                      </a:r>
                      <a:endParaRPr lang="ru-RU" sz="1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4 772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8093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Страховые выплаты оформляются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-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-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100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800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431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-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   5</a:t>
                      </a:r>
                      <a:endParaRPr lang="ru-RU" sz="1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1 331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9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Поданы апелляции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520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1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500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        -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</a:rPr>
                        <a:t>     2</a:t>
                      </a:r>
                      <a:endParaRPr lang="ru-RU" sz="16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1 020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9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Отказано в выплате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500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-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      - 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 -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    - 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    1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500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0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" y="116632"/>
            <a:ext cx="9144000" cy="593304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Статистика  досудебных  претензий </a:t>
            </a:r>
            <a:r>
              <a:rPr lang="ru-RU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988178"/>
              </p:ext>
            </p:extLst>
          </p:nvPr>
        </p:nvGraphicFramePr>
        <p:xfrm>
          <a:off x="179512" y="908720"/>
          <a:ext cx="8856984" cy="5413004"/>
        </p:xfrm>
        <a:graphic>
          <a:graphicData uri="http://schemas.openxmlformats.org/drawingml/2006/table">
            <a:tbl>
              <a:tblPr/>
              <a:tblGrid>
                <a:gridCol w="1368152"/>
                <a:gridCol w="432048"/>
                <a:gridCol w="792088"/>
                <a:gridCol w="410079"/>
                <a:gridCol w="814057"/>
                <a:gridCol w="432048"/>
                <a:gridCol w="720080"/>
                <a:gridCol w="432048"/>
                <a:gridCol w="750593"/>
                <a:gridCol w="443200"/>
                <a:gridCol w="678415"/>
                <a:gridCol w="576065"/>
                <a:gridCol w="1008111"/>
              </a:tblGrid>
              <a:tr h="308317">
                <a:tc rowSpan="2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2016 - 2017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389">
                <a:tc v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кол-во</a:t>
                      </a:r>
                      <a:endParaRPr lang="ru-RU" sz="12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сумма, </a:t>
                      </a:r>
                      <a:endParaRPr lang="ru-RU" sz="1200" b="1" i="0" u="none" strike="noStrike" dirty="0" smtClean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тыс. руб</a:t>
                      </a:r>
                      <a:r>
                        <a:rPr lang="ru-RU" sz="1200" b="1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88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Подано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досудебных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претензий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3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732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1 900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2 921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1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900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9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5 553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 отказали пациентам в досудебном урегулировании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1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368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1 271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2 877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5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4 516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</a:tr>
              <a:tr h="5513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стадии обсуждения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1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900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900 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11989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Претензии признаны обоснованными (согласованные размеры выплат)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2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364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(318)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629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(180)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44</a:t>
                      </a:r>
                    </a:p>
                    <a:p>
                      <a:pPr algn="l" fontAlgn="b"/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(44)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4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1 037</a:t>
                      </a:r>
                    </a:p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(542)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9904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Фактически выплачено страховое возмещение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2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318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23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44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4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385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Оформляются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- 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- </a:t>
                      </a:r>
                      <a:endParaRPr lang="ru-RU" sz="14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6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noFill/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Статистика по следственным действиям и уголовным делам </a:t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733804"/>
              </p:ext>
            </p:extLst>
          </p:nvPr>
        </p:nvGraphicFramePr>
        <p:xfrm>
          <a:off x="179512" y="816427"/>
          <a:ext cx="8856984" cy="5778722"/>
        </p:xfrm>
        <a:graphic>
          <a:graphicData uri="http://schemas.openxmlformats.org/drawingml/2006/table">
            <a:tbl>
              <a:tblPr/>
              <a:tblGrid>
                <a:gridCol w="1368152"/>
                <a:gridCol w="432048"/>
                <a:gridCol w="792088"/>
                <a:gridCol w="410079"/>
                <a:gridCol w="814057"/>
                <a:gridCol w="432048"/>
                <a:gridCol w="720080"/>
                <a:gridCol w="432048"/>
                <a:gridCol w="750593"/>
                <a:gridCol w="443200"/>
                <a:gridCol w="678415"/>
                <a:gridCol w="576065"/>
                <a:gridCol w="1008111"/>
              </a:tblGrid>
              <a:tr h="586706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2016 - 2017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85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Проведение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следственных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действий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     7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Отказано в возбуждении уголовного дела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     2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</a:tr>
              <a:tr h="5689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Возбуждено уголовное дело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     3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271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Обвиняемые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признаны невиновными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     1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Уголовное дело прекращено в связи с примирением сторон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     1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92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Обвиняемые признаны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виновными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  <a:r>
                        <a:rPr lang="ru-RU" sz="1400" dirty="0" smtClean="0"/>
                        <a:t>нет данных</a:t>
                      </a:r>
                      <a:endParaRPr lang="ru-RU" sz="1400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      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872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Страховые выплаты </a:t>
                      </a: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(кол-во / сумма)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70 000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-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 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  70 000</a:t>
                      </a:r>
                      <a:endParaRPr lang="ru-RU" sz="18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05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noFill/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Количество застрахованных МО и МР,  </a:t>
            </a:r>
            <a:b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фактические и ожидаемые страховые выплаты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6237312"/>
          </a:xfrm>
          <a:noFill/>
        </p:spPr>
        <p:txBody>
          <a:bodyPr/>
          <a:lstStyle/>
          <a:p>
            <a:pPr marL="0" lvl="0" indent="0">
              <a:buNone/>
            </a:pP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    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757509"/>
              </p:ext>
            </p:extLst>
          </p:nvPr>
        </p:nvGraphicFramePr>
        <p:xfrm>
          <a:off x="179512" y="980728"/>
          <a:ext cx="8784974" cy="5606816"/>
        </p:xfrm>
        <a:graphic>
          <a:graphicData uri="http://schemas.openxmlformats.org/drawingml/2006/table">
            <a:tbl>
              <a:tblPr/>
              <a:tblGrid>
                <a:gridCol w="1573814"/>
                <a:gridCol w="1181138"/>
                <a:gridCol w="745982"/>
                <a:gridCol w="745982"/>
                <a:gridCol w="745982"/>
                <a:gridCol w="745982"/>
                <a:gridCol w="808148"/>
                <a:gridCol w="869796"/>
                <a:gridCol w="1368150"/>
              </a:tblGrid>
              <a:tr h="380366">
                <a:tc gridSpan="2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12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 застрахованных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основной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состав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60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72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70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78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74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  75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56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        ретро-активный срок         </a:t>
                      </a:r>
                      <a:endParaRPr lang="ru-RU" sz="1400" b="1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12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11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  13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033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60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79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82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87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85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88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860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 застрахованных медицинских работников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основной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состав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2 788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2 810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3 651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3 775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3 471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3 500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6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        ретро- активный срок         </a:t>
                      </a:r>
                      <a:endParaRPr lang="ru-RU" sz="1400" b="1" dirty="0"/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826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1 436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2 200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2 827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3 500</a:t>
                      </a: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2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2 788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3 636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5 087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5 975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6 298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</a:t>
                      </a:r>
                      <a:r>
                        <a:rPr lang="ru-RU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000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812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и суммы фактических выплат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6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суммы,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1 351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2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219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431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771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4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772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812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и суммы ожидаемых (оформляемых) выплат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 7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79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суммы,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1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320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931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351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728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и суммы статистически прогнозируемых выплат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   10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6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суммы,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    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4</a:t>
                      </a:r>
                      <a:r>
                        <a:rPr lang="ru-RU" sz="20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000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89" marR="5789" marT="5789" marB="0" anchor="ctr">
                    <a:lnL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59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2258</Words>
  <Application>Microsoft Office PowerPoint</Application>
  <PresentationFormat>Экран (4:3)</PresentationFormat>
  <Paragraphs>768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НОАВ – 5 лет договору коллективного  страхования ответственности </vt:lpstr>
      <vt:lpstr>Основные параметры  ДКС  НОАВ - 2021</vt:lpstr>
      <vt:lpstr>Источники финансирования ДКС  НОАВ (период  2018 – 2021 гг.) </vt:lpstr>
      <vt:lpstr>  Состав участников ДКС НОАВ (текущее состояние) </vt:lpstr>
      <vt:lpstr>  Статистика судебных исков и страховых выплат   (в разрезе специализации МО)  </vt:lpstr>
      <vt:lpstr>  Статистика судебных исков и страховых выплат   (динамика)  </vt:lpstr>
      <vt:lpstr>  Статистика  досудебных  претензий   </vt:lpstr>
      <vt:lpstr>  Статистика по следственным действиям и уголовным делам   </vt:lpstr>
      <vt:lpstr>Количество застрахованных МО и МР,   фактические и ожидаемые страховые выплаты</vt:lpstr>
      <vt:lpstr>Преимущества и особенности страхования МО   посредством ДКС НОАВ</vt:lpstr>
      <vt:lpstr>  Информация о регионах РФ, которые имеют действующие  договоры коллективного страхования (ДКС) ответственности МО и медработников,  либо проводят подготовительную работу для заключения ДКС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претензий и судебных исков</dc:title>
  <dc:creator>Z580</dc:creator>
  <cp:lastModifiedBy>Omelyashko</cp:lastModifiedBy>
  <cp:revision>652</cp:revision>
  <cp:lastPrinted>2021-05-20T04:41:20Z</cp:lastPrinted>
  <dcterms:created xsi:type="dcterms:W3CDTF">2016-05-24T10:39:06Z</dcterms:created>
  <dcterms:modified xsi:type="dcterms:W3CDTF">2021-05-20T04:45:42Z</dcterms:modified>
</cp:coreProperties>
</file>