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2" r:id="rId5"/>
    <p:sldId id="263" r:id="rId6"/>
    <p:sldId id="277" r:id="rId7"/>
    <p:sldId id="278" r:id="rId8"/>
    <p:sldId id="272" r:id="rId9"/>
    <p:sldId id="271" r:id="rId10"/>
    <p:sldId id="266" r:id="rId11"/>
    <p:sldId id="276" r:id="rId12"/>
    <p:sldId id="279" r:id="rId13"/>
    <p:sldId id="264" r:id="rId14"/>
    <p:sldId id="265" r:id="rId15"/>
    <p:sldId id="275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60"/>
  </p:normalViewPr>
  <p:slideViewPr>
    <p:cSldViewPr>
      <p:cViewPr>
        <p:scale>
          <a:sx n="44" d="100"/>
          <a:sy n="44" d="100"/>
        </p:scale>
        <p:origin x="-213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7B66-DF44-4EAD-A406-2A5CFB6D8C37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A99A-FB60-450B-ADFE-E1944886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8.pn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524" y="2492896"/>
            <a:ext cx="7846640" cy="1899642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проблемы стационарного звена медицинских организаций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Новосибирской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области.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46026"/>
            <a:ext cx="6944816" cy="694928"/>
          </a:xfrm>
          <a:ln w="190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 отчетно- выборная конференция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областной ассоциации врачей.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45224"/>
            <a:ext cx="63706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ндрюх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6286599"/>
            <a:ext cx="6048672" cy="382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ГБУЗ НСО «БСМП№2»,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Подергин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15304" cy="857256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 экспертов страховых компаний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Клинические рекомендации характеризуются вариативностью применения. В силу многообразия патологического процесса и индивидуальности ответа на лечение, положения клинических рекомендаций не могут быть шаблонно  перенесены на все случаи. Подобные попытки ущемляют профессионализм врачей и дискредитируют принцип клинического мышления. По нашему мнению, не подлежат наложению штрафа случаи , когда лечение пациента закончилось выздоровлением или клиническим улучшением.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Попытки экспертов подвергнуть наказанию лечебное учреждение ( в успешных ) случаях за неприменение каких- либо диагностических тестов или медикаментов лишают смысла понятие медико- экономической эффективности и исключают возможность достижения рентабельности.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олагаем, что штрафы могут быть наложены только в случаях летального исхода, после заключения врачебной комиссии профессионального сообщества.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972320" cy="714380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Проверка экспертами СМО и ТФОМС качества оказания медицинской помощи только с помощью проверочных листов (чек-листов).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содержания чек-листов на основе приказа №203 н и Национальных клинических рекомендаций (или принятие уже существующих в приказе 203 н чек-листов), согласование разработанных чек-листов с главными специалистами.</a:t>
            </a: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9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82660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обсуждение: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тарифов.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документы, регламентирующие процесс  диагностики и лечения. Должны иметь финансовый эквивалент. Помимо прямых расходов необходимо учитывать косвенные расходы( зарплата, содержание учреждение, питание и т.д.) Калькуляция всех расходов приводит к себестоимости клинического случая. Поскольку. Никакой бизнес- процесс не может существовать без рентабельности, при определении цены случая необходимо прибавлять к себестоимости  рентабельность- не менее 20-30%.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позволит заложить экономические стимулы для оптимизации организационных и лечебно- диагностических процессов и приведет к повышению устойчивости функционирования учреждения и отрасли. Эти принципы должны распространятся на всю территорию страны.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Тарифы должны быть рассчитаны по общим принципам, включая и ВМП.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172168" cy="93978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врачебных кадров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Низкий процент укомплектованности, менее 65%.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Сохраняется тенденция остродефицитных специальностей: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Хирурги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Травматологи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Анестезиологи- реаниматологи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Акушеры –гинекологи.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ЦАОП, ПСО: дефицит онкологов, рентгенологов, специалистов лучевой диагностики,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зндоскопистов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неврологов, кардиологов. </a:t>
            </a: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3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772172" cy="92869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врачей.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Кадровый дефицит.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Нагрузки, превышающие нормативы, выполнение более 2-х ставок.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Несоответствие уровня заработной платы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интелектуальным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физическим затратам.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Психоэмоциональное истощение и чувство безысходности.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Отток специалистов в частные структуры.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C:\Users\Андрюха\Desktop\napadeniya_na_vrach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857760"/>
            <a:ext cx="2810329" cy="18723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юха\Desktop\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37083" r="70812" b="6855"/>
          <a:stretch/>
        </p:blipFill>
        <p:spPr bwMode="auto">
          <a:xfrm>
            <a:off x="7000892" y="2714620"/>
            <a:ext cx="1764000" cy="3204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ндрюх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ла\Desktop\DSC04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929198"/>
            <a:ext cx="2986091" cy="1757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917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868346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040560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Приказы МЗ НСО по маршрутизации,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проведение ТМК,  помощь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ОПиЭКП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ОКБ в тяжелых, критических ситуациях.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вопроса о предоставлении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ЦРБ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жилья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врачей.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Целевое направление для поступления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НГМУ, медицинские классы.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« Земский доктор».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программы МЗ НСО выполняются в полном объеме.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-5445" r="6783" b="18085"/>
          <a:stretch/>
        </p:blipFill>
        <p:spPr bwMode="auto">
          <a:xfrm>
            <a:off x="7020000" y="1227167"/>
            <a:ext cx="936000" cy="106929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29" y="2352404"/>
            <a:ext cx="1047060" cy="986071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51" y="4077072"/>
            <a:ext cx="1694825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дрюха\Desktop\PIVL4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1638" y="422675"/>
            <a:ext cx="1516896" cy="11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939784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подготовке  главных врачей стационаров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уровня.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НСО №34( гл.врач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Ярохно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В.Н.).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НСО ГКБ №25( гл. врач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Астраков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С.В.).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НСО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«БСМП№2»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гл.врач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Подергин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А.В.).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НСО ГКБ №12 ( гл.врач Карташова Л.В.).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НСО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Искитимская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(гл. врач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Кайгородов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А.А.).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ГБУЗ НСО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Тогучинская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 ( гл.врач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Рябчикова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Е.А.).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НСО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Черепановская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гл.врач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ТалалаеваН.В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ГБУЗ НСО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Бердская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Дробинская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Н.)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ла\Desktop\2015-12-10.jpg"/>
          <p:cNvPicPr>
            <a:picLocks noChangeAspect="1" noChangeArrowheads="1"/>
          </p:cNvPicPr>
          <p:nvPr/>
        </p:nvPicPr>
        <p:blipFill>
          <a:blip r:embed="rId3" cstate="print"/>
          <a:srcRect t="2268" r="24945" b="15118"/>
          <a:stretch>
            <a:fillRect/>
          </a:stretch>
        </p:blipFill>
        <p:spPr bwMode="auto">
          <a:xfrm>
            <a:off x="7215206" y="1428736"/>
            <a:ext cx="1644185" cy="1357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" name="Picture 4" descr="C:\Users\Алла\Desktop\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928934"/>
            <a:ext cx="1714512" cy="12858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" name="Picture 3" descr="C:\Users\Алла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229200"/>
            <a:ext cx="1453840" cy="10903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529358" cy="108266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МТБ стационаров.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97152"/>
          </a:xfrm>
          <a:ln w="952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«Спорность» актуальности проблемы: павильонная (децентрализованная  система)  система застройки больниц.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Неудовлетворительное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зданий, инженерных систем,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фасадов 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строительство 1960-80-х гг.). Ряд учреждений не имеет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цетрализованной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подачи кислорода.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Устаревшая техническая и проектная документация, не соответствующая современным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требованиям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Отсутствие шлюзов, лифтов.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Взаимоотношения. Предписания. Штрафы.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Пожарный надзор, неудовлетворенность пациентов и т.д.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СЕГОДНЯ: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национальных проектов первичного звена, капитальный ремонт и оснащение современным оборудованием, в соответствие с порядками оказания медицинской помощи. Открытие ЦАОП, ПСО.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62303"/>
            <a:ext cx="14509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96" y="2852936"/>
            <a:ext cx="584972" cy="741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408712" cy="99412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9715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Перспектива: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Подготовка к реализации национальных проектов госпитальных подразделений.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обследование  (аудит) состояния зданий (желательно централизованное, профессионально-строительное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Определить перечень, обоснованность, и очередность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Строительство современных модульных блоков, в соответствии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СанПином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газификаторами кислорода.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Определить необходимое финансирование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Определить порядок и сроки реализации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Сегодня!!!  недостаточное финансирование на благоустройство территории, ограждения, парковочные карманы и т.д.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2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500990" cy="1214446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МТБ стационаров- медицинская техника, лечебно- диагностическое,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анестезиолого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реанимационное оборудование и др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Устаревшая лечебно- диагностическое оборудование. С большим  сроком эксплуатации более 10 -15 лет.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Несвоевременная обновление оборудования.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оборудованием стационаров не соответствует порядкам оказания медицинской помощи.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аппаратов для определения КЩС, переносного УЗИ, переносного Рентген- аппарата, доступность лабораторных диагностических исследований, несоответствие и недостаток компьютерной техники и т.д.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3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86742" cy="1000132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оказания медицинской помощи населению Российской Федерации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71" name="Объект 3"/>
          <p:cNvSpPr>
            <a:spLocks noGrp="1"/>
          </p:cNvSpPr>
          <p:nvPr>
            <p:ph idx="1"/>
          </p:nvPr>
        </p:nvSpPr>
        <p:spPr>
          <a:xfrm>
            <a:off x="785786" y="1571612"/>
            <a:ext cx="8104216" cy="4810137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Утверждены в 2012 году приказом Минздрава России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Порядок оказания медицинской помощи взрослому населению по профилю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«анестезиология и реаниматология»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от 15 ноября 2012 г. № 919н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Порядок оказания медицинской помощи взрослому населению по профилю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«хирургия»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 15 ноября 2012 г. № 922н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Порядок оказания медицинской помощи населению по профилю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«пульмонология»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от 15 ноября 2012 г. № 916н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Порядок оказания медицинской помощи взрослому населению по профилю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«терапия»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 15 ноября 2012 г. № 923н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60648"/>
            <a:ext cx="6143668" cy="882336"/>
          </a:xfrm>
          <a:ln w="12700">
            <a:solidFill>
              <a:schemeClr val="tx1"/>
            </a:solidFill>
          </a:ln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оценки качества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712788" y="2276475"/>
            <a:ext cx="7848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10 мая 2017 г. № 203н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«Об утверждении критериев оценки качества медицинской помощи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86742" cy="857256"/>
          </a:xfrm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cs typeface="AngsanaUPC" pitchFamily="18" charset="-34"/>
              </a:rPr>
              <a:t/>
            </a:r>
            <a:br>
              <a:rPr lang="ru-RU" sz="4800" b="1" dirty="0" smtClean="0">
                <a:cs typeface="AngsanaUPC" pitchFamily="18" charset="-34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проверок страховыми компаниями</a:t>
            </a:r>
            <a:r>
              <a:rPr lang="ru-RU" sz="4800" b="1" dirty="0" smtClean="0">
                <a:cs typeface="AngsanaUPC" pitchFamily="18" charset="-34"/>
              </a:rPr>
              <a:t/>
            </a:r>
            <a:br>
              <a:rPr lang="ru-RU" sz="4800" b="1" dirty="0" smtClean="0">
                <a:cs typeface="AngsanaUPC" pitchFamily="18" charset="-34"/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graphicFrame>
        <p:nvGraphicFramePr>
          <p:cNvPr id="8195" name="Диаграмма 3"/>
          <p:cNvGraphicFramePr>
            <a:graphicFrameLocks/>
          </p:cNvGraphicFramePr>
          <p:nvPr/>
        </p:nvGraphicFramePr>
        <p:xfrm>
          <a:off x="285720" y="1285860"/>
          <a:ext cx="3600450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3" imgW="3603048" imgH="4176122" progId="Excel.Sheet.8">
                  <p:embed/>
                </p:oleObj>
              </mc:Choice>
              <mc:Fallback>
                <p:oleObj r:id="rId3" imgW="3603048" imgH="4176122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285860"/>
                        <a:ext cx="3600450" cy="417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Диаграмма 4"/>
          <p:cNvGraphicFramePr>
            <a:graphicFrameLocks/>
          </p:cNvGraphicFramePr>
          <p:nvPr/>
        </p:nvGraphicFramePr>
        <p:xfrm>
          <a:off x="5500694" y="1214422"/>
          <a:ext cx="3371843" cy="271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5" imgW="3846909" imgH="3414056" progId="Excel.Sheet.8">
                  <p:embed/>
                </p:oleObj>
              </mc:Choice>
              <mc:Fallback>
                <p:oleObj r:id="rId5" imgW="3846909" imgH="3414056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214422"/>
                        <a:ext cx="3371843" cy="2711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Диаграмма 5"/>
          <p:cNvGraphicFramePr>
            <a:graphicFrameLocks/>
          </p:cNvGraphicFramePr>
          <p:nvPr/>
        </p:nvGraphicFramePr>
        <p:xfrm>
          <a:off x="3214678" y="3643314"/>
          <a:ext cx="3357586" cy="228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7" imgW="3865199" imgH="2926334" progId="Excel.Sheet.8">
                  <p:embed/>
                </p:oleObj>
              </mc:Choice>
              <mc:Fallback>
                <p:oleObj r:id="rId7" imgW="3865199" imgH="2926334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3643314"/>
                        <a:ext cx="3357586" cy="228601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72132" y="6072206"/>
            <a:ext cx="3286148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Данные ГБУЗ НСО «БЦГБ»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2018-2020 гг.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ндрюха\Desktop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972320" cy="857256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Претензионная работа СМО и ТФОМС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экспертиз -2260.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экспертиз с претензиями-257.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удержанных средств -более 2 500 т.р.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актов разногласий-18.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проверяемых профилей-9.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проверяемых по чек-листу           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чек-листов по нозологии более 250.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</p:txBody>
      </p:sp>
      <p:pic>
        <p:nvPicPr>
          <p:cNvPr id="4" name="Picture 3" descr="C:\Users\Андр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0694" y="5786454"/>
            <a:ext cx="3286148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Данные ГБУЗ НСО «БСМП»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2020 гг.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34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889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Лист Microsoft Excel 97-2003</vt:lpstr>
      <vt:lpstr>Некоторые проблемы стационарного звена медицинских организаций  Новосибирской области.  </vt:lpstr>
      <vt:lpstr>Участие в подготовке  главных врачей стационаров II уровня. </vt:lpstr>
      <vt:lpstr>Проблема МТБ стационаров.</vt:lpstr>
      <vt:lpstr>Пути решения</vt:lpstr>
      <vt:lpstr>Проблема МТБ стационаров- медицинская техника, лечебно- диагностическое,  анестезиолого- реанимационное оборудование и др..</vt:lpstr>
      <vt:lpstr> Порядки оказания медицинской помощи населению Российской Федерации </vt:lpstr>
      <vt:lpstr>Критерии оценки качества </vt:lpstr>
      <vt:lpstr> Анализ проверок страховыми компаниями </vt:lpstr>
      <vt:lpstr>Проблема  Претензионная работа СМО и ТФОМС</vt:lpstr>
      <vt:lpstr>Штрафы экспертов страховых компаний</vt:lpstr>
      <vt:lpstr>Решение</vt:lpstr>
      <vt:lpstr>      На обсуждение: Вопрос тарифов.      </vt:lpstr>
      <vt:lpstr>Проблема врачебных кадров.</vt:lpstr>
      <vt:lpstr>Проблема врачей.</vt:lpstr>
      <vt:lpstr>Пути решения</vt:lpstr>
      <vt:lpstr>Благодарю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u</cp:lastModifiedBy>
  <cp:revision>52</cp:revision>
  <dcterms:created xsi:type="dcterms:W3CDTF">2021-05-16T14:06:51Z</dcterms:created>
  <dcterms:modified xsi:type="dcterms:W3CDTF">2021-05-20T06:51:47Z</dcterms:modified>
</cp:coreProperties>
</file>