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412" r:id="rId3"/>
    <p:sldId id="414" r:id="rId4"/>
    <p:sldId id="416" r:id="rId5"/>
    <p:sldId id="417" r:id="rId6"/>
    <p:sldId id="418" r:id="rId7"/>
    <p:sldId id="422" r:id="rId8"/>
    <p:sldId id="419" r:id="rId9"/>
    <p:sldId id="424" r:id="rId10"/>
    <p:sldId id="420" r:id="rId11"/>
    <p:sldId id="421" r:id="rId12"/>
    <p:sldId id="396" r:id="rId13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1"/>
    <a:srgbClr val="329933"/>
    <a:srgbClr val="D93E0D"/>
    <a:srgbClr val="F8FAFA"/>
    <a:srgbClr val="FFFFFF"/>
    <a:srgbClr val="F5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64" y="186"/>
      </p:cViewPr>
      <p:guideLst>
        <p:guide orient="horz" pos="2273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 panose="020B0604020202020204"/>
              </a:rPr>
              <a:t>Для правки формата примечаний щёлкните мышью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 panose="02020603050405020304"/>
              </a:rPr>
              <a:t>&lt;заголовок&gt;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 panose="02020603050405020304"/>
              </a:rPr>
              <a:t>&lt;дата/время&gt;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 panose="02020603050405020304"/>
              </a:rPr>
              <a:t>&lt;нижний колонтитул&gt;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CE0941-6153-4571-9DA2-E1DAB51C3690}" type="slidenum">
              <a:rPr lang="ru-RU" sz="1400" spc="-1">
                <a:latin typeface="Times New Roman" panose="02020603050405020304"/>
              </a:rPr>
              <a:pPr algn="r"/>
              <a:t>‹#›</a:t>
            </a:fld>
            <a:endParaRPr lang="ru-RU" sz="1400" spc="-1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3463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000" y="3886200"/>
            <a:ext cx="2195280" cy="17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08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51200" y="480168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08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426C-7BC5-4BD0-9EC7-EC8E323CA7B8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E9B6-3CC6-49EE-AEE4-722AAD29D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1679311" y="300960"/>
            <a:ext cx="6948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131805" y="4127157"/>
            <a:ext cx="8901591" cy="1236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altLang="ru-RU" sz="1600" b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врача </a:t>
            </a:r>
          </a:p>
          <a:p>
            <a:pPr algn="ctr">
              <a:lnSpc>
                <a:spcPct val="100000"/>
              </a:lnSpc>
            </a:pPr>
            <a:r>
              <a:rPr lang="ru-RU" altLang="ru-RU" sz="1600" b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 амбулаторно-диагностической помощи </a:t>
            </a:r>
          </a:p>
          <a:p>
            <a:pPr algn="ctr">
              <a:lnSpc>
                <a:spcPct val="100000"/>
              </a:lnSpc>
            </a:pPr>
            <a:r>
              <a:rPr lang="ru-RU" altLang="ru-RU" sz="1600" b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ГБУЗ НСО «ДГКБ № 4 им. В.С. </a:t>
            </a:r>
            <a:r>
              <a:rPr lang="ru-RU" altLang="ru-RU" sz="1600" b="1" spc="-1" dirty="0" err="1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Гераськова</a:t>
            </a:r>
            <a:r>
              <a:rPr lang="ru-RU" altLang="ru-RU" sz="1600" b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altLang="ru-RU" sz="1600" b="1" spc="-1" dirty="0" smtClean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Кузнецова Ольга Александровна</a:t>
            </a:r>
          </a:p>
          <a:p>
            <a:pPr algn="r">
              <a:lnSpc>
                <a:spcPct val="100000"/>
              </a:lnSpc>
            </a:pPr>
            <a:endParaRPr lang="ru-RU" alt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563491" y="5517360"/>
            <a:ext cx="7626951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1260927-9021-4F66-977A-5F58525F877F}" type="slidenum">
              <a:rPr lang="ru-RU" sz="120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pPr algn="r">
                <a:lnSpc>
                  <a:spcPct val="100000"/>
                </a:lnSpc>
              </a:pPr>
              <a:t>1</a:t>
            </a:fld>
            <a:endParaRPr lang="ru-RU" sz="1200" strike="noStrike" spc="-1">
              <a:solidFill>
                <a:srgbClr val="F2F2F2"/>
              </a:solidFill>
              <a:uFill>
                <a:solidFill>
                  <a:srgbClr val="FFFFFF"/>
                </a:solidFill>
              </a:u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3D35FA8-F719-4C7E-973F-7E5A60C9414E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6EA33656-F9B0-42F8-8805-360E9089055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6754D1BA-60BC-4D95-8309-4B4BC0BA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9" y="255374"/>
            <a:ext cx="2923179" cy="127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955C333-CE5E-4FA2-B968-F0D0A33BF759}"/>
              </a:ext>
            </a:extLst>
          </p:cNvPr>
          <p:cNvSpPr/>
          <p:nvPr/>
        </p:nvSpPr>
        <p:spPr>
          <a:xfrm>
            <a:off x="73208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5835D55-52F2-4A25-9C65-76E04B38B08F}"/>
              </a:ext>
            </a:extLst>
          </p:cNvPr>
          <p:cNvSpPr/>
          <p:nvPr/>
        </p:nvSpPr>
        <p:spPr>
          <a:xfrm>
            <a:off x="3301594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" name="CustomShape 5"/>
          <p:cNvSpPr/>
          <p:nvPr/>
        </p:nvSpPr>
        <p:spPr>
          <a:xfrm>
            <a:off x="343482" y="2059459"/>
            <a:ext cx="8470080" cy="16686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alt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Вопросы организации оказания первичной </a:t>
            </a:r>
          </a:p>
          <a:p>
            <a:pPr algn="ctr">
              <a:lnSpc>
                <a:spcPct val="100000"/>
              </a:lnSpc>
            </a:pPr>
            <a:r>
              <a:rPr lang="ru-RU" alt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медико-санитарной помощи детскому населению </a:t>
            </a:r>
          </a:p>
          <a:p>
            <a:pPr algn="ctr">
              <a:lnSpc>
                <a:spcPct val="100000"/>
              </a:lnSpc>
            </a:pPr>
            <a:r>
              <a:rPr lang="ru-RU" alt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 г. Новосибирске</a:t>
            </a:r>
            <a:endParaRPr lang="ru-RU" altLang="ru-RU" sz="2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5"/>
          <p:cNvSpPr/>
          <p:nvPr/>
        </p:nvSpPr>
        <p:spPr>
          <a:xfrm>
            <a:off x="2183027" y="201680"/>
            <a:ext cx="6007415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МИС НСО</a:t>
            </a:r>
            <a:endParaRPr lang="ru-RU" sz="4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Table 6"/>
          <p:cNvGraphicFramePr/>
          <p:nvPr>
            <p:extLst>
              <p:ext uri="{D42A27DB-BD31-4B8C-83A1-F6EECF244321}">
                <p14:modId xmlns:p14="http://schemas.microsoft.com/office/powerpoint/2010/main" val="3654694644"/>
              </p:ext>
            </p:extLst>
          </p:nvPr>
        </p:nvGraphicFramePr>
        <p:xfrm>
          <a:off x="617838" y="1153296"/>
          <a:ext cx="8023653" cy="490975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8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6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5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ru-RU" sz="2800" b="1" strike="noStrike" spc="-1" baseline="0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Вопрос</a:t>
                      </a:r>
                      <a:endParaRPr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Предложение</a:t>
                      </a:r>
                      <a:endParaRPr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3875">
                <a:tc>
                  <a:txBody>
                    <a:bodyPr/>
                    <a:lstStyle/>
                    <a:p>
                      <a:pPr marL="0" marR="0" lvl="0" indent="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Отсутствие МИС НСО </a:t>
                      </a:r>
                    </a:p>
                    <a:p>
                      <a:pPr marL="0" marR="0" lvl="0" indent="1809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в кабинетах образовательных организаций</a:t>
                      </a:r>
                      <a:endParaRPr kumimoji="0" lang="ru-RU" sz="24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МИС НСО на компьютерах в медицинских кабинетах образовательных организаций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ru-RU" sz="2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 закрепить порядок взаимодействия между региональными министерствами здравоохранения, образования и цифрового развития по программному обеспечению и его обслуживанию в образовательных организациях</a:t>
                      </a:r>
                      <a:endParaRPr lang="ru-RU" altLang="en-US" sz="220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7D3B4F-D915-45C3-9B6C-FB79753D263C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89486B14-5965-434E-91D0-B8FF749C0A9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B555FC85-614F-46A3-814E-560442A1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52049DC-1E30-4E7C-A8D8-8BE34A3958FC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9D3DC59-51E5-48AB-A9D6-90C2B59A2A30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8C7174-624A-43E9-AA08-9361515816BA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594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5"/>
          <p:cNvSpPr/>
          <p:nvPr/>
        </p:nvSpPr>
        <p:spPr>
          <a:xfrm>
            <a:off x="2183027" y="201680"/>
            <a:ext cx="6007415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МИС НСО</a:t>
            </a:r>
            <a:endParaRPr lang="ru-RU" sz="40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Table 6"/>
          <p:cNvGraphicFramePr/>
          <p:nvPr>
            <p:extLst>
              <p:ext uri="{D42A27DB-BD31-4B8C-83A1-F6EECF244321}">
                <p14:modId xmlns:p14="http://schemas.microsoft.com/office/powerpoint/2010/main" val="1464777800"/>
              </p:ext>
            </p:extLst>
          </p:nvPr>
        </p:nvGraphicFramePr>
        <p:xfrm>
          <a:off x="428368" y="1235675"/>
          <a:ext cx="8246075" cy="441548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4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1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7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ru-RU" sz="2800" b="1" strike="noStrike" spc="-1" baseline="0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Вопрос</a:t>
                      </a:r>
                      <a:endParaRPr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Предложение</a:t>
                      </a:r>
                      <a:endParaRPr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83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Отсутствие модуля «</a:t>
                      </a:r>
                      <a:r>
                        <a:rPr kumimoji="0" lang="ru-RU" sz="2200" b="0" i="0" u="none" strike="noStrike" kern="1200" cap="none" spc="-1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Профосмотры</a:t>
                      </a:r>
                      <a:r>
                        <a:rPr kumimoji="0" lang="ru-RU" sz="2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 несовершеннолетних» в МИС </a:t>
                      </a:r>
                      <a:r>
                        <a:rPr kumimoji="0" lang="ru-RU" sz="2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НСО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2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Трудоемкость процесса</a:t>
                      </a:r>
                      <a:endParaRPr kumimoji="0" lang="ru-RU" sz="22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2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/>
                          <a:ea typeface="+mn-ea"/>
                          <a:cs typeface="+mn-cs"/>
                        </a:rPr>
                        <a:t>Дублирование работы в разных программах</a:t>
                      </a:r>
                    </a:p>
                    <a:p>
                      <a:pPr marL="0" marR="0" lvl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модуля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Профосмотры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несовершеннолетних» в МИС НСО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рационального программного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продукта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 от дублирования информации в других системах </a:t>
                      </a:r>
                      <a:endParaRPr lang="ru-RU" altLang="en-US" sz="2400" strike="noStrike" kern="1200" spc="-1" dirty="0">
                        <a:solidFill>
                          <a:schemeClr val="bg1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7D3B4F-D915-45C3-9B6C-FB79753D263C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="" xmlns:a16="http://schemas.microsoft.com/office/drawing/2014/main" id="{89486B14-5965-434E-91D0-B8FF749C0A96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B555FC85-614F-46A3-814E-560442A1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52049DC-1E30-4E7C-A8D8-8BE34A3958FC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9D3DC59-51E5-48AB-A9D6-90C2B59A2A30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8C7174-624A-43E9-AA08-9361515816BA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37402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02275" y="2139228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Благодарю за внимание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1606379" y="1585473"/>
            <a:ext cx="5735565" cy="21050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</p:spTree>
    <p:extLst>
      <p:ext uri="{BB962C8B-B14F-4D97-AF65-F5344CB8AC3E}">
        <p14:creationId xmlns:p14="http://schemas.microsoft.com/office/powerpoint/2010/main" val="3456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0694" y="501135"/>
            <a:ext cx="655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Оснащение детских поликлиник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581666"/>
            <a:ext cx="8210343" cy="143338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«Программа развития детского здравоохранения, включая создание современной инфраструктуры оказания медицинской помощи детям в Новосибирской области» реализуемая в 2019-2024 годах позволила: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1305697" y="3608388"/>
            <a:ext cx="6400080" cy="835560"/>
          </a:xfrm>
        </p:spPr>
        <p:txBody>
          <a:bodyPr>
            <a:normAutofit/>
          </a:bodyPr>
          <a:lstStyle/>
          <a:p>
            <a:r>
              <a:rPr lang="ru-RU" sz="2400" dirty="0"/>
              <a:t>Дополнительно оснастить медицинским оборудованием детские поликлиники</a:t>
            </a:r>
          </a:p>
          <a:p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1371600" y="4801679"/>
            <a:ext cx="6400080" cy="129432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Реализовать организационно-планировочные решения внутренних пространств, обеспечивающие комфортность пребывания детей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5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8932" y="188097"/>
            <a:ext cx="655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Оснащение детских поликлиник</a:t>
            </a:r>
          </a:p>
        </p:txBody>
      </p:sp>
      <p:pic>
        <p:nvPicPr>
          <p:cNvPr id="16" name="Рисунок 15" descr="IMG_239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86032" y="1828801"/>
            <a:ext cx="2718483" cy="2038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60" y="919517"/>
            <a:ext cx="7771680" cy="6539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Было - Стало</a:t>
            </a:r>
            <a:endParaRPr lang="ru-RU" sz="4000" dirty="0">
              <a:latin typeface="+mn-lt"/>
            </a:endParaRPr>
          </a:p>
        </p:txBody>
      </p:sp>
      <p:pic>
        <p:nvPicPr>
          <p:cNvPr id="17" name="Рисунок 16" descr="IMG_140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306674" y="1853513"/>
            <a:ext cx="3157837" cy="236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IMG_1431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730313" y="3258981"/>
            <a:ext cx="2174101" cy="28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IMG_1169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598141" y="3828535"/>
            <a:ext cx="2907955" cy="218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6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0694" y="113957"/>
            <a:ext cx="655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Оснащение детских поликлиник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9" y="812426"/>
            <a:ext cx="7771680" cy="6539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Было - Стало</a:t>
            </a:r>
            <a:endParaRPr lang="ru-RU" sz="40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6" y="2874318"/>
            <a:ext cx="2579988" cy="3439984"/>
          </a:xfrm>
          <a:prstGeom prst="rect">
            <a:avLst/>
          </a:prstGeom>
        </p:spPr>
      </p:pic>
      <p:pic>
        <p:nvPicPr>
          <p:cNvPr id="20" name="Рисунок 19" descr="IMG_141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76514" y="1548712"/>
            <a:ext cx="3388786" cy="254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1221259"/>
            <a:ext cx="2571750" cy="3429000"/>
          </a:xfrm>
          <a:prstGeom prst="rect">
            <a:avLst/>
          </a:prstGeom>
        </p:spPr>
      </p:pic>
      <p:pic>
        <p:nvPicPr>
          <p:cNvPr id="21" name="Рисунок 20" descr="IMG_1414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5711278" y="3921211"/>
            <a:ext cx="3136157" cy="2352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3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77432" y="1435370"/>
            <a:ext cx="1998111" cy="3158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1178" y="148281"/>
            <a:ext cx="656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Оснащение детских поликлиник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25" y="911280"/>
            <a:ext cx="7771680" cy="6539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Было - Стало</a:t>
            </a:r>
            <a:endParaRPr lang="ru-RU" sz="4000" dirty="0">
              <a:latin typeface="+mn-lt"/>
            </a:endParaRPr>
          </a:p>
        </p:txBody>
      </p:sp>
      <p:pic>
        <p:nvPicPr>
          <p:cNvPr id="17" name="Рисунок 16" descr="IMG_142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30263" y="1746636"/>
            <a:ext cx="3355544" cy="25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IMG_1436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92346" y="3836989"/>
            <a:ext cx="3270420" cy="245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1696868"/>
            <a:ext cx="2867280" cy="38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2257168" y="121946"/>
            <a:ext cx="5643890" cy="619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Кадровое обеспечение </a:t>
            </a:r>
            <a:endParaRPr lang="ru-RU" sz="3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r">
              <a:lnSpc>
                <a:spcPct val="100000"/>
              </a:lnSpc>
            </a:pPr>
            <a:endParaRPr lang="ru-RU" sz="36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3" y="1351005"/>
            <a:ext cx="2467489" cy="4386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89" y="1030243"/>
            <a:ext cx="4794421" cy="26968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2061" y="1892079"/>
            <a:ext cx="3141834" cy="55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37558" y="2216744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55595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9990" y="197708"/>
            <a:ext cx="70021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Кадровое обеспечение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04517"/>
              </p:ext>
            </p:extLst>
          </p:nvPr>
        </p:nvGraphicFramePr>
        <p:xfrm>
          <a:off x="471959" y="1662134"/>
          <a:ext cx="8377881" cy="38925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9338"/>
                <a:gridCol w="4648543"/>
              </a:tblGrid>
              <a:tr h="62894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Вопрос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Предложение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6356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Требуется сертификат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врача-педиатра: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Врач-педиатр НМП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Врач-педиатр ДШО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Обратиться в Министерство здравоохранения Российской Федерации с просьбой о разрешении приема на работу врачей-педиатров после аккредитации</a:t>
                      </a:r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38342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343323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4789" y="146908"/>
            <a:ext cx="567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Кадровое обеспечение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83295"/>
              </p:ext>
            </p:extLst>
          </p:nvPr>
        </p:nvGraphicFramePr>
        <p:xfrm>
          <a:off x="362465" y="1167017"/>
          <a:ext cx="8476735" cy="4904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9016"/>
                <a:gridCol w="5947719"/>
              </a:tblGrid>
              <a:tr h="78947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C00000"/>
                          </a:solidFill>
                        </a:rPr>
                        <a:t>Вопрос</a:t>
                      </a:r>
                      <a:endParaRPr lang="ru-RU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C00000"/>
                          </a:solidFill>
                        </a:rPr>
                        <a:t>Предложение</a:t>
                      </a:r>
                      <a:endParaRPr lang="ru-RU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848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Дефицит среднего медицинского персонала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бюджетные места в медицинских колледжах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Квоты целевого образования для средних медицинских работников по аналогии с высшим медицинским образованием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Формы обучения, которые позволяют совмещать трудовую деятельность и обучение в колледже людям более старшего возраста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2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37558" y="2216744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63360" y="-13644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1162535" y="855595"/>
            <a:ext cx="7027907" cy="54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35">
              <a:lnSpc>
                <a:spcPct val="100000"/>
              </a:lnSpc>
              <a:buClr>
                <a:srgbClr val="002060"/>
              </a:buClr>
            </a:pPr>
            <a:endParaRPr lang="ru-RU" sz="1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7EB622-F7CF-44D7-9D9D-566AC7D9B6C3}"/>
              </a:ext>
            </a:extLst>
          </p:cNvPr>
          <p:cNvSpPr/>
          <p:nvPr/>
        </p:nvSpPr>
        <p:spPr>
          <a:xfrm>
            <a:off x="5871105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26E1BC64-08E9-4438-B7CC-BF42C0D0F07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8291764" y="6227531"/>
            <a:ext cx="574771" cy="461665"/>
          </a:xfrm>
          <a:prstGeom prst="rect">
            <a:avLst/>
          </a:prstGeom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34E6C6E-F6A5-490F-ACF2-42698060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9" y="389580"/>
            <a:ext cx="1307862" cy="6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686BB04-4877-4AB2-8D04-774B8DBB0057}"/>
              </a:ext>
            </a:extLst>
          </p:cNvPr>
          <p:cNvSpPr/>
          <p:nvPr/>
        </p:nvSpPr>
        <p:spPr>
          <a:xfrm>
            <a:off x="788194" y="6320782"/>
            <a:ext cx="2319337" cy="295275"/>
          </a:xfrm>
          <a:prstGeom prst="rect">
            <a:avLst/>
          </a:prstGeom>
          <a:solidFill>
            <a:srgbClr val="0054A1"/>
          </a:solidFill>
          <a:ln>
            <a:solidFill>
              <a:srgbClr val="005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393333C-1FD0-4377-A0B7-E9AC259B1A3F}"/>
              </a:ext>
            </a:extLst>
          </p:cNvPr>
          <p:cNvSpPr/>
          <p:nvPr/>
        </p:nvSpPr>
        <p:spPr>
          <a:xfrm>
            <a:off x="3412331" y="6320782"/>
            <a:ext cx="2319337" cy="295275"/>
          </a:xfrm>
          <a:prstGeom prst="rect">
            <a:avLst/>
          </a:prstGeom>
          <a:solidFill>
            <a:srgbClr val="329933"/>
          </a:solidFill>
          <a:ln>
            <a:solidFill>
              <a:srgbClr val="32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B69DCE3-B6C2-48DB-BA36-DC467B7C596C}"/>
              </a:ext>
            </a:extLst>
          </p:cNvPr>
          <p:cNvSpPr txBox="1"/>
          <p:nvPr/>
        </p:nvSpPr>
        <p:spPr>
          <a:xfrm>
            <a:off x="717194" y="201680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5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БЕРЕЖЛИВОЕ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9990" y="197708"/>
            <a:ext cx="700216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Маршрутизация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госпитализации пациентов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возрасте 15-17 лет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Новосибирске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00933"/>
              </p:ext>
            </p:extLst>
          </p:nvPr>
        </p:nvGraphicFramePr>
        <p:xfrm>
          <a:off x="428368" y="2010032"/>
          <a:ext cx="8289666" cy="379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205"/>
                <a:gridCol w="4195461"/>
              </a:tblGrid>
              <a:tr h="75115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Вопрос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C00000"/>
                          </a:solidFill>
                        </a:rPr>
                        <a:t>Предложение</a:t>
                      </a:r>
                      <a:endParaRPr lang="ru-RU" sz="28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071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Отсутствие утвержденной схемы маршрутизации при плановой госпитализации подростков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Разработать и утвердить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схему маршрутизации при плановой госпитализации подростков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г. Новосибирске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306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Times New Roman</vt:lpstr>
      <vt:lpstr>Verdana</vt:lpstr>
      <vt:lpstr>Тема Office</vt:lpstr>
      <vt:lpstr>Презентация PowerPoint</vt:lpstr>
      <vt:lpstr>«Программа развития детского здравоохранения, включая создание современной инфраструктуры оказания медицинской помощи детям в Новосибирской области» реализуемая в 2019-2024 годах позволила:</vt:lpstr>
      <vt:lpstr>Было - Стало</vt:lpstr>
      <vt:lpstr>Было - Стало</vt:lpstr>
      <vt:lpstr>Было - Стало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Пользователь</cp:lastModifiedBy>
  <cp:revision>727</cp:revision>
  <dcterms:created xsi:type="dcterms:W3CDTF">2019-01-21T13:30:00Z</dcterms:created>
  <dcterms:modified xsi:type="dcterms:W3CDTF">2021-05-17T06:50:48Z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  <property fmtid="{D5CDD505-2E9C-101B-9397-08002B2CF9AE}" pid="12" name="KSOProductBuildVer">
    <vt:lpwstr>1049-10.2.0.5965</vt:lpwstr>
  </property>
</Properties>
</file>