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9" r:id="rId2"/>
    <p:sldId id="266" r:id="rId3"/>
    <p:sldId id="257" r:id="rId4"/>
    <p:sldId id="265" r:id="rId5"/>
    <p:sldId id="261" r:id="rId6"/>
    <p:sldId id="270" r:id="rId7"/>
    <p:sldId id="275" r:id="rId8"/>
    <p:sldId id="276" r:id="rId9"/>
    <p:sldId id="277" r:id="rId10"/>
    <p:sldId id="278" r:id="rId11"/>
    <p:sldId id="274" r:id="rId12"/>
    <p:sldId id="281" r:id="rId13"/>
    <p:sldId id="273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6;&#1072;&#1073;&#1086;&#1095;&#1080;&#1081;%20&#1089;&#1090;&#1086;&#1083;\&#1050;&#1085;&#1080;&#1075;&#1072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2\dot\&#1054;&#1090;&#1095;&#1077;&#1090;&#1099;%20&#1087;&#1086;%20&#1044;&#1054;\2020\2020.01.21_%20&#1082;%20&#1044;&#1086;&#1082;&#1083;&#1072;&#1076;&#1091;%20&#1052;&#1072;&#1088;&#1080;&#1085;&#1082;&#1080;&#1085;&#1072;\&#1050;%20&#1089;&#1083;&#1072;&#1081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&#1062;&#1077;&#1085;&#1090;&#1088;%20&#1044;&#1054;&#1058;\&#1055;&#1083;&#1072;&#1085;&#1099;%20&#1080;%20&#1054;&#1090;&#1095;&#1077;&#1090;&#1099;\2020\&#1062;&#1080;&#1092;&#1088;&#1099;%20&#1087;&#1086;%20&#1082;&#1086;&#1083;-&#1074;&#1091;%20&#1094;&#1080;&#1082;&#1083;&#1086;&#1074;%20&#1080;%20&#1086;&#1073;&#1091;&#1095;&#1072;&#1102;&#1097;&#1080;&#1093;&#1089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&#1062;&#1077;&#1085;&#1090;&#1088;%20&#1044;&#1054;&#1058;\&#1055;&#1083;&#1072;&#1085;&#1099;%20&#1080;%20&#1054;&#1090;&#1095;&#1077;&#1090;&#1099;\2020\&#1062;&#1080;&#1092;&#1088;&#1099;%20&#1087;&#1086;%20&#1082;&#1086;&#1083;-&#1074;&#1091;%20&#1094;&#1080;&#1082;&#1083;&#1086;&#1074;%20&#1080;%20&#1086;&#1073;&#1091;&#1095;&#1072;&#1102;&#1097;&#1080;&#1093;&#1089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8.1652450139285231E-3"/>
                  <c:y val="-2.0128952089924174E-2"/>
                </c:manualLayout>
              </c:layout>
              <c:showVal val="1"/>
            </c:dLbl>
            <c:dLbl>
              <c:idx val="1"/>
              <c:layout>
                <c:manualLayout>
                  <c:x val="-4.8991470083570984E-3"/>
                  <c:y val="-4.5290142202329263E-2"/>
                </c:manualLayout>
              </c:layout>
              <c:showVal val="1"/>
            </c:dLbl>
            <c:dLbl>
              <c:idx val="2"/>
              <c:layout>
                <c:manualLayout>
                  <c:x val="-1.6330490027857011E-3"/>
                  <c:y val="-2.516119011240517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Лист2!$A$2:$A$4</c:f>
              <c:strCache>
                <c:ptCount val="3"/>
                <c:pt idx="0">
                  <c:v>Лечебное дело</c:v>
                </c:pt>
                <c:pt idx="1">
                  <c:v>Педиатрия</c:v>
                </c:pt>
                <c:pt idx="2">
                  <c:v>Стоматология</c:v>
                </c:pt>
              </c:strCache>
            </c:strRef>
          </c:cat>
          <c:val>
            <c:numRef>
              <c:f>Лист2!$B$2:$B$4</c:f>
              <c:numCache>
                <c:formatCode>0%</c:formatCode>
                <c:ptCount val="3"/>
                <c:pt idx="0">
                  <c:v>0.54</c:v>
                </c:pt>
                <c:pt idx="1">
                  <c:v>0.60000000000000064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0193428134886187E-2"/>
                </c:manualLayout>
              </c:layout>
              <c:showVal val="1"/>
            </c:dLbl>
            <c:dLbl>
              <c:idx val="1"/>
              <c:layout>
                <c:manualLayout>
                  <c:x val="1.6330490027857011E-3"/>
                  <c:y val="-2.2645071101164718E-2"/>
                </c:manualLayout>
              </c:layout>
              <c:showVal val="1"/>
            </c:dLbl>
            <c:dLbl>
              <c:idx val="2"/>
              <c:layout>
                <c:manualLayout>
                  <c:x val="4.8991470083570984E-3"/>
                  <c:y val="-4.529014220232926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Лист2!$A$2:$A$4</c:f>
              <c:strCache>
                <c:ptCount val="3"/>
                <c:pt idx="0">
                  <c:v>Лечебное дело</c:v>
                </c:pt>
                <c:pt idx="1">
                  <c:v>Педиатрия</c:v>
                </c:pt>
                <c:pt idx="2">
                  <c:v>Стоматология</c:v>
                </c:pt>
              </c:strCache>
            </c:strRef>
          </c:cat>
          <c:val>
            <c:numRef>
              <c:f>Лист2!$C$2:$C$4</c:f>
              <c:numCache>
                <c:formatCode>0%</c:formatCode>
                <c:ptCount val="3"/>
                <c:pt idx="0">
                  <c:v>0.630000000000001</c:v>
                </c:pt>
                <c:pt idx="1">
                  <c:v>0.65000000000000113</c:v>
                </c:pt>
                <c:pt idx="2">
                  <c:v>0.60000000000000064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8.1652450139284901E-3"/>
                  <c:y val="-2.5161190112405175E-2"/>
                </c:manualLayout>
              </c:layout>
              <c:showVal val="1"/>
            </c:dLbl>
            <c:dLbl>
              <c:idx val="1"/>
              <c:layout>
                <c:manualLayout>
                  <c:x val="2.1229637036214138E-2"/>
                  <c:y val="-2.7677309123645754E-2"/>
                </c:manualLayout>
              </c:layout>
              <c:showVal val="1"/>
            </c:dLbl>
            <c:dLbl>
              <c:idx val="2"/>
              <c:layout>
                <c:manualLayout>
                  <c:x val="3.2660980055713919E-2"/>
                  <c:y val="-3.270954714612676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Лист2!$A$2:$A$4</c:f>
              <c:strCache>
                <c:ptCount val="3"/>
                <c:pt idx="0">
                  <c:v>Лечебное дело</c:v>
                </c:pt>
                <c:pt idx="1">
                  <c:v>Педиатрия</c:v>
                </c:pt>
                <c:pt idx="2">
                  <c:v>Стоматология</c:v>
                </c:pt>
              </c:strCache>
            </c:strRef>
          </c:cat>
          <c:val>
            <c:numRef>
              <c:f>Лист2!$D$2:$D$4</c:f>
              <c:numCache>
                <c:formatCode>0%</c:formatCode>
                <c:ptCount val="3"/>
                <c:pt idx="0">
                  <c:v>0.72000000000000064</c:v>
                </c:pt>
                <c:pt idx="1">
                  <c:v>0.76000000000000101</c:v>
                </c:pt>
                <c:pt idx="2">
                  <c:v>0.5</c:v>
                </c:pt>
              </c:numCache>
            </c:numRef>
          </c:val>
        </c:ser>
        <c:shape val="box"/>
        <c:axId val="113024000"/>
        <c:axId val="113513216"/>
        <c:axId val="0"/>
      </c:bar3DChart>
      <c:catAx>
        <c:axId val="113024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513216"/>
        <c:crosses val="autoZero"/>
        <c:auto val="1"/>
        <c:lblAlgn val="ctr"/>
        <c:lblOffset val="100"/>
      </c:catAx>
      <c:valAx>
        <c:axId val="11351321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13024000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9.5030975394268871E-2"/>
          <c:y val="8.211314407688762E-2"/>
          <c:w val="0.743008977838443"/>
          <c:h val="0.77292299944815046"/>
        </c:manualLayout>
      </c:layout>
      <c:barChart>
        <c:barDir val="col"/>
        <c:grouping val="clustered"/>
        <c:ser>
          <c:idx val="0"/>
          <c:order val="0"/>
          <c:tx>
            <c:strRef>
              <c:f>Ординаторы!$L$2</c:f>
              <c:strCache>
                <c:ptCount val="1"/>
                <c:pt idx="0">
                  <c:v>Всего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Ординаторы!$K$3:$K$5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Ординаторы!$L$3:$L$5</c:f>
              <c:numCache>
                <c:formatCode>General</c:formatCode>
                <c:ptCount val="3"/>
                <c:pt idx="0">
                  <c:v>322</c:v>
                </c:pt>
                <c:pt idx="1">
                  <c:v>502</c:v>
                </c:pt>
                <c:pt idx="2">
                  <c:v>568</c:v>
                </c:pt>
              </c:numCache>
            </c:numRef>
          </c:val>
        </c:ser>
        <c:ser>
          <c:idx val="1"/>
          <c:order val="1"/>
          <c:tx>
            <c:strRef>
              <c:f>Ординаторы!$M$2</c:f>
              <c:strCache>
                <c:ptCount val="1"/>
                <c:pt idx="0">
                  <c:v>Целевые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Ординаторы!$K$3:$K$5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Ординаторы!$M$3:$M$5</c:f>
              <c:numCache>
                <c:formatCode>General</c:formatCode>
                <c:ptCount val="3"/>
                <c:pt idx="0">
                  <c:v>74</c:v>
                </c:pt>
                <c:pt idx="1">
                  <c:v>76</c:v>
                </c:pt>
                <c:pt idx="2">
                  <c:v>147</c:v>
                </c:pt>
              </c:numCache>
            </c:numRef>
          </c:val>
        </c:ser>
        <c:axId val="113108864"/>
        <c:axId val="113110400"/>
      </c:barChart>
      <c:catAx>
        <c:axId val="1131088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10400"/>
        <c:crosses val="autoZero"/>
        <c:auto val="1"/>
        <c:lblAlgn val="ctr"/>
        <c:lblOffset val="100"/>
      </c:catAx>
      <c:valAx>
        <c:axId val="113110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0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0120897477834"/>
          <c:y val="0.44925864396151727"/>
          <c:w val="0.15429229084656368"/>
          <c:h val="0.1772453729736634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3175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0.2689542640935208"/>
          <c:y val="3.8354190101237348E-2"/>
          <c:w val="0.46740091546675938"/>
          <c:h val="0.82251864175973666"/>
        </c:manualLayout>
      </c:layout>
      <c:barChart>
        <c:barDir val="bar"/>
        <c:grouping val="clustered"/>
        <c:ser>
          <c:idx val="0"/>
          <c:order val="0"/>
          <c:tx>
            <c:strRef>
              <c:f>Диаграммы!$C$2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Диаграммы!$B$4:$B$6</c:f>
              <c:strCache>
                <c:ptCount val="3"/>
                <c:pt idx="0">
                  <c:v>С применением ДОТ</c:v>
                </c:pt>
                <c:pt idx="1">
                  <c:v>На симуляционном оборудовании</c:v>
                </c:pt>
                <c:pt idx="2">
                  <c:v>Со стажировкой в ЛПУ</c:v>
                </c:pt>
              </c:strCache>
            </c:strRef>
          </c:cat>
          <c:val>
            <c:numRef>
              <c:f>Диаграммы!$C$4:$C$6</c:f>
              <c:numCache>
                <c:formatCode>General</c:formatCode>
                <c:ptCount val="3"/>
                <c:pt idx="0">
                  <c:v>25</c:v>
                </c:pt>
                <c:pt idx="1">
                  <c:v>24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Диаграммы!$D$2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Диаграммы!$B$4:$B$6</c:f>
              <c:strCache>
                <c:ptCount val="3"/>
                <c:pt idx="0">
                  <c:v>С применением ДОТ</c:v>
                </c:pt>
                <c:pt idx="1">
                  <c:v>На симуляционном оборудовании</c:v>
                </c:pt>
                <c:pt idx="2">
                  <c:v>Со стажировкой в ЛПУ</c:v>
                </c:pt>
              </c:strCache>
            </c:strRef>
          </c:cat>
          <c:val>
            <c:numRef>
              <c:f>Диаграммы!$D$4:$D$6</c:f>
              <c:numCache>
                <c:formatCode>General</c:formatCode>
                <c:ptCount val="3"/>
                <c:pt idx="0">
                  <c:v>17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Диаграммы!$E$2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Диаграммы!$B$4:$B$6</c:f>
              <c:strCache>
                <c:ptCount val="3"/>
                <c:pt idx="0">
                  <c:v>С применением ДОТ</c:v>
                </c:pt>
                <c:pt idx="1">
                  <c:v>На симуляционном оборудовании</c:v>
                </c:pt>
                <c:pt idx="2">
                  <c:v>Со стажировкой в ЛПУ</c:v>
                </c:pt>
              </c:strCache>
            </c:strRef>
          </c:cat>
          <c:val>
            <c:numRef>
              <c:f>Диаграммы!$E$4:$E$6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Диаграммы!$F$2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Диаграммы!$B$4:$B$6</c:f>
              <c:strCache>
                <c:ptCount val="3"/>
                <c:pt idx="0">
                  <c:v>С применением ДОТ</c:v>
                </c:pt>
                <c:pt idx="1">
                  <c:v>На симуляционном оборудовании</c:v>
                </c:pt>
                <c:pt idx="2">
                  <c:v>Со стажировкой в ЛПУ</c:v>
                </c:pt>
              </c:strCache>
            </c:strRef>
          </c:cat>
          <c:val>
            <c:numRef>
              <c:f>Диаграммы!$F$4:$F$6</c:f>
              <c:numCache>
                <c:formatCode>General</c:formatCode>
                <c:ptCount val="3"/>
                <c:pt idx="0">
                  <c:v>16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axId val="123214464"/>
        <c:axId val="123220352"/>
      </c:barChart>
      <c:catAx>
        <c:axId val="1232144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20352"/>
        <c:crosses val="autoZero"/>
        <c:auto val="1"/>
        <c:lblAlgn val="ctr"/>
        <c:lblOffset val="100"/>
      </c:catAx>
      <c:valAx>
        <c:axId val="1232203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21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63287445409459"/>
          <c:y val="0.19614501312335955"/>
          <c:w val="0.11341438773959005"/>
          <c:h val="0.59282902137232851"/>
        </c:manualLayout>
      </c:layout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Диаграммы!$C$26</c:f>
              <c:strCache>
                <c:ptCount val="1"/>
                <c:pt idx="0">
                  <c:v>Количество проведенных циклов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Диаграммы!$B$27:$B$30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Диаграммы!$C$27:$C$30</c:f>
              <c:numCache>
                <c:formatCode>General</c:formatCode>
                <c:ptCount val="4"/>
                <c:pt idx="0">
                  <c:v>291</c:v>
                </c:pt>
                <c:pt idx="1">
                  <c:v>374</c:v>
                </c:pt>
                <c:pt idx="2">
                  <c:v>380</c:v>
                </c:pt>
                <c:pt idx="3">
                  <c:v>399</c:v>
                </c:pt>
              </c:numCache>
            </c:numRef>
          </c:val>
        </c:ser>
        <c:ser>
          <c:idx val="1"/>
          <c:order val="1"/>
          <c:tx>
            <c:strRef>
              <c:f>Диаграммы!$D$26</c:f>
              <c:strCache>
                <c:ptCount val="1"/>
                <c:pt idx="0">
                  <c:v>Количество слушателей</c:v>
                </c:pt>
              </c:strCache>
            </c:strRef>
          </c:tx>
          <c:dLbls>
            <c:dLbl>
              <c:idx val="3"/>
              <c:layout>
                <c:manualLayout>
                  <c:x val="4.3283698448585132E-4"/>
                  <c:y val="2.444129630239735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Диаграммы!$B$27:$B$30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Диаграммы!$D$27:$D$30</c:f>
              <c:numCache>
                <c:formatCode>General</c:formatCode>
                <c:ptCount val="4"/>
                <c:pt idx="0">
                  <c:v>2230</c:v>
                </c:pt>
                <c:pt idx="1">
                  <c:v>2595</c:v>
                </c:pt>
                <c:pt idx="2">
                  <c:v>2286</c:v>
                </c:pt>
                <c:pt idx="3">
                  <c:v>9447</c:v>
                </c:pt>
              </c:numCache>
            </c:numRef>
          </c:val>
        </c:ser>
        <c:axId val="117442048"/>
        <c:axId val="117443584"/>
      </c:barChart>
      <c:catAx>
        <c:axId val="1174420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43584"/>
        <c:crosses val="autoZero"/>
        <c:auto val="1"/>
        <c:lblAlgn val="ctr"/>
        <c:lblOffset val="100"/>
      </c:catAx>
      <c:valAx>
        <c:axId val="117443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420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0.79891</cdr:y>
    </cdr:from>
    <cdr:to>
      <cdr:x>0.15789</cdr:x>
      <cdr:y>0.85597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0.16667</cdr:x>
      <cdr:y>0.79891</cdr:y>
    </cdr:from>
    <cdr:to>
      <cdr:x>0.2193</cdr:x>
      <cdr:y>0.85597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2019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0.22807</cdr:x>
      <cdr:y>0.79891</cdr:y>
    </cdr:from>
    <cdr:to>
      <cdr:x>0.2807</cdr:x>
      <cdr:y>0.85597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2020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0.39474</cdr:x>
      <cdr:y>0.79891</cdr:y>
    </cdr:from>
    <cdr:to>
      <cdr:x>0.44737</cdr:x>
      <cdr:y>0.85597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40360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0.46491</cdr:x>
      <cdr:y>0.79891</cdr:y>
    </cdr:from>
    <cdr:to>
      <cdr:x>0.51754</cdr:x>
      <cdr:y>0.85597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6424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2019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0.52632</cdr:x>
      <cdr:y>0.79891</cdr:y>
    </cdr:from>
    <cdr:to>
      <cdr:x>0.57895</cdr:x>
      <cdr:y>0.85597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0480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2020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0.68421</cdr:x>
      <cdr:y>0.79891</cdr:y>
    </cdr:from>
    <cdr:to>
      <cdr:x>0.73684</cdr:x>
      <cdr:y>0.85597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16624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0.75439</cdr:x>
      <cdr:y>0.79891</cdr:y>
    </cdr:from>
    <cdr:to>
      <cdr:x>0.80702</cdr:x>
      <cdr:y>0.85597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192688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2019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0.81579</cdr:x>
      <cdr:y>0.79891</cdr:y>
    </cdr:from>
    <cdr:to>
      <cdr:x>0.86842</cdr:x>
      <cdr:y>0.85597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696744" y="40324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2020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B3B5F-2411-4C69-9F24-382D25B1E075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D9A26-1B71-4E0D-A272-D72926C8C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3992D-2EB4-4ABF-AB74-A2E9E0931E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97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E950-B578-47E5-93EE-8586E8EA501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13E3-441D-4FC7-9ECB-951F144A3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928688" y="0"/>
            <a:ext cx="8215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0000FF"/>
              </a:solidFill>
            </a:endParaRPr>
          </a:p>
          <a:p>
            <a:pPr>
              <a:defRPr/>
            </a:pP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763" y="0"/>
            <a:ext cx="88630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целевого приема в НГМУ МЗ РФ для Новосибирской области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Маринкин Игорь Олегович</a:t>
            </a:r>
          </a:p>
          <a:p>
            <a:pPr algn="ctr" eaLnBrk="0" hangingPunct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Ректор Новосибирского государственного медицинского университета, </a:t>
            </a:r>
          </a:p>
          <a:p>
            <a:pPr algn="ctr" eaLnBrk="0" hangingPunct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Заслуженный врач России</a:t>
            </a: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медицинских наук,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1" descr="D:\Рабочий стол\МАРИЯ\НГМУ\Главный корпус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3"/>
            <a:ext cx="9144000" cy="465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6066361"/>
              </p:ext>
            </p:extLst>
          </p:nvPr>
        </p:nvGraphicFramePr>
        <p:xfrm>
          <a:off x="571472" y="1785926"/>
          <a:ext cx="8215315" cy="447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63"/>
                <a:gridCol w="2855776"/>
                <a:gridCol w="2855776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Контингент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слушателей</a:t>
                      </a: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час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2871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 персонал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час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3152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3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6023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Ординаторы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 час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895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 час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3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7744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04" name="Rectangle 1"/>
          <p:cNvSpPr>
            <a:spLocks noChangeArrowheads="1"/>
          </p:cNvSpPr>
          <p:nvPr/>
        </p:nvSpPr>
        <p:spPr bwMode="auto">
          <a:xfrm>
            <a:off x="571472" y="0"/>
            <a:ext cx="837250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Численность специалистов, прошедших обучение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профилактике распространения и лечению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новой </a:t>
            </a:r>
            <a:r>
              <a:rPr lang="ru-RU" alt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инфекции (COVID-19)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alt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4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848872" cy="17526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Низкая мотивация абитуриентов к обучению в медицинском ВУЗе.</a:t>
            </a:r>
          </a:p>
          <a:p>
            <a:pPr marL="457200" indent="-457200" algn="l">
              <a:buAutoNum type="arabicPeriod"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Недостаточная профессиональная ориентация на уровне города Новосибирска.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Отчисление целевых студентов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2019-20 учебном году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424935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79"/>
                <a:gridCol w="1130479"/>
                <a:gridCol w="1693579"/>
                <a:gridCol w="1482442"/>
                <a:gridCol w="1861756"/>
              </a:tblGrid>
              <a:tr h="148423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собственному желанию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неуспеваемости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5991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601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601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Педиатрия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424936" cy="3528392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Упорядочить квотирование мест для целевой подготовки в соответствие с запросами сельского и городского здравоохранения.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Повысить ответственность главных врачей ЦРБ за отбор мотивированных абитуриентов.</a:t>
            </a:r>
          </a:p>
          <a:p>
            <a:pPr marL="457200" indent="-457200" algn="l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Улучшить отбор мотивированных абитуриентов для целевой подготовки для городских ЛПУ.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26" y="107950"/>
            <a:ext cx="8773854" cy="584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7347" name="Прямоугольник 6"/>
          <p:cNvSpPr>
            <a:spLocks noChangeArrowheads="1"/>
          </p:cNvSpPr>
          <p:nvPr/>
        </p:nvSpPr>
        <p:spPr bwMode="auto">
          <a:xfrm>
            <a:off x="0" y="609329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квоты целевых мест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124744"/>
          <a:ext cx="8208912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 для приема на обучение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ФГБОУ ВО НГМУ Минздрава России в 2020 году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496944" cy="380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218"/>
                <a:gridCol w="1780242"/>
                <a:gridCol w="1780242"/>
                <a:gridCol w="1780242"/>
              </a:tblGrid>
              <a:tr h="2291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бюджетных мест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- всего целевых мест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 общего количества целевых мест – места для Новосибирской области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Лечебное дело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 (85,5%)</a:t>
                      </a:r>
                    </a:p>
                  </a:txBody>
                  <a:tcPr anchor="ctr"/>
                </a:tc>
              </a:tr>
              <a:tr h="503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Педиатрия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 (85,1%)</a:t>
                      </a:r>
                    </a:p>
                  </a:txBody>
                  <a:tcPr anchor="ctr"/>
                </a:tc>
              </a:tr>
              <a:tr h="5034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Стоматология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(100%)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среднего балла ЕГЭ и проходного балла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500306"/>
          <a:ext cx="7776866" cy="321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1603255"/>
                <a:gridCol w="1481806"/>
                <a:gridCol w="1481806"/>
                <a:gridCol w="1481806"/>
              </a:tblGrid>
              <a:tr h="190873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ЕГЭ  зачисленных на целевые места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ЕГЭ  зачисленных по общему конкурсу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Проходной балл  зачисленных на целевые места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Проходной балл зачисленных по общему конкурсу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Педиатрия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осуществления трудовой деятельности по окончании обучения (зачисление 2020 года)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821537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428760"/>
                <a:gridCol w="1643074"/>
                <a:gridCol w="1643074"/>
                <a:gridCol w="15001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ЛПУ г.Новосибирска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зачисленных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ЕГЭ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зачисленных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ЕГЭ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Педиатрия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(Карасук,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Куйбышев, Колывань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82,67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Целевые студенты-выпускники 2021 года подготовлены для всех районов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Департамент по учебной работе\3 Учебно-методический отдел\Пименова Н.В\12826-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89738" cy="505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99593" y="332659"/>
            <a:ext cx="7848872" cy="11575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Выпуск ординаторов в </a:t>
            </a:r>
            <a:r>
              <a:rPr lang="ru-RU" sz="3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sz="3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2175392"/>
              </p:ext>
            </p:extLst>
          </p:nvPr>
        </p:nvGraphicFramePr>
        <p:xfrm>
          <a:off x="1115616" y="1556792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1695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1314452" y="815976"/>
            <a:ext cx="7532693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121914" tIns="60957" rIns="121914" bIns="60957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Программы обучения НГМУ на портале непрерывного медицинского и фармацевтического образования МЗ РФ </a:t>
            </a:r>
            <a:r>
              <a:rPr lang="en-US" altLang="ru-RU" sz="28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edu.rosminzdrav.ru</a:t>
            </a:r>
            <a:endParaRPr lang="ru-RU" altLang="ru-RU" sz="28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5876862"/>
            <a:ext cx="9144000" cy="984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сегодняшний день в статусе «Утверждено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375 программ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рецензировании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0017456"/>
              </p:ext>
            </p:extLst>
          </p:nvPr>
        </p:nvGraphicFramePr>
        <p:xfrm>
          <a:off x="750094" y="2133600"/>
          <a:ext cx="7854354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080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07825" y="205449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121914" tIns="60957" rIns="121914" bIns="60957" anchor="ctr">
            <a:noAutofit/>
          </a:bodyPr>
          <a:lstStyle>
            <a:defPPr>
              <a:defRPr lang="ru-RU"/>
            </a:defPPr>
            <a:lvl1pPr algn="ctr" eaLnBrk="0" hangingPunct="0">
              <a:defRPr sz="2800" b="1">
                <a:solidFill>
                  <a:srgbClr val="002060"/>
                </a:solidFill>
                <a:latin typeface="+mj-lt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слушателей и циклов </a:t>
            </a:r>
            <a:b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рамках системы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НМО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5074191"/>
              </p:ext>
            </p:extLst>
          </p:nvPr>
        </p:nvGraphicFramePr>
        <p:xfrm>
          <a:off x="964407" y="1657350"/>
          <a:ext cx="7215188" cy="455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18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373</Words>
  <Application>Microsoft Office PowerPoint</Application>
  <PresentationFormat>Экран (4:3)</PresentationFormat>
  <Paragraphs>141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Сравнительный анализ квоты целевых мест</vt:lpstr>
      <vt:lpstr>Количество мест для приема на обучение  в ФГБОУ ВО НГМУ Минздрава России в 2020 году</vt:lpstr>
      <vt:lpstr>Сравнительный анализ среднего балла ЕГЭ и проходного балла</vt:lpstr>
      <vt:lpstr>Место осуществления трудовой деятельности по окончании обучения (зачисление 2020 года)</vt:lpstr>
      <vt:lpstr>Целевые студенты-выпускники 2021 года подготовлены для всех районов  Новосибирской области</vt:lpstr>
      <vt:lpstr>Выпуск ординаторов в 2019-2021 годах</vt:lpstr>
      <vt:lpstr>Слайд 8</vt:lpstr>
      <vt:lpstr>Слайд 9</vt:lpstr>
      <vt:lpstr>Слайд 10</vt:lpstr>
      <vt:lpstr> Проблемы:</vt:lpstr>
      <vt:lpstr>Отчисление целевых студентов в 2019-20 учебном году</vt:lpstr>
      <vt:lpstr>  Задачи:</vt:lpstr>
      <vt:lpstr>Слайд 14</vt:lpstr>
    </vt:vector>
  </TitlesOfParts>
  <Company>ГОУ ВПО НГМУ Росздрава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Планируемый набор студентов в 2020 году</dc:title>
  <dc:creator>Nabster</dc:creator>
  <cp:lastModifiedBy>User</cp:lastModifiedBy>
  <cp:revision>83</cp:revision>
  <dcterms:created xsi:type="dcterms:W3CDTF">2020-06-28T07:14:55Z</dcterms:created>
  <dcterms:modified xsi:type="dcterms:W3CDTF">2021-05-18T02:02:53Z</dcterms:modified>
</cp:coreProperties>
</file>