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94" r:id="rId3"/>
    <p:sldId id="257" r:id="rId4"/>
    <p:sldId id="295" r:id="rId5"/>
    <p:sldId id="360" r:id="rId6"/>
    <p:sldId id="331" r:id="rId7"/>
    <p:sldId id="301" r:id="rId8"/>
    <p:sldId id="361" r:id="rId9"/>
    <p:sldId id="334" r:id="rId10"/>
    <p:sldId id="298" r:id="rId11"/>
    <p:sldId id="303" r:id="rId12"/>
    <p:sldId id="305" r:id="rId13"/>
    <p:sldId id="362" r:id="rId14"/>
    <p:sldId id="363" r:id="rId15"/>
    <p:sldId id="364" r:id="rId16"/>
    <p:sldId id="315" r:id="rId17"/>
    <p:sldId id="284" r:id="rId18"/>
    <p:sldId id="366" r:id="rId19"/>
    <p:sldId id="365" r:id="rId20"/>
    <p:sldId id="33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11" r:id="rId29"/>
    <p:sldId id="393" r:id="rId30"/>
    <p:sldId id="394" r:id="rId31"/>
    <p:sldId id="395" r:id="rId32"/>
    <p:sldId id="396" r:id="rId33"/>
    <p:sldId id="269" r:id="rId34"/>
    <p:sldId id="337" r:id="rId35"/>
    <p:sldId id="376" r:id="rId36"/>
    <p:sldId id="377" r:id="rId37"/>
    <p:sldId id="388" r:id="rId38"/>
    <p:sldId id="389" r:id="rId39"/>
    <p:sldId id="378" r:id="rId40"/>
    <p:sldId id="379" r:id="rId41"/>
    <p:sldId id="380" r:id="rId42"/>
    <p:sldId id="381" r:id="rId43"/>
    <p:sldId id="383" r:id="rId44"/>
    <p:sldId id="385" r:id="rId45"/>
    <p:sldId id="386" r:id="rId46"/>
    <p:sldId id="387" r:id="rId47"/>
    <p:sldId id="286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6600"/>
    <a:srgbClr val="CC99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49630382948903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13E-465D-AF5A-8621F29F2E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916844074382127E-3"/>
                  <c:y val="2.93044362592185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13E-465D-AF5A-8621F29F2E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916844074382127E-3"/>
                  <c:y val="5.64381735362732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13E-465D-AF5A-8621F29F2E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833688148764253E-3"/>
                  <c:y val="2.17069898216437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13E-465D-AF5A-8621F29F2E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592</c:v>
                </c:pt>
                <c:pt idx="1">
                  <c:v>713</c:v>
                </c:pt>
                <c:pt idx="2">
                  <c:v>721</c:v>
                </c:pt>
                <c:pt idx="3">
                  <c:v>1340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3E-465D-AF5A-8621F29F2EF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568083880"/>
        <c:axId val="568083096"/>
      </c:barChart>
      <c:catAx>
        <c:axId val="56808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cap="none" spc="0" normalizeH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8083096"/>
        <c:crosses val="autoZero"/>
        <c:auto val="1"/>
        <c:lblAlgn val="ctr"/>
        <c:lblOffset val="100"/>
        <c:noMultiLvlLbl val="0"/>
      </c:catAx>
      <c:valAx>
        <c:axId val="56808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808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38FE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14</c:v>
                </c:pt>
                <c:pt idx="3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7E-45B6-9523-396144577E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82223088"/>
        <c:axId val="482225048"/>
      </c:barChart>
      <c:catAx>
        <c:axId val="48222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cap="none" spc="0" normalizeH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225048"/>
        <c:crosses val="autoZero"/>
        <c:auto val="1"/>
        <c:lblAlgn val="ctr"/>
        <c:lblOffset val="100"/>
        <c:noMultiLvlLbl val="0"/>
      </c:catAx>
      <c:valAx>
        <c:axId val="48222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22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</c:v>
                </c:pt>
                <c:pt idx="1">
                  <c:v>91</c:v>
                </c:pt>
                <c:pt idx="2">
                  <c:v>164</c:v>
                </c:pt>
                <c:pt idx="3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7E-45B6-9523-396144577E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78878408"/>
        <c:axId val="478881544"/>
      </c:barChart>
      <c:catAx>
        <c:axId val="47887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8881544"/>
        <c:crosses val="autoZero"/>
        <c:auto val="1"/>
        <c:lblAlgn val="ctr"/>
        <c:lblOffset val="100"/>
        <c:noMultiLvlLbl val="0"/>
      </c:catAx>
      <c:valAx>
        <c:axId val="478881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8878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1942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49128729286477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D4C-4A52-B703-E777CF7C24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916844074382562E-3"/>
                  <c:y val="5.27761872612444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13E-465D-AF5A-8621F29F2E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916844074382127E-3"/>
                  <c:y val="2.56424499841897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4C-4A52-B703-E777CF7C24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916844074382127E-3"/>
                  <c:y val="-5.57587618469752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13E-465D-AF5A-8621F29F2E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0.998</c:v>
                </c:pt>
                <c:pt idx="1">
                  <c:v>0.98599999999999999</c:v>
                </c:pt>
                <c:pt idx="2">
                  <c:v>0.99399999999999999</c:v>
                </c:pt>
                <c:pt idx="3">
                  <c:v>0.93400000000000005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3E-465D-AF5A-8621F29F2EF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78879584"/>
        <c:axId val="478874880"/>
      </c:barChart>
      <c:catAx>
        <c:axId val="4788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rgbClr val="3366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8874880"/>
        <c:crosses val="autoZero"/>
        <c:auto val="1"/>
        <c:lblAlgn val="ctr"/>
        <c:lblOffset val="100"/>
        <c:noMultiLvlLbl val="0"/>
      </c:catAx>
      <c:valAx>
        <c:axId val="478874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none"/>
        <c:minorTickMark val="none"/>
        <c:tickLblPos val="nextTo"/>
        <c:crossAx val="47887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9B434-6424-4A61-BFDE-557B8FCEF4F6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48D7C-AB59-4277-9027-EE54D78E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5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1AE3-6002-432B-8126-7BA6BD01C9D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3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2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1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7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6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3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7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8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5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1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9832-5447-4928-B081-61088DB6246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" y="-1"/>
            <a:ext cx="9140775" cy="68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62" y="4306275"/>
            <a:ext cx="3625544" cy="2417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2368" y="478828"/>
            <a:ext cx="850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самодеятельного творчества медицинских работников Новосибирской области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6" y="2007684"/>
            <a:ext cx="3394356" cy="226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585" y="4378980"/>
            <a:ext cx="3516486" cy="2344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478" y="2048131"/>
            <a:ext cx="4361511" cy="2258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85" y="1744072"/>
            <a:ext cx="1873719" cy="1873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06" y="4245994"/>
            <a:ext cx="2284130" cy="253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75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0" y="742964"/>
            <a:ext cx="2766345" cy="213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08344" y="-180530"/>
            <a:ext cx="4183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Спартакиада</a:t>
            </a:r>
            <a:endParaRPr lang="ru-RU" sz="4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9524"/>
            <a:ext cx="9144000" cy="2988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" y="2601347"/>
            <a:ext cx="2543990" cy="2411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846" y="672970"/>
            <a:ext cx="4133607" cy="2204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925" y="2124926"/>
            <a:ext cx="3598877" cy="2215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28" y="2725866"/>
            <a:ext cx="3096114" cy="228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485" y="668970"/>
            <a:ext cx="2037693" cy="1864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84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1959" y="-156170"/>
            <a:ext cx="6075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Турнир по боулингу</a:t>
            </a:r>
            <a:endParaRPr lang="ru-RU" sz="5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1" y="3140096"/>
            <a:ext cx="5450048" cy="3634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8" y="979663"/>
            <a:ext cx="2130284" cy="2417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57" y="4197382"/>
            <a:ext cx="3864319" cy="2576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464" y="796358"/>
            <a:ext cx="4175986" cy="278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506" y="736382"/>
            <a:ext cx="2430011" cy="364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648" y="3292599"/>
            <a:ext cx="1632874" cy="108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05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6404"/>
            <a:ext cx="4420997" cy="292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22789"/>
            <a:ext cx="4355102" cy="2884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494" y="3448094"/>
            <a:ext cx="5037465" cy="3336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406" y="795381"/>
            <a:ext cx="4735594" cy="3136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403" y="1188704"/>
            <a:ext cx="2598772" cy="2856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61959" y="-156170"/>
            <a:ext cx="6075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Караоке-</a:t>
            </a:r>
            <a:r>
              <a:rPr lang="ru-RU" sz="5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баттл</a:t>
            </a:r>
            <a:endParaRPr lang="ru-RU" sz="5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96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211" y="1060508"/>
            <a:ext cx="4008172" cy="2672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316" y="3825473"/>
            <a:ext cx="2021684" cy="303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" y="1060508"/>
            <a:ext cx="4002597" cy="2668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421" y="1060508"/>
            <a:ext cx="3019579" cy="2668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049" y="3825474"/>
            <a:ext cx="1864956" cy="3032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" y="3825472"/>
            <a:ext cx="2414860" cy="303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505" y="3825472"/>
            <a:ext cx="2946919" cy="303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61959" y="-156170"/>
            <a:ext cx="6075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Бьюти</a:t>
            </a:r>
            <a:r>
              <a:rPr lang="ru-RU" sz="5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-мед</a:t>
            </a:r>
            <a:endParaRPr lang="ru-RU" sz="5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29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8" y="2919369"/>
            <a:ext cx="6609223" cy="3938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8" y="703391"/>
            <a:ext cx="2563060" cy="2727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253" y="4082069"/>
            <a:ext cx="2512747" cy="2717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196" y="735743"/>
            <a:ext cx="2130804" cy="3287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672" y="703391"/>
            <a:ext cx="2999518" cy="240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29" y="703391"/>
            <a:ext cx="1482291" cy="175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71788" y="-63218"/>
            <a:ext cx="7209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«Спасибо, доктор!»</a:t>
            </a:r>
            <a:endParaRPr lang="ru-RU" sz="4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919" y="2495128"/>
            <a:ext cx="2978802" cy="2234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391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83" y="2407762"/>
            <a:ext cx="6357201" cy="4238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023" y="904973"/>
            <a:ext cx="3720053" cy="2480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63191" y="698440"/>
            <a:ext cx="30891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</a:t>
            </a:r>
          </a:p>
          <a:p>
            <a:pPr algn="ctr"/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врача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3176" y="4615929"/>
            <a:ext cx="200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200" y="647176"/>
            <a:ext cx="4372291" cy="3279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303">
            <a:off x="4807152" y="3966354"/>
            <a:ext cx="3719119" cy="2789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7550">
            <a:off x="206057" y="3812096"/>
            <a:ext cx="4318706" cy="2879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7061">
            <a:off x="1007188" y="697678"/>
            <a:ext cx="2363654" cy="3151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05399" y="3464729"/>
            <a:ext cx="340586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врача</a:t>
            </a:r>
            <a:endParaRPr lang="ru-R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0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5" y="3568116"/>
            <a:ext cx="3833769" cy="2875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4" y="1315072"/>
            <a:ext cx="4610629" cy="2253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45" y="3875713"/>
            <a:ext cx="3990014" cy="2660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48" y="813733"/>
            <a:ext cx="3990011" cy="2660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66737" y="3414048"/>
            <a:ext cx="203036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Клуб юристов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1333" y="2779569"/>
            <a:ext cx="297023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Круглый стол </a:t>
            </a:r>
          </a:p>
          <a:p>
            <a:pPr algn="r"/>
            <a:r>
              <a:rPr lang="ru-RU" sz="2400" b="1" dirty="0" smtClean="0"/>
              <a:t>с экономистами ЛПУ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04601" y="4068998"/>
            <a:ext cx="223394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Клуб </a:t>
            </a:r>
            <a:r>
              <a:rPr lang="ru-RU" sz="2400" b="1" dirty="0" err="1" smtClean="0"/>
              <a:t>начмедов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1628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462" y="2402331"/>
            <a:ext cx="6350466" cy="4384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11" y="1818821"/>
            <a:ext cx="3939096" cy="2215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2279" y="598802"/>
            <a:ext cx="8900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Поликлинический совет при участии 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руководства Минздрава НСО и ТФОМС НСО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065" y="1818821"/>
            <a:ext cx="3939097" cy="2215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709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" y="0"/>
            <a:ext cx="9146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025" y="3945726"/>
            <a:ext cx="3765176" cy="2510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52" y="936812"/>
            <a:ext cx="4202207" cy="280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80" y="4464019"/>
            <a:ext cx="4445214" cy="212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60587" y="2283016"/>
            <a:ext cx="3155577" cy="210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041" y="1757086"/>
            <a:ext cx="2015654" cy="1981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22976" y="730035"/>
            <a:ext cx="3996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Музей </a:t>
            </a:r>
            <a:r>
              <a:rPr lang="ru-RU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НОАВ</a:t>
            </a:r>
            <a:endParaRPr lang="ru-RU" sz="5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4171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002" y="855677"/>
            <a:ext cx="3825380" cy="2869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28" y="855677"/>
            <a:ext cx="3840504" cy="2880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28" y="3900287"/>
            <a:ext cx="3840504" cy="2880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002" y="3900287"/>
            <a:ext cx="3422710" cy="2857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5912" y="3505222"/>
            <a:ext cx="365933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Семинар по самообороне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99667" y="3505222"/>
            <a:ext cx="295645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Семинар по </a:t>
            </a:r>
          </a:p>
          <a:p>
            <a:pPr algn="ctr"/>
            <a:r>
              <a:rPr lang="ru-RU" sz="2400" b="1" dirty="0" smtClean="0"/>
              <a:t>стрессоустойчивости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96993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155940" y="1433505"/>
            <a:ext cx="6866626" cy="4423831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88" y="2336812"/>
            <a:ext cx="2936069" cy="2466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439" y="910352"/>
            <a:ext cx="3566377" cy="13280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Работа в Общественном Совете, </a:t>
            </a:r>
          </a:p>
          <a:p>
            <a:pPr algn="ctr"/>
            <a:r>
              <a:rPr lang="ru-RU" b="1" dirty="0" smtClean="0"/>
              <a:t>а </a:t>
            </a:r>
            <a:r>
              <a:rPr lang="ru-RU" b="1" dirty="0"/>
              <a:t>также нескольких </a:t>
            </a:r>
            <a:r>
              <a:rPr lang="ru-RU" b="1" dirty="0" smtClean="0"/>
              <a:t>рабочих </a:t>
            </a:r>
          </a:p>
          <a:p>
            <a:pPr algn="ctr"/>
            <a:r>
              <a:rPr lang="ru-RU" b="1" dirty="0" smtClean="0"/>
              <a:t>экспертных группах </a:t>
            </a:r>
          </a:p>
          <a:p>
            <a:pPr algn="ctr"/>
            <a:r>
              <a:rPr lang="ru-RU" b="1" dirty="0" smtClean="0"/>
              <a:t>при </a:t>
            </a:r>
            <a:r>
              <a:rPr lang="ru-RU" b="1" dirty="0"/>
              <a:t>Минздраве </a:t>
            </a:r>
            <a:r>
              <a:rPr lang="ru-RU" b="1" dirty="0" smtClean="0"/>
              <a:t>НСО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3439" y="2719144"/>
            <a:ext cx="2096199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Участие в </a:t>
            </a:r>
          </a:p>
          <a:p>
            <a:pPr algn="ctr"/>
            <a:r>
              <a:rPr lang="ru-RU" b="1" dirty="0" smtClean="0"/>
              <a:t>аттестации врачей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862" y="5202822"/>
            <a:ext cx="3823842" cy="10215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Участие </a:t>
            </a:r>
            <a:r>
              <a:rPr lang="ru-RU" b="1" dirty="0"/>
              <a:t>в разработке </a:t>
            </a:r>
            <a:endParaRPr lang="ru-RU" b="1" dirty="0" smtClean="0"/>
          </a:p>
          <a:p>
            <a:pPr algn="ctr"/>
            <a:r>
              <a:rPr lang="ru-RU" b="1" dirty="0" smtClean="0"/>
              <a:t>и </a:t>
            </a:r>
            <a:r>
              <a:rPr lang="ru-RU" b="1" dirty="0"/>
              <a:t>принятии Тарифного соглашения </a:t>
            </a:r>
            <a:endParaRPr lang="ru-RU" b="1" dirty="0" smtClean="0"/>
          </a:p>
          <a:p>
            <a:pPr algn="ctr"/>
            <a:r>
              <a:rPr lang="ru-RU" b="1" dirty="0" smtClean="0"/>
              <a:t>в системе ОМС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60068" y="3074938"/>
            <a:ext cx="2240843" cy="10215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Работа в </a:t>
            </a:r>
          </a:p>
          <a:p>
            <a:pPr algn="ctr"/>
            <a:r>
              <a:rPr lang="ru-RU" b="1" dirty="0" smtClean="0"/>
              <a:t>Координационном </a:t>
            </a:r>
          </a:p>
          <a:p>
            <a:pPr algn="ctr"/>
            <a:r>
              <a:rPr lang="ru-RU" b="1" dirty="0" smtClean="0"/>
              <a:t>Совете </a:t>
            </a:r>
            <a:r>
              <a:rPr lang="ru-RU" b="1" dirty="0"/>
              <a:t>при </a:t>
            </a:r>
            <a:r>
              <a:rPr lang="ru-RU" b="1" dirty="0" smtClean="0"/>
              <a:t>ТФОМС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862" y="3781555"/>
            <a:ext cx="2147203" cy="10215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Участие </a:t>
            </a:r>
            <a:r>
              <a:rPr lang="ru-RU" b="1" dirty="0"/>
              <a:t>в </a:t>
            </a:r>
            <a:endParaRPr lang="ru-RU" b="1" dirty="0" smtClean="0"/>
          </a:p>
          <a:p>
            <a:pPr algn="ctr"/>
            <a:r>
              <a:rPr lang="ru-RU" b="1" dirty="0" smtClean="0"/>
              <a:t>законотворческой </a:t>
            </a:r>
          </a:p>
          <a:p>
            <a:pPr algn="ctr"/>
            <a:r>
              <a:rPr lang="ru-RU" b="1" dirty="0" smtClean="0"/>
              <a:t>деятельности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69382" y="4913061"/>
            <a:ext cx="3787609" cy="13280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Участие </a:t>
            </a:r>
            <a:r>
              <a:rPr lang="ru-RU" b="1" dirty="0"/>
              <a:t>в разработке </a:t>
            </a:r>
            <a:endParaRPr lang="ru-RU" b="1" dirty="0" smtClean="0"/>
          </a:p>
          <a:p>
            <a:pPr algn="ctr"/>
            <a:r>
              <a:rPr lang="ru-RU" b="1" dirty="0" smtClean="0"/>
              <a:t>территориальной </a:t>
            </a:r>
            <a:r>
              <a:rPr lang="ru-RU" b="1" dirty="0"/>
              <a:t>Программы </a:t>
            </a:r>
            <a:endParaRPr lang="ru-RU" b="1" dirty="0" smtClean="0"/>
          </a:p>
          <a:p>
            <a:pPr algn="ctr"/>
            <a:r>
              <a:rPr lang="ru-RU" b="1" dirty="0" smtClean="0"/>
              <a:t>гос. </a:t>
            </a:r>
            <a:r>
              <a:rPr lang="ru-RU" b="1" dirty="0"/>
              <a:t>гарантий </a:t>
            </a:r>
            <a:r>
              <a:rPr lang="ru-RU" b="1" dirty="0" smtClean="0"/>
              <a:t>оказания </a:t>
            </a:r>
          </a:p>
          <a:p>
            <a:pPr algn="ctr"/>
            <a:r>
              <a:rPr lang="ru-RU" b="1" dirty="0" smtClean="0"/>
              <a:t>бесплатной </a:t>
            </a:r>
            <a:r>
              <a:rPr lang="ru-RU" b="1" dirty="0"/>
              <a:t>медицинской помощи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9831" y="930348"/>
            <a:ext cx="3443983" cy="13280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Участие во внедрении </a:t>
            </a:r>
          </a:p>
          <a:p>
            <a:pPr algn="ctr"/>
            <a:r>
              <a:rPr lang="ru-RU" b="1" dirty="0" smtClean="0"/>
              <a:t>различных </a:t>
            </a:r>
            <a:r>
              <a:rPr lang="ru-RU" b="1" dirty="0"/>
              <a:t>форм </a:t>
            </a:r>
            <a:endParaRPr lang="ru-RU" b="1" dirty="0" smtClean="0"/>
          </a:p>
          <a:p>
            <a:pPr algn="ctr"/>
            <a:r>
              <a:rPr lang="ru-RU" b="1" dirty="0" smtClean="0"/>
              <a:t>повышения </a:t>
            </a:r>
            <a:r>
              <a:rPr lang="ru-RU" b="1" dirty="0"/>
              <a:t>квалификации </a:t>
            </a:r>
            <a:endParaRPr lang="ru-RU" b="1" dirty="0" smtClean="0"/>
          </a:p>
          <a:p>
            <a:pPr algn="ctr"/>
            <a:r>
              <a:rPr lang="ru-RU" b="1" dirty="0" smtClean="0"/>
              <a:t>и </a:t>
            </a:r>
            <a:r>
              <a:rPr lang="ru-RU" b="1" dirty="0"/>
              <a:t>последипломной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574366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9" y="3551387"/>
            <a:ext cx="7505700" cy="322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795" y="702447"/>
            <a:ext cx="4931824" cy="3288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779" y="3534527"/>
            <a:ext cx="2163890" cy="3245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54" y="702447"/>
            <a:ext cx="3361456" cy="3329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3610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501" y="831472"/>
            <a:ext cx="4540018" cy="3026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66" y="2547374"/>
            <a:ext cx="3175756" cy="4234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501" y="4051883"/>
            <a:ext cx="4100606" cy="2729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98" y="764360"/>
            <a:ext cx="2113064" cy="2113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1184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255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76" y="754311"/>
            <a:ext cx="1753998" cy="1753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4467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169" y="1128829"/>
            <a:ext cx="8800051" cy="5515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 обеспечение совершенствования врачом профессиональных знаний и навыков.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клинических рекомендаций.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Досудебное урегулирование споров, включая проведение независимой медицинской экспертизы.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Страхование риска врачей при оказании ими медицинской помощи гражданам.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процедуры допуска к специальности (сертификация, аккредитация специалистов пр.)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Согласование нормативов объемов медицинской помощи и их анализ в рамках Территориальных программ госгарантий, выработка предложений по оптимизации расходов системы ОМС.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введения саморегулирования медицинских работников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Защиты медицинских работников от хулиганских действий.  </a:t>
            </a:r>
            <a:endParaRPr lang="ru-RU" sz="22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35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28" y="3417016"/>
            <a:ext cx="4953848" cy="3302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3" y="1124124"/>
            <a:ext cx="4066902" cy="3225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49603" y="1124124"/>
            <a:ext cx="405771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Договор </a:t>
            </a:r>
            <a:endParaRPr lang="ru-RU" sz="4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 сотрудничестве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МЗ НСО</a:t>
            </a:r>
            <a:endParaRPr lang="ru-RU" sz="4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002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68" y="914400"/>
            <a:ext cx="8624975" cy="5843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5740" y="109162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Пятый проект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8206" y="3228525"/>
            <a:ext cx="50089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Страхование </a:t>
            </a:r>
          </a:p>
          <a:p>
            <a:pPr algn="ctr"/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профессиональной  </a:t>
            </a:r>
          </a:p>
          <a:p>
            <a:pPr algn="ctr"/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ответственности </a:t>
            </a:r>
          </a:p>
          <a:p>
            <a:pPr algn="ctr"/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врачей</a:t>
            </a:r>
            <a:endParaRPr lang="ru-RU" sz="4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5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039" y="616795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Количество аккредитуемых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459085"/>
              </p:ext>
            </p:extLst>
          </p:nvPr>
        </p:nvGraphicFramePr>
        <p:xfrm>
          <a:off x="737574" y="2186862"/>
          <a:ext cx="7992888" cy="351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75" y="866775"/>
            <a:ext cx="8782050" cy="58769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2437" y="938510"/>
            <a:ext cx="8239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Первичные организации, в которых более 60% членов   НОАВ от общего количества врачей оплачивают взносы: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54" y="2126468"/>
            <a:ext cx="4886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НСО «ГКБ №1»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НСО «ГКБ №2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НСО «ГИКБ №1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НСО «ГНОКБ»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НСО «ДГКБ №3»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НСО «НОКНД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НСО «ГВВ №3»</a:t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Гинекологическая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больница №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НСО «НКЦК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8228" y="2126468"/>
            <a:ext cx="3447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НСО «ГКП №1»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НСО «ГП №17»</a:t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НСО «ГКП №20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НСО «ГП №21»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НСО «ГКП №22»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НСО «ДГКСП»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НСО «КСП №3»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78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738" y="555275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Количество подкомиссий</a:t>
            </a:r>
            <a:endParaRPr lang="ru-RU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335844"/>
              </p:ext>
            </p:extLst>
          </p:nvPr>
        </p:nvGraphicFramePr>
        <p:xfrm>
          <a:off x="845586" y="1694576"/>
          <a:ext cx="7668852" cy="3976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44022" y="3578449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FF0000"/>
                </a:solidFill>
              </a:rPr>
              <a:t>*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165" y="2014835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FF0000"/>
                </a:solidFill>
              </a:rPr>
              <a:t>*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6987" y="5938951"/>
            <a:ext cx="59419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FF0000"/>
                </a:solidFill>
              </a:rPr>
              <a:t>*</a:t>
            </a:r>
            <a:r>
              <a:rPr lang="ru-RU" sz="1500" dirty="0"/>
              <a:t>ДОБАВИЛАСЬ ПЕРВИЧНАЯ СПЕЦИАЛИЗИРОВАННАЯ АККРЕДИТАЦИЯ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7321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586" y="807579"/>
            <a:ext cx="7802290" cy="132527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Количество членов</a:t>
            </a:r>
            <a:b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аккредитационной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комиссии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591027"/>
              </p:ext>
            </p:extLst>
          </p:nvPr>
        </p:nvGraphicFramePr>
        <p:xfrm>
          <a:off x="845586" y="2132855"/>
          <a:ext cx="7668852" cy="410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3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5" y="67551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Доля </a:t>
            </a:r>
            <a:r>
              <a:rPr lang="ru-RU" b="1" u="sng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успешно</a:t>
            </a:r>
            <a:r>
              <a:rPr lang="ru-RU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прошедших аккредитацию</a:t>
            </a:r>
            <a:endParaRPr lang="ru-RU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003847"/>
              </p:ext>
            </p:extLst>
          </p:nvPr>
        </p:nvGraphicFramePr>
        <p:xfrm>
          <a:off x="737574" y="2186862"/>
          <a:ext cx="7992888" cy="351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5818" y="5854524"/>
            <a:ext cx="1811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1 </a:t>
            </a:r>
          </a:p>
          <a:p>
            <a:pPr algn="ctr"/>
            <a:r>
              <a:rPr lang="ru-RU" b="1" dirty="0"/>
              <a:t>человек не сдал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23003" y="5854524"/>
            <a:ext cx="19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10 </a:t>
            </a:r>
          </a:p>
          <a:p>
            <a:pPr algn="ctr"/>
            <a:r>
              <a:rPr lang="ru-RU" b="1" dirty="0"/>
              <a:t>человек не сдали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6746" y="5845224"/>
            <a:ext cx="205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4</a:t>
            </a:r>
            <a:r>
              <a:rPr lang="ru-RU" b="1" dirty="0"/>
              <a:t> </a:t>
            </a:r>
          </a:p>
          <a:p>
            <a:pPr algn="ctr"/>
            <a:r>
              <a:rPr lang="ru-RU" b="1" dirty="0"/>
              <a:t>человека не сдали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69148" y="5854524"/>
            <a:ext cx="205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84 </a:t>
            </a:r>
          </a:p>
          <a:p>
            <a:pPr algn="ctr"/>
            <a:r>
              <a:rPr lang="ru-RU" b="1" dirty="0"/>
              <a:t>человека не сдали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12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500" y="475321"/>
            <a:ext cx="6475761" cy="585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 rot="21419136">
            <a:off x="2827686" y="5794839"/>
            <a:ext cx="61126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WWW.NOAV.RU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7" y="861970"/>
            <a:ext cx="8774884" cy="58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67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819">
            <a:off x="2606056" y="796953"/>
            <a:ext cx="3972666" cy="5851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58" y="796953"/>
            <a:ext cx="3972666" cy="5851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122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02" y="88085"/>
            <a:ext cx="6769915" cy="67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6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505" y="496858"/>
            <a:ext cx="8548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Медицинские кадры (НСО)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62138"/>
              </p:ext>
            </p:extLst>
          </p:nvPr>
        </p:nvGraphicFramePr>
        <p:xfrm>
          <a:off x="218117" y="1321497"/>
          <a:ext cx="8707769" cy="531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249"/>
                <a:gridCol w="1276390"/>
                <a:gridCol w="1173195"/>
                <a:gridCol w="1222535"/>
                <a:gridCol w="1361275"/>
                <a:gridCol w="1275125"/>
              </a:tblGrid>
              <a:tr h="10628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2018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2019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2020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2020 г. к 2019 г. в %</a:t>
                      </a:r>
                      <a:endParaRPr lang="ru-RU" sz="2000" dirty="0"/>
                    </a:p>
                  </a:txBody>
                  <a:tcPr anchor="ctr"/>
                </a:tc>
              </a:tr>
              <a:tr h="106283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Численность населения НСО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2779555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2788849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2793384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2798170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6600"/>
                          </a:solidFill>
                          <a:effectLst/>
                        </a:rPr>
                        <a:t>+2%</a:t>
                      </a:r>
                      <a:endParaRPr lang="ru-RU" sz="32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06283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Общая заболеваемость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1685,4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1702,4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1640,9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1651,9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6600"/>
                          </a:solidFill>
                        </a:rPr>
                        <a:t>+7%</a:t>
                      </a:r>
                      <a:endParaRPr lang="ru-RU" sz="32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106283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Укомплектованность физ. лицами (врачи)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65,1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67,4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68,5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65,2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-5%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06283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Укомплектованность физ. лицами (СМП)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72,6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72,2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72,0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68,1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-5%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608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505" y="496858"/>
            <a:ext cx="85483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Средний возраст медперсонала (НСО)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276951"/>
              </p:ext>
            </p:extLst>
          </p:nvPr>
        </p:nvGraphicFramePr>
        <p:xfrm>
          <a:off x="377505" y="1977974"/>
          <a:ext cx="8392137" cy="4422825"/>
        </p:xfrm>
        <a:graphic>
          <a:graphicData uri="http://schemas.openxmlformats.org/drawingml/2006/table">
            <a:tbl>
              <a:tblPr/>
              <a:tblGrid>
                <a:gridCol w="951102"/>
                <a:gridCol w="1565595"/>
                <a:gridCol w="1580277"/>
                <a:gridCol w="2080470"/>
                <a:gridCol w="2214693"/>
              </a:tblGrid>
              <a:tr h="1965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врачи всего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СМП</a:t>
                      </a: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врачи </a:t>
                      </a: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средний возраст 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СМП</a:t>
                      </a: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средний возраст 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914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4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4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4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4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3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3064" y="922183"/>
            <a:ext cx="8103765" cy="3056286"/>
          </a:xfrm>
          <a:prstGeom prst="rect">
            <a:avLst/>
          </a:prstGeom>
          <a:ln>
            <a:solidFill>
              <a:schemeClr val="accent5">
                <a:shade val="50000"/>
                <a:alpha val="92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99110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«…Обеспечение медицинских организаций системы здравоохранения квалифицированными кадрами…»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algn="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 Путин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" y="3606389"/>
            <a:ext cx="4370664" cy="2916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629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75" y="866775"/>
            <a:ext cx="8782050" cy="58769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2437" y="938510"/>
            <a:ext cx="8239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Первичные организации, в которых более 60% членов   НОАВ от общего количества врачей оплачивают взносы: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55" y="2351040"/>
            <a:ext cx="8157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Центральные </a:t>
            </a:r>
            <a:r>
              <a:rPr lang="ru-RU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районные и городские больницы: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Венгеровская,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Краснозерская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Убинская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Искитимская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Купинская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медицинские организации: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НИИТО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 академика Я.Л.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Цивьяна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СОМЦ ФМБА, 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НГМУ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7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949" y="528888"/>
            <a:ext cx="8523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Укомплектованность </a:t>
            </a:r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штатными 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должностями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713214"/>
              </p:ext>
            </p:extLst>
          </p:nvPr>
        </p:nvGraphicFramePr>
        <p:xfrm>
          <a:off x="343949" y="1606106"/>
          <a:ext cx="8430931" cy="4903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2551"/>
                <a:gridCol w="1111676"/>
                <a:gridCol w="1111676"/>
                <a:gridCol w="1111676"/>
                <a:gridCol w="1111676"/>
                <a:gridCol w="1111676"/>
              </a:tblGrid>
              <a:tr h="151416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2016</a:t>
                      </a: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2017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2018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2019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2020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9493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Всего по районам области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84,9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83,7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73,2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74,9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73,4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9826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 </a:t>
                      </a:r>
                      <a:r>
                        <a:rPr lang="ru-RU" sz="2400" dirty="0" smtClean="0">
                          <a:effectLst/>
                        </a:rPr>
                        <a:t>Новосибирск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88,9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85,6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83,0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84,2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79,9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639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НСО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85,5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84,8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81,0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82,1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79,1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326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949" y="822502"/>
            <a:ext cx="8523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Уровень всех аттестационных врачей (%)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81466"/>
              </p:ext>
            </p:extLst>
          </p:nvPr>
        </p:nvGraphicFramePr>
        <p:xfrm>
          <a:off x="343949" y="1606106"/>
          <a:ext cx="8430931" cy="4903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2551"/>
                <a:gridCol w="1111676"/>
                <a:gridCol w="1111676"/>
                <a:gridCol w="1111676"/>
                <a:gridCol w="1111676"/>
                <a:gridCol w="1111676"/>
              </a:tblGrid>
              <a:tr h="151416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2016</a:t>
                      </a: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2017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2018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2019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2020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9493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Всего по районам области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30,3</a:t>
                      </a:r>
                    </a:p>
                  </a:txBody>
                  <a:tcPr marL="68580" marR="68580" marT="0" marB="0" anchor="ctr"/>
                </a:tc>
              </a:tr>
              <a:tr h="109826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 </a:t>
                      </a:r>
                      <a:r>
                        <a:rPr lang="ru-RU" sz="2400" dirty="0" smtClean="0">
                          <a:effectLst/>
                        </a:rPr>
                        <a:t>Новосибирск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39,9</a:t>
                      </a:r>
                    </a:p>
                  </a:txBody>
                  <a:tcPr marL="68580" marR="68580" marT="0" marB="0" anchor="ctr"/>
                </a:tc>
              </a:tr>
              <a:tr h="79639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НСО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3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181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03344"/>
              </p:ext>
            </p:extLst>
          </p:nvPr>
        </p:nvGraphicFramePr>
        <p:xfrm>
          <a:off x="285227" y="872451"/>
          <a:ext cx="8674215" cy="5934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0080"/>
                <a:gridCol w="1247527"/>
                <a:gridCol w="1248456"/>
                <a:gridCol w="1249384"/>
                <a:gridCol w="1249384"/>
                <a:gridCol w="1249384"/>
              </a:tblGrid>
              <a:tr h="400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2016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</a:tr>
              <a:tr h="400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Летальность</a:t>
                      </a:r>
                      <a:r>
                        <a:rPr lang="ru-RU" sz="1600" dirty="0" smtClean="0">
                          <a:effectLst/>
                        </a:rPr>
                        <a:t>(%)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0,6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0,5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0,5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0,6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0,8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</a:tr>
              <a:tr h="601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Летальность детей до года </a:t>
                      </a:r>
                      <a:r>
                        <a:rPr lang="ru-RU" sz="1600" dirty="0" smtClean="0">
                          <a:effectLst/>
                        </a:rPr>
                        <a:t>(%)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0,6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0,5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0,5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0,6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0,8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</a:tr>
              <a:tr h="801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Послеоперационная летальность </a:t>
                      </a:r>
                      <a:r>
                        <a:rPr lang="ru-RU" sz="1600" dirty="0" smtClean="0">
                          <a:effectLst/>
                        </a:rPr>
                        <a:t>(%)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0,8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0,8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0,8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0,9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1,3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</a:tr>
              <a:tr h="1002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Больничная летальность от инфаркта миокарда </a:t>
                      </a:r>
                      <a:r>
                        <a:rPr lang="ru-RU" sz="1600" dirty="0" smtClean="0">
                          <a:effectLst/>
                        </a:rPr>
                        <a:t>(%)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15,7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15,7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16,4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</a:tr>
              <a:tr h="140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Больничная летальность от острого нарушения мозгового </a:t>
                      </a:r>
                      <a:r>
                        <a:rPr lang="ru-RU" sz="1600" dirty="0" err="1">
                          <a:effectLst/>
                        </a:rPr>
                        <a:t>крово</a:t>
                      </a:r>
                      <a:r>
                        <a:rPr lang="ru-RU" sz="1600" dirty="0">
                          <a:effectLst/>
                        </a:rPr>
                        <a:t> обращения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22,6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24,2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26,8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</a:tr>
              <a:tr h="1202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Удельный вес запущенных пациентов со злокачественными </a:t>
                      </a:r>
                      <a:r>
                        <a:rPr lang="ru-RU" sz="1600" dirty="0" smtClean="0">
                          <a:effectLst/>
                        </a:rPr>
                        <a:t>заболеваниями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21,1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20,99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21,4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21,3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22,6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69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186">
            <a:off x="4652989" y="2026021"/>
            <a:ext cx="3428882" cy="4401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1427">
            <a:off x="1511337" y="993341"/>
            <a:ext cx="3305267" cy="4364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0859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294" y="973921"/>
            <a:ext cx="780825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/>
              <a:t>«…врач из лечебника превращается в оператора информационных систем. Он вносит громадное количество информации в виде отчетов, а должен только первичную  информацию, остальное должна формировать МИС…Электронная карта должна иметь юридическую значимость…»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79" y="4261758"/>
            <a:ext cx="2840691" cy="2434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3835" y="4261758"/>
            <a:ext cx="41045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Ректор </a:t>
            </a:r>
            <a:r>
              <a:rPr lang="ru-RU" b="1" dirty="0" err="1" smtClean="0"/>
              <a:t>СибГУТИ</a:t>
            </a:r>
            <a:endParaRPr lang="ru-RU" b="1" dirty="0" smtClean="0"/>
          </a:p>
          <a:p>
            <a:r>
              <a:rPr lang="ru-RU" b="1" dirty="0" smtClean="0"/>
              <a:t>к.т.н., Беленький </a:t>
            </a:r>
            <a:r>
              <a:rPr lang="ru-RU" b="1" dirty="0"/>
              <a:t>Валерий Григорьевич</a:t>
            </a:r>
          </a:p>
        </p:txBody>
      </p:sp>
    </p:spTree>
    <p:extLst>
      <p:ext uri="{BB962C8B-B14F-4D97-AF65-F5344CB8AC3E}">
        <p14:creationId xmlns:p14="http://schemas.microsoft.com/office/powerpoint/2010/main" val="3611635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175" y="869439"/>
            <a:ext cx="8288324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ea typeface="Calibri" panose="020F0502020204030204" pitchFamily="34" charset="0"/>
              </a:rPr>
              <a:t>«…Сегодня есть информационные системы управления пациентами, но не их лечения: ЕГИСЗ, ГИС СЗ субъекта РФ, МИС в медицинских организациях, ИС фармацевтических организаций, создается ВИМИС по определенным группам заболеваний. Однако проведенный анализ, а также обращение граждан свидетельствуют о том, что ни одна из этих систем не облегчает жизнь рядовых граждан…»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50" y="3640752"/>
            <a:ext cx="4563611" cy="293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35" y="5209714"/>
            <a:ext cx="412715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b="1" dirty="0"/>
              <a:t>заместитель председателя </a:t>
            </a:r>
            <a:r>
              <a:rPr lang="ru-RU" b="1" dirty="0" smtClean="0"/>
              <a:t>Госдумы РФ</a:t>
            </a:r>
          </a:p>
          <a:p>
            <a:pPr algn="r"/>
            <a:r>
              <a:rPr lang="ru-RU" b="1" dirty="0"/>
              <a:t>Ирина Яровая </a:t>
            </a:r>
          </a:p>
        </p:txBody>
      </p:sp>
    </p:spTree>
    <p:extLst>
      <p:ext uri="{BB962C8B-B14F-4D97-AF65-F5344CB8AC3E}">
        <p14:creationId xmlns:p14="http://schemas.microsoft.com/office/powerpoint/2010/main" val="541024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693">
            <a:off x="873292" y="1294003"/>
            <a:ext cx="3494422" cy="490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604">
            <a:off x="4749608" y="1338863"/>
            <a:ext cx="3531801" cy="5024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44972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4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1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99" y="1332757"/>
            <a:ext cx="5727846" cy="48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" y="3722965"/>
            <a:ext cx="9144000" cy="3135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93" y="2580806"/>
            <a:ext cx="3224644" cy="2146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77902" y="572685"/>
            <a:ext cx="8804091" cy="187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Конкурс профессионального </a:t>
            </a:r>
            <a:r>
              <a:rPr lang="ru-RU" sz="3600" b="1" dirty="0">
                <a:solidFill>
                  <a:srgbClr val="006600"/>
                </a:solidFill>
                <a:latin typeface="Arial Black" panose="020B0A04020102020204" pitchFamily="34" charset="0"/>
              </a:rPr>
              <a:t>мастерства </a:t>
            </a:r>
            <a:endParaRPr lang="ru-RU" sz="3600" b="1" dirty="0" smtClean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ru-RU" sz="4400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«</a:t>
            </a:r>
            <a:r>
              <a:rPr lang="ru-RU" sz="4400" b="1" dirty="0">
                <a:solidFill>
                  <a:srgbClr val="006600"/>
                </a:solidFill>
                <a:latin typeface="Arial Black" panose="020B0A04020102020204" pitchFamily="34" charset="0"/>
              </a:rPr>
              <a:t>Врач года»</a:t>
            </a:r>
            <a:endParaRPr lang="ru-RU" sz="44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275" y="1314683"/>
            <a:ext cx="3895374" cy="2598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73" y="2685402"/>
            <a:ext cx="2143012" cy="2056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59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665909" y="3564961"/>
            <a:ext cx="1833006" cy="3154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546294" y="3564960"/>
            <a:ext cx="1721831" cy="32210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328207" y="3564961"/>
            <a:ext cx="1721831" cy="3154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90378" y="3564961"/>
            <a:ext cx="1593049" cy="3154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22000" y="3574242"/>
            <a:ext cx="1763997" cy="3211771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671004" y="641668"/>
            <a:ext cx="2001606" cy="28313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889060" y="641668"/>
            <a:ext cx="2001606" cy="28313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452948" y="641668"/>
            <a:ext cx="2001606" cy="28313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4892" y="641668"/>
            <a:ext cx="2001606" cy="28313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84183" y="0"/>
            <a:ext cx="5856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конкурс «Врач года»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2" y="1288000"/>
            <a:ext cx="1528789" cy="13518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0930" y="641669"/>
            <a:ext cx="1662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«Лучший 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участковый </a:t>
            </a:r>
            <a:r>
              <a:rPr lang="ru-RU" sz="1200" b="1" dirty="0">
                <a:solidFill>
                  <a:srgbClr val="FF0000"/>
                </a:solidFill>
              </a:rPr>
              <a:t>терапевт</a:t>
            </a:r>
            <a:r>
              <a:rPr lang="ru-RU" sz="12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 место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39886"/>
            <a:ext cx="2504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Султанова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Аида </a:t>
            </a:r>
            <a:r>
              <a:rPr lang="ru-RU" sz="1400" b="1" dirty="0" err="1"/>
              <a:t>Жоконовна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pPr algn="ctr"/>
            <a:r>
              <a:rPr lang="ru-RU" sz="1000" b="1" dirty="0" smtClean="0"/>
              <a:t>врач-терапевт </a:t>
            </a:r>
            <a:r>
              <a:rPr lang="ru-RU" sz="1000" b="1" dirty="0"/>
              <a:t>участковый </a:t>
            </a:r>
            <a:endParaRPr lang="ru-RU" sz="1000" b="1" dirty="0" smtClean="0"/>
          </a:p>
          <a:p>
            <a:pPr algn="ctr"/>
            <a:r>
              <a:rPr lang="ru-RU" sz="1000" b="1" dirty="0" smtClean="0"/>
              <a:t>ГБУЗ НСО «</a:t>
            </a:r>
            <a:r>
              <a:rPr lang="ru-RU" sz="1000" b="1" dirty="0" err="1" smtClean="0"/>
              <a:t>Кыштовская</a:t>
            </a:r>
            <a:r>
              <a:rPr lang="ru-RU" sz="1000" b="1" dirty="0" smtClean="0"/>
              <a:t> ЦРБ»</a:t>
            </a:r>
            <a:endParaRPr lang="ru-RU" sz="1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38" y="1288000"/>
            <a:ext cx="1559403" cy="13518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27277" y="2639886"/>
            <a:ext cx="2504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Севостьянова </a:t>
            </a:r>
          </a:p>
          <a:p>
            <a:pPr algn="ctr"/>
            <a:r>
              <a:rPr lang="ru-RU" sz="1400" b="1" dirty="0" smtClean="0"/>
              <a:t>Лариса Николаевна</a:t>
            </a:r>
          </a:p>
          <a:p>
            <a:pPr algn="ctr"/>
            <a:r>
              <a:rPr lang="ru-RU" sz="1000" b="1" dirty="0" smtClean="0"/>
              <a:t>врач-фтизиатр </a:t>
            </a:r>
          </a:p>
          <a:p>
            <a:pPr algn="ctr"/>
            <a:r>
              <a:rPr lang="ru-RU" sz="1000" b="1" dirty="0"/>
              <a:t>ГБУЗ НСО </a:t>
            </a:r>
            <a:r>
              <a:rPr lang="ru-RU" sz="1000" b="1" dirty="0" smtClean="0"/>
              <a:t>«</a:t>
            </a:r>
            <a:r>
              <a:rPr lang="ru-RU" sz="1000" b="1" dirty="0" err="1" smtClean="0"/>
              <a:t>Краснозерская</a:t>
            </a:r>
            <a:r>
              <a:rPr lang="ru-RU" sz="1000" b="1" dirty="0" smtClean="0"/>
              <a:t> ЦРБ»</a:t>
            </a:r>
            <a:endParaRPr lang="ru-RU" sz="1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52838" y="727228"/>
            <a:ext cx="1532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«</a:t>
            </a:r>
            <a:r>
              <a:rPr lang="ru-RU" sz="1200" b="1" dirty="0" smtClean="0">
                <a:solidFill>
                  <a:srgbClr val="FF0000"/>
                </a:solidFill>
              </a:rPr>
              <a:t>Лучший фтизиатр»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3 место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41" y="1271980"/>
            <a:ext cx="1599890" cy="13679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31" y="1271980"/>
            <a:ext cx="1656730" cy="136790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54554" y="2639886"/>
            <a:ext cx="2504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Тархов </a:t>
            </a:r>
          </a:p>
          <a:p>
            <a:pPr algn="ctr"/>
            <a:r>
              <a:rPr lang="ru-RU" sz="1400" b="1" dirty="0"/>
              <a:t>Александр </a:t>
            </a:r>
            <a:r>
              <a:rPr lang="ru-RU" sz="1400" b="1" dirty="0" err="1"/>
              <a:t>Варьевич</a:t>
            </a:r>
            <a:endParaRPr lang="ru-RU" sz="1400" b="1" dirty="0"/>
          </a:p>
          <a:p>
            <a:pPr algn="ctr"/>
            <a:r>
              <a:rPr lang="ru-RU" sz="1000" b="1" dirty="0"/>
              <a:t>врач-онколог</a:t>
            </a:r>
          </a:p>
          <a:p>
            <a:pPr algn="ctr"/>
            <a:r>
              <a:rPr lang="ru-RU" sz="1000" b="1" dirty="0"/>
              <a:t>ГБУЗ НСО «ГКБ №1»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88457" y="2634304"/>
            <a:ext cx="2227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Бурдасов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Михаил </a:t>
            </a:r>
            <a:r>
              <a:rPr lang="ru-RU" sz="1400" b="1" dirty="0"/>
              <a:t>Викторович</a:t>
            </a:r>
          </a:p>
          <a:p>
            <a:pPr algn="ctr"/>
            <a:r>
              <a:rPr lang="ru-RU" sz="1000" b="1" dirty="0"/>
              <a:t>врач-анестезиолог-реаниматолог </a:t>
            </a:r>
          </a:p>
          <a:p>
            <a:pPr algn="ctr"/>
            <a:r>
              <a:rPr lang="ru-RU" sz="1000" b="1" dirty="0"/>
              <a:t>ГБУЗ НСО «ССМП»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51810" y="734000"/>
            <a:ext cx="1455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«</a:t>
            </a:r>
            <a:r>
              <a:rPr lang="ru-RU" sz="1200" b="1" dirty="0" smtClean="0">
                <a:solidFill>
                  <a:srgbClr val="FF0000"/>
                </a:solidFill>
              </a:rPr>
              <a:t>Лучший онколог»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 место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44219" y="625649"/>
            <a:ext cx="2305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«Лучший 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анестезиолог-реаниматолог</a:t>
            </a:r>
            <a:r>
              <a:rPr lang="ru-RU" sz="1200" b="1" dirty="0">
                <a:solidFill>
                  <a:srgbClr val="FF0000"/>
                </a:solidFill>
              </a:rPr>
              <a:t>»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3 место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52" y="4072697"/>
            <a:ext cx="1402080" cy="18288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87082" y="3580628"/>
            <a:ext cx="1845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«</a:t>
            </a:r>
            <a:r>
              <a:rPr lang="ru-RU" sz="1200" b="1" dirty="0" smtClean="0">
                <a:solidFill>
                  <a:srgbClr val="FF0000"/>
                </a:solidFill>
              </a:rPr>
              <a:t>Лучший руководитель»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 место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47994" y="3595457"/>
            <a:ext cx="1455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«</a:t>
            </a:r>
            <a:r>
              <a:rPr lang="ru-RU" sz="1200" b="1" dirty="0" smtClean="0">
                <a:solidFill>
                  <a:srgbClr val="FF0000"/>
                </a:solidFill>
              </a:rPr>
              <a:t>Лучший онколог»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 место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2000" y="5948443"/>
            <a:ext cx="1763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Евсин</a:t>
            </a:r>
            <a:endParaRPr lang="ru-RU" sz="1400" b="1" dirty="0"/>
          </a:p>
          <a:p>
            <a:pPr algn="ctr"/>
            <a:r>
              <a:rPr lang="ru-RU" sz="1400" b="1" dirty="0"/>
              <a:t>Михаил Сергеевич</a:t>
            </a:r>
          </a:p>
          <a:p>
            <a:pPr algn="ctr"/>
            <a:r>
              <a:rPr lang="ru-RU" sz="1000" b="1" dirty="0"/>
              <a:t>главный врач </a:t>
            </a:r>
            <a:endParaRPr lang="ru-RU" sz="1000" b="1" dirty="0" smtClean="0"/>
          </a:p>
          <a:p>
            <a:pPr algn="ctr"/>
            <a:r>
              <a:rPr lang="ru-RU" sz="1000" b="1" dirty="0" smtClean="0"/>
              <a:t>ГБУЗ </a:t>
            </a:r>
            <a:r>
              <a:rPr lang="ru-RU" sz="1000" b="1" dirty="0"/>
              <a:t>НСО «ГОНКТБ»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17" y="4073546"/>
            <a:ext cx="1389888" cy="182880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848864" y="3595457"/>
            <a:ext cx="1465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«</a:t>
            </a:r>
            <a:r>
              <a:rPr lang="ru-RU" sz="1200" b="1" dirty="0" smtClean="0">
                <a:solidFill>
                  <a:srgbClr val="FF0000"/>
                </a:solidFill>
              </a:rPr>
              <a:t>Лучший педиатр»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 место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53194" y="5888441"/>
            <a:ext cx="2504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Тарасенко </a:t>
            </a:r>
          </a:p>
          <a:p>
            <a:pPr algn="ctr"/>
            <a:r>
              <a:rPr lang="ru-RU" sz="1400" b="1" dirty="0" smtClean="0"/>
              <a:t>Галина Павловна</a:t>
            </a:r>
          </a:p>
          <a:p>
            <a:pPr algn="ctr"/>
            <a:r>
              <a:rPr lang="ru-RU" sz="1000" b="1" dirty="0"/>
              <a:t>врач-педиатр районный </a:t>
            </a:r>
          </a:p>
          <a:p>
            <a:pPr algn="ctr"/>
            <a:r>
              <a:rPr lang="ru-RU" sz="1000" b="1" dirty="0"/>
              <a:t>ГБУЗ НСО «</a:t>
            </a:r>
            <a:r>
              <a:rPr lang="ru-RU" sz="1000" b="1" dirty="0" err="1"/>
              <a:t>Краснозерская</a:t>
            </a:r>
            <a:r>
              <a:rPr lang="ru-RU" sz="1000" b="1" dirty="0"/>
              <a:t> ЦРБ»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819430" y="5888236"/>
            <a:ext cx="1912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Красильников</a:t>
            </a:r>
          </a:p>
          <a:p>
            <a:pPr algn="ctr"/>
            <a:r>
              <a:rPr lang="ru-RU" sz="1400" b="1" dirty="0"/>
              <a:t>Сергей Эдуардович </a:t>
            </a:r>
            <a:endParaRPr lang="ru-RU" sz="1400" b="1" dirty="0" smtClean="0"/>
          </a:p>
          <a:p>
            <a:pPr algn="ctr"/>
            <a:r>
              <a:rPr lang="ru-RU" sz="1000" b="1" dirty="0"/>
              <a:t>врач-онколог </a:t>
            </a:r>
          </a:p>
          <a:p>
            <a:pPr algn="ctr"/>
            <a:r>
              <a:rPr lang="ru-RU" sz="1000" b="1" dirty="0"/>
              <a:t>ГБУЗ НСО «НОКОД»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23" y="4026809"/>
            <a:ext cx="1358902" cy="18199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05" y="4085760"/>
            <a:ext cx="1322832" cy="18288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397986" y="3597602"/>
            <a:ext cx="1532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«</a:t>
            </a:r>
            <a:r>
              <a:rPr lang="ru-RU" sz="1200" b="1" dirty="0" smtClean="0">
                <a:solidFill>
                  <a:srgbClr val="FF0000"/>
                </a:solidFill>
              </a:rPr>
              <a:t>Лучший фтизиатр»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3 место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14498" y="3597132"/>
            <a:ext cx="18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«</a:t>
            </a:r>
            <a:r>
              <a:rPr lang="ru-RU" sz="1200" b="1" dirty="0" smtClean="0">
                <a:solidFill>
                  <a:srgbClr val="FF0000"/>
                </a:solidFill>
              </a:rPr>
              <a:t>Лучший офтальмолог»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3 место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85943" y="5888108"/>
            <a:ext cx="1806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Дмитренко</a:t>
            </a:r>
          </a:p>
          <a:p>
            <a:pPr algn="ctr"/>
            <a:r>
              <a:rPr lang="ru-RU" sz="1400" b="1" dirty="0"/>
              <a:t>Лариса Юрьевна </a:t>
            </a:r>
            <a:endParaRPr lang="ru-RU" sz="1400" b="1" dirty="0" smtClean="0"/>
          </a:p>
          <a:p>
            <a:pPr algn="ctr"/>
            <a:r>
              <a:rPr lang="ru-RU" sz="1000" b="1" dirty="0"/>
              <a:t>врач общей практики</a:t>
            </a:r>
          </a:p>
          <a:p>
            <a:pPr algn="ctr"/>
            <a:r>
              <a:rPr lang="ru-RU" sz="1000" b="1" dirty="0"/>
              <a:t>ГБУЗ </a:t>
            </a:r>
            <a:r>
              <a:rPr lang="ru-RU" sz="1000" b="1" dirty="0" smtClean="0"/>
              <a:t>НСО «</a:t>
            </a:r>
            <a:r>
              <a:rPr lang="ru-RU" sz="1000" b="1" dirty="0" err="1" smtClean="0"/>
              <a:t>Купинская</a:t>
            </a:r>
            <a:r>
              <a:rPr lang="ru-RU" sz="1000" b="1" dirty="0" smtClean="0"/>
              <a:t> </a:t>
            </a:r>
            <a:r>
              <a:rPr lang="ru-RU" sz="1000" b="1" dirty="0"/>
              <a:t>ЦРБ»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484013" y="5831977"/>
            <a:ext cx="18314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Александрова</a:t>
            </a:r>
          </a:p>
          <a:p>
            <a:pPr algn="ctr"/>
            <a:r>
              <a:rPr lang="ru-RU" sz="1400" b="1" dirty="0"/>
              <a:t>Светлана </a:t>
            </a:r>
            <a:r>
              <a:rPr lang="ru-RU" sz="1400" b="1" dirty="0" smtClean="0"/>
              <a:t>Евгеньевна</a:t>
            </a:r>
          </a:p>
          <a:p>
            <a:pPr algn="ctr"/>
            <a:r>
              <a:rPr lang="ru-RU" sz="1000" b="1" dirty="0"/>
              <a:t>врач-офтальмолог</a:t>
            </a:r>
          </a:p>
          <a:p>
            <a:pPr algn="ctr"/>
            <a:r>
              <a:rPr lang="ru-RU" sz="1000" b="1" dirty="0"/>
              <a:t>ГБУЗ НСО «ДГКБ №</a:t>
            </a:r>
            <a:r>
              <a:rPr lang="ru-RU" sz="1000" b="1" dirty="0" smtClean="0"/>
              <a:t>4</a:t>
            </a:r>
          </a:p>
          <a:p>
            <a:pPr algn="ctr"/>
            <a:r>
              <a:rPr lang="ru-RU" sz="1000" b="1" dirty="0" smtClean="0"/>
              <a:t> </a:t>
            </a:r>
            <a:r>
              <a:rPr lang="ru-RU" sz="1000" b="1" dirty="0" err="1"/>
              <a:t>им.В.С</a:t>
            </a:r>
            <a:r>
              <a:rPr lang="ru-RU" sz="1000" b="1" dirty="0"/>
              <a:t>. </a:t>
            </a:r>
            <a:r>
              <a:rPr lang="ru-RU" sz="1000" b="1" dirty="0" err="1"/>
              <a:t>Гераськова</a:t>
            </a:r>
            <a:r>
              <a:rPr lang="ru-RU" sz="1000" b="1" dirty="0"/>
              <a:t>»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7615" y="2288858"/>
            <a:ext cx="65274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2018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489268" y="2301050"/>
            <a:ext cx="65274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2018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718275" y="2317593"/>
            <a:ext cx="65274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2019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914414" y="2319433"/>
            <a:ext cx="65274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2019</a:t>
            </a:r>
            <a:endParaRPr lang="ru-R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042626" y="5525344"/>
            <a:ext cx="65274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2020</a:t>
            </a:r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718613" y="5544324"/>
            <a:ext cx="65274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2020</a:t>
            </a:r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601451" y="5518776"/>
            <a:ext cx="65274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2020</a:t>
            </a:r>
            <a:endParaRPr lang="ru-RU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382043" y="5532165"/>
            <a:ext cx="65274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2020</a:t>
            </a:r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91758" y="4077143"/>
            <a:ext cx="1389552" cy="19021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" y="4106262"/>
            <a:ext cx="1350606" cy="185014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13527" y="5594658"/>
            <a:ext cx="65274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2020</a:t>
            </a:r>
            <a:endParaRPr lang="ru-RU" b="1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1199626" y="5518776"/>
            <a:ext cx="481684" cy="4605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1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01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12426</TotalTime>
  <Words>852</Words>
  <Application>Microsoft Office PowerPoint</Application>
  <PresentationFormat>Экран (4:3)</PresentationFormat>
  <Paragraphs>337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аккредитуемых</vt:lpstr>
      <vt:lpstr>Количество подкомиссий</vt:lpstr>
      <vt:lpstr>Количество членов аккредитационной комиссии</vt:lpstr>
      <vt:lpstr>Доля успешно прошедших аккредитацию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Первый друг Оушена</dc:creator>
  <cp:lastModifiedBy>Шехалев Андрей Владимирович</cp:lastModifiedBy>
  <cp:revision>364</cp:revision>
  <dcterms:created xsi:type="dcterms:W3CDTF">2017-06-07T08:07:39Z</dcterms:created>
  <dcterms:modified xsi:type="dcterms:W3CDTF">2021-05-20T05:45:05Z</dcterms:modified>
</cp:coreProperties>
</file>