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«Проблемы амбулаторно-поликлинической службы»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29066"/>
            <a:ext cx="7772400" cy="1500199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Докладчик: </a:t>
            </a:r>
          </a:p>
          <a:p>
            <a:r>
              <a:rPr lang="ru-RU" sz="2800" dirty="0" smtClean="0"/>
              <a:t>заместитель главного врача ГБУЗ НСО</a:t>
            </a:r>
          </a:p>
          <a:p>
            <a:r>
              <a:rPr lang="ru-RU" sz="2800" dirty="0" smtClean="0"/>
              <a:t>«Городская клиническая поликлиника № 21», </a:t>
            </a:r>
          </a:p>
          <a:p>
            <a:r>
              <a:rPr lang="ru-RU" sz="2800" dirty="0" smtClean="0"/>
              <a:t>врач-терапевт</a:t>
            </a:r>
          </a:p>
          <a:p>
            <a:r>
              <a:rPr lang="ru-RU" sz="2800" dirty="0" smtClean="0"/>
              <a:t> Ковалева И.В.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642918"/>
            <a:ext cx="8786874" cy="7215238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ru-RU" sz="1400" dirty="0" smtClean="0"/>
              <a:t>Обеспеченность врачами, оказывающими медицинскую помощь в амбулаторных условиях (на 10 000 населения)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Укомплектованность физическими лицами: врачами в амбулаторных условиях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Обеспеченность средними медицинскими работниками(на 10 000 населения)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200" dirty="0" smtClean="0"/>
              <a:t>Укомплектованность физическими лицами: средний медицинский персонал  в амбулаторных условиях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Дефицит профессиональных кадров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428736"/>
          <a:ext cx="4357716" cy="221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332"/>
                <a:gridCol w="960175"/>
                <a:gridCol w="960175"/>
                <a:gridCol w="1034034"/>
              </a:tblGrid>
              <a:tr h="553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районы области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24,1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Новосибирская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22,3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42844" y="4357694"/>
          <a:ext cx="4429156" cy="188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928694"/>
                <a:gridCol w="964413"/>
                <a:gridCol w="1107289"/>
              </a:tblGrid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районы области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66,1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78,2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78,8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Новосибирская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74,6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6312" y="1397000"/>
          <a:ext cx="4143407" cy="224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4"/>
                <a:gridCol w="902717"/>
                <a:gridCol w="1054685"/>
                <a:gridCol w="828681"/>
              </a:tblGrid>
              <a:tr h="5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районы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области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72,5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66,3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Новосибирская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83,9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81,8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786314" y="4357692"/>
          <a:ext cx="4071966" cy="187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681"/>
                <a:gridCol w="888428"/>
                <a:gridCol w="962464"/>
                <a:gridCol w="814393"/>
              </a:tblGrid>
              <a:tr h="468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районы области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77,4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79.9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78,1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74,9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76.2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Новосибирская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76,5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237312"/>
          </a:xfrm>
        </p:spPr>
        <p:txBody>
          <a:bodyPr>
            <a:normAutofit fontScale="92500" lnSpcReduction="20000"/>
          </a:bodyPr>
          <a:lstStyle/>
          <a:p>
            <a:pPr marL="0" lvl="0" indent="714375" algn="just">
              <a:buNone/>
            </a:pPr>
            <a:endParaRPr lang="ru-RU" dirty="0" smtClean="0"/>
          </a:p>
          <a:p>
            <a:pPr marL="0" lvl="0" indent="714375" algn="just">
              <a:buNone/>
            </a:pPr>
            <a:r>
              <a:rPr lang="ru-RU" sz="2600" dirty="0" smtClean="0"/>
              <a:t>Другие проблемы службы:</a:t>
            </a:r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Отмечается тенденция </a:t>
            </a:r>
            <a:r>
              <a:rPr lang="ru-RU" sz="2600" dirty="0" smtClean="0"/>
              <a:t>к росту неудовлетворенности медицинских работников амбулаторно-поликлинической </a:t>
            </a:r>
            <a:r>
              <a:rPr lang="ru-RU" sz="2600" dirty="0" smtClean="0"/>
              <a:t>службы;</a:t>
            </a:r>
            <a:endParaRPr lang="ru-RU" sz="2600" dirty="0" smtClean="0"/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Все чаще отмечаются проблемы с обеспеченностью медицинским автомобильным транспортом для работы на закреплённой </a:t>
            </a:r>
            <a:r>
              <a:rPr lang="ru-RU" sz="2600" dirty="0" smtClean="0"/>
              <a:t>территории;</a:t>
            </a:r>
            <a:endParaRPr lang="ru-RU" sz="2600" dirty="0" smtClean="0"/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Недостаточность в обеспечении необходимой медицинской </a:t>
            </a:r>
            <a:r>
              <a:rPr lang="ru-RU" sz="2600" dirty="0" smtClean="0"/>
              <a:t>техникой;</a:t>
            </a:r>
            <a:endParaRPr lang="ru-RU" sz="2600" dirty="0" smtClean="0"/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Проблемы в части льготного лекарственного </a:t>
            </a:r>
            <a:r>
              <a:rPr lang="ru-RU" sz="2600" dirty="0" smtClean="0"/>
              <a:t>обеспечения; </a:t>
            </a:r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Проблемы </a:t>
            </a:r>
            <a:r>
              <a:rPr lang="ru-RU" sz="2600" dirty="0" smtClean="0"/>
              <a:t>организации плановой госпитализации по некоторым направлениям в </a:t>
            </a:r>
            <a:r>
              <a:rPr lang="ru-RU" sz="2600" dirty="0" smtClean="0"/>
              <a:t>городе</a:t>
            </a:r>
            <a:r>
              <a:rPr lang="ru-RU" sz="2600" dirty="0"/>
              <a:t>;</a:t>
            </a:r>
            <a:endParaRPr lang="ru-RU" sz="2600" dirty="0" smtClean="0"/>
          </a:p>
          <a:p>
            <a:pPr marL="457200" lvl="0" indent="457200" algn="just">
              <a:buFont typeface="Arial" pitchFamily="34" charset="0"/>
              <a:buChar char="•"/>
            </a:pPr>
            <a:r>
              <a:rPr lang="ru-RU" sz="2600" dirty="0" smtClean="0"/>
              <a:t>Проблемы реализации совместных задач</a:t>
            </a:r>
            <a:r>
              <a:rPr lang="ru-RU" dirty="0" smtClean="0"/>
              <a:t> по профилактической работе среди населения.</a:t>
            </a:r>
            <a:endParaRPr lang="ru-RU" dirty="0" smtClean="0"/>
          </a:p>
          <a:p>
            <a:pPr marL="0" lvl="0" indent="714375" algn="just">
              <a:buNone/>
            </a:pPr>
            <a:endParaRPr lang="ru-RU" dirty="0" smtClean="0"/>
          </a:p>
          <a:p>
            <a:pPr marL="0" lvl="0" indent="714375"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182</Words>
  <Application>Microsoft Office PowerPoint</Application>
  <PresentationFormat>Экран (4:3)</PresentationFormat>
  <Paragraphs>121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 «Проблемы амбулаторно-поликлинической службы»</vt:lpstr>
      <vt:lpstr>Дефицит профессиональных кадров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«Проблемы амбулаторно-поликлинической службы»</dc:title>
  <dc:creator>Татьяна</dc:creator>
  <cp:lastModifiedBy>Бугай Татьяна Евгеньевна</cp:lastModifiedBy>
  <cp:revision>14</cp:revision>
  <dcterms:created xsi:type="dcterms:W3CDTF">2021-05-19T14:46:10Z</dcterms:created>
  <dcterms:modified xsi:type="dcterms:W3CDTF">2021-05-20T03:57:00Z</dcterms:modified>
</cp:coreProperties>
</file>