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279" r:id="rId3"/>
    <p:sldId id="282" r:id="rId4"/>
    <p:sldId id="283" r:id="rId5"/>
    <p:sldId id="301" r:id="rId6"/>
    <p:sldId id="302" r:id="rId7"/>
    <p:sldId id="303" r:id="rId8"/>
    <p:sldId id="285" r:id="rId9"/>
    <p:sldId id="286" r:id="rId10"/>
    <p:sldId id="287" r:id="rId11"/>
    <p:sldId id="307" r:id="rId12"/>
    <p:sldId id="310" r:id="rId13"/>
    <p:sldId id="311" r:id="rId14"/>
    <p:sldId id="312" r:id="rId15"/>
    <p:sldId id="313" r:id="rId16"/>
    <p:sldId id="320" r:id="rId17"/>
    <p:sldId id="314" r:id="rId18"/>
    <p:sldId id="315" r:id="rId19"/>
    <p:sldId id="321" r:id="rId20"/>
    <p:sldId id="316" r:id="rId21"/>
    <p:sldId id="317" r:id="rId22"/>
    <p:sldId id="322" r:id="rId23"/>
    <p:sldId id="318" r:id="rId24"/>
    <p:sldId id="319" r:id="rId25"/>
    <p:sldId id="323" r:id="rId26"/>
    <p:sldId id="300" r:id="rId27"/>
    <p:sldId id="27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046" autoAdjust="0"/>
    <p:restoredTop sz="94660"/>
  </p:normalViewPr>
  <p:slideViewPr>
    <p:cSldViewPr>
      <p:cViewPr>
        <p:scale>
          <a:sx n="100" d="100"/>
          <a:sy n="100" d="100"/>
        </p:scale>
        <p:origin x="-226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97EF4-C8FB-4E69-8BE6-9AF62F561EA9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D907A-BCA8-48F6-94D6-F27F65E8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BE599CB-196E-47CA-886F-9B996F3929B6}" type="slidenum">
              <a:rPr lang="de-DE" sz="1300" smtClean="0">
                <a:solidFill>
                  <a:schemeClr val="tx1"/>
                </a:solidFill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de-DE" sz="13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CCB6FF-F0E4-43C3-8119-327456B15C4F}" type="slidenum">
              <a:rPr lang="de-DE" altLang="de-DE" sz="1300" smtClean="0">
                <a:latin typeface="Times New Roman" pitchFamily="18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 altLang="de-DE" sz="13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019F-B87B-4870-A4CE-791C771FDC7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AAC6-E5C2-4934-9BA1-2F016470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D%D0%B5%D0%BA%D0%BE%D0%BC%D0%BC%D0%B5%D1%80%D1%87%D0%B5%D1%81%D0%BA%D0%BE%D0%B5_%D0%BF%D0%B0%D1%80%D1%82%D0%BD%D0%B5%D1%80%D1%81%D1%82%D0%B2%D0%BE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1711/c335af07929c2b2a5df5b1a0380b9e39598f60be/" TargetMode="External"/><Relationship Id="rId2" Type="http://schemas.openxmlformats.org/officeDocument/2006/relationships/hyperlink" Target="http://www.consultant.ru/document/cons_doc_LAW_141711/a561c729a5c41cc7f478b665c356e27638a45269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nsultant.ru/document/cons_doc_LAW_141711/529d8da5a3fd5a6e7bac9da26bc0f1ce1c48b77a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22860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История создания врачебных объединений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 России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за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рубежом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643182"/>
            <a:ext cx="8143932" cy="32861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Канунникова Людмила Владимировна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врач «Новосибирского областного госпиталя №2 ветеранов войн», Заслуженный врач РФ, заведующая кафедрой медицинского права «Новосибирского государственного медицинского университета», д.м.н., профессор, юрист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функции врачебного самоуправления в некоторых странах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8143932" cy="4857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начале в 1873 году был создан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Немецкий врачебный союз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который в 1947 году был преобразован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Немецкую медицинскую ассоциацию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Немецкую врачебную палату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(НМА – НВП).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Членство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НМА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обязательное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она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объединяет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почти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358 тысяч врачей,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числе: 54 тысячи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 общей практики,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 тысяч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 стационаров,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151 тысячу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 – специалистов,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тысяч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младших больничных врачей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Финансирование в целом НМА, т. е.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федеральной и земельных врачебных палат,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членских взносов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Земельные Врачебные палаты 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de-DE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частью </a:t>
            </a:r>
            <a:r>
              <a:rPr lang="ru-RU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установленного государством самоуправления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de-DE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работают на законном основании в соответствии </a:t>
            </a:r>
            <a:r>
              <a:rPr lang="ru-RU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законами Федеральных земель о врачебной деятельности</a:t>
            </a:r>
            <a:r>
              <a:rPr lang="de-DE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ja-JP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Несут </a:t>
            </a:r>
            <a:r>
              <a:rPr lang="ru-RU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за защиту профессионально-политических интересов всех врачей</a:t>
            </a:r>
            <a:r>
              <a:rPr lang="de-DE" altLang="ja-JP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ja-JP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амостоятельно 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выполняют задачи по регистрации и надзору за деятельностью </a:t>
            </a:r>
            <a:r>
              <a:rPr lang="ru-RU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врачей.</a:t>
            </a:r>
            <a:endParaRPr lang="ru-RU" altLang="ja-JP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de-DE" altLang="ja-JP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врачей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2149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ru-RU" altLang="de-DE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Последипломное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врачей находится исключительно в компетенции земельных Врачебных палат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Последипломное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длится не менее 5 лет 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т. ч. и в области семейной медицины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 на звание врача-специалиста принимается земельной Врачебной палатой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которая также ответственна за выдачу дипломов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de-DE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в Германии обязаны непрерывно повышать свою квалификацию в интересах всех пациентов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de-DE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получения сертификата о повышении квалификации, врачи должны в течение 5 лет набрать 2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баллов повышения квалификации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Баллы можно получить различными способами: доклады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конгрессы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курсы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 и т.д. 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балл 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45 </a:t>
            </a:r>
            <a:r>
              <a:rPr lang="ru-RU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мин.</a:t>
            </a:r>
            <a:r>
              <a:rPr lang="de-DE" altLang="de-DE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de-DE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Врачебные палаты проводят учет баллов последипломного обучения.</a:t>
            </a:r>
            <a:endParaRPr lang="de-DE" altLang="de-DE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de-DE" altLang="de-DE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Земельные Врачебные палаты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Экспертные комиссии и согласительные инстанции: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ts val="2500"/>
              </a:lnSpc>
              <a:spcBef>
                <a:spcPts val="1200"/>
              </a:spcBef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Существуют два вида обращения с жалобами</a:t>
            </a:r>
            <a:r>
              <a:rPr lang="de-DE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lnSpc>
                <a:spcPts val="2500"/>
              </a:lnSpc>
              <a:spcBef>
                <a:spcPts val="1200"/>
              </a:spcBef>
              <a:defRPr/>
            </a:pPr>
            <a:r>
              <a:rPr lang="ru-RU" sz="1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согласительные инстанции</a:t>
            </a:r>
            <a:endParaRPr lang="de-DE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ts val="25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выясняют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обстоятельства дела и предлагают вариант решения проблемы на основании результатов экспертизы</a:t>
            </a:r>
            <a:endParaRPr 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lnSpc>
                <a:spcPts val="2500"/>
              </a:lnSpc>
              <a:spcBef>
                <a:spcPts val="1200"/>
              </a:spcBef>
              <a:defRPr/>
            </a:pPr>
            <a:r>
              <a:rPr lang="ru-RU" sz="1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экспертные комиссии врачебных ошибок</a:t>
            </a:r>
            <a:endParaRPr lang="de-DE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lnSpc>
                <a:spcPts val="23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эксперты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устанавливают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является ли претензия о неправильном лечении обоснованной. </a:t>
            </a:r>
          </a:p>
          <a:p>
            <a:pPr algn="l">
              <a:lnSpc>
                <a:spcPts val="2300"/>
              </a:lnSpc>
              <a:spcBef>
                <a:spcPts val="1200"/>
              </a:spcBef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В обоих случаях земельные Врачебные палаты назначают экспертов со своих членов, которые,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действуют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автономно.</a:t>
            </a:r>
            <a:endParaRPr lang="de-DE" alt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143932" cy="11430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основания и стороны процесса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  <a:defRPr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Сторонами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процесса могут быть</a:t>
            </a:r>
            <a:r>
              <a:rPr lang="de-DE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de-DE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предъявляющий претензию о неправильном лечении 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его наследник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затронутый врач или предприятие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например, медицинское учреждение, больница и  т. д.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котором работает данный врач </a:t>
            </a:r>
            <a:endParaRPr 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согласительных инстанциях также компания по страхованию профессиональной ответственности врача или предприятия</a:t>
            </a:r>
            <a:endParaRPr 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spcBef>
                <a:spcPts val="0"/>
              </a:spcBef>
              <a:defRPr/>
            </a:pPr>
            <a:endParaRPr 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Разумеется, все стороны процесса могут быть представлены адвокатами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endParaRPr lang="de-DE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Экспертные комиссии и согласительные инстанции </a:t>
            </a:r>
            <a:r>
              <a:rPr lang="ru-RU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приступают к работе, если дело находится на рассмотрении в суде или уже вынесено судебное решение</a:t>
            </a:r>
            <a:r>
              <a:rPr lang="de-DE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8" name="Rectangle 13"/>
          <p:cNvSpPr>
            <a:spLocks noChangeArrowheads="1"/>
          </p:cNvSpPr>
          <p:nvPr/>
        </p:nvSpPr>
        <p:spPr bwMode="auto">
          <a:xfrm>
            <a:off x="428596" y="214290"/>
            <a:ext cx="8358246" cy="1285884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>
              <a:lnSpc>
                <a:spcPts val="3500"/>
              </a:lnSpc>
              <a:defRPr/>
            </a:pPr>
            <a:r>
              <a:rPr lang="ru-RU" altLang="de-DE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действий</a:t>
            </a:r>
            <a:endParaRPr lang="ru-RU" altLang="de-D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3500"/>
              </a:lnSpc>
              <a:defRPr/>
            </a:pPr>
            <a:r>
              <a:rPr lang="ru-RU" altLang="de-DE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согласительных инстанций</a:t>
            </a:r>
            <a:endParaRPr lang="ru-RU" altLang="de-D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rgbClr val="214F8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Calibri" pitchFamily="34" charset="0"/>
              <a:buChar char="–"/>
              <a:defRPr sz="2000">
                <a:solidFill>
                  <a:srgbClr val="214F8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Calibri" pitchFamily="34" charset="0"/>
              <a:buChar char="→"/>
              <a:defRPr>
                <a:solidFill>
                  <a:srgbClr val="214F8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600">
                <a:solidFill>
                  <a:srgbClr val="214F8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de-DE" sz="1200" dirty="0" smtClean="0">
              <a:latin typeface="Calibri" pitchFamily="34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11188" y="1844675"/>
            <a:ext cx="1873250" cy="323850"/>
          </a:xfrm>
          <a:prstGeom prst="round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bg1"/>
                </a:solidFill>
              </a:rPr>
              <a:t>Заявление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14363" y="2636838"/>
            <a:ext cx="1871662" cy="509587"/>
          </a:xfrm>
          <a:prstGeom prst="round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bg1"/>
                </a:solidFill>
              </a:rPr>
              <a:t>Предпосылки процесса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11188" y="3573463"/>
            <a:ext cx="1873250" cy="503237"/>
          </a:xfrm>
          <a:prstGeom prst="round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bg1"/>
                </a:solidFill>
              </a:rPr>
              <a:t>Выяснение обстоятельств дела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614363" y="4508500"/>
            <a:ext cx="1871662" cy="325438"/>
          </a:xfrm>
          <a:prstGeom prst="round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bg1"/>
                </a:solidFill>
              </a:rPr>
              <a:t>Экспертиза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14363" y="5300663"/>
            <a:ext cx="1871662" cy="323850"/>
          </a:xfrm>
          <a:prstGeom prst="round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bg1"/>
                </a:solidFill>
              </a:rPr>
              <a:t>Заключение</a:t>
            </a:r>
            <a:endParaRPr lang="de-DE" sz="1400" dirty="0">
              <a:solidFill>
                <a:schemeClr val="bg1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1550988" y="2276475"/>
            <a:ext cx="0" cy="288925"/>
          </a:xfrm>
          <a:prstGeom prst="straightConnector1">
            <a:avLst/>
          </a:prstGeom>
          <a:ln w="15875">
            <a:solidFill>
              <a:srgbClr val="264A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1550988" y="3213100"/>
            <a:ext cx="0" cy="287338"/>
          </a:xfrm>
          <a:prstGeom prst="straightConnector1">
            <a:avLst/>
          </a:prstGeom>
          <a:ln w="15875">
            <a:solidFill>
              <a:srgbClr val="264A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1550988" y="4149725"/>
            <a:ext cx="0" cy="287338"/>
          </a:xfrm>
          <a:prstGeom prst="straightConnector1">
            <a:avLst/>
          </a:prstGeom>
          <a:ln w="15875">
            <a:solidFill>
              <a:srgbClr val="264A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1550988" y="4924425"/>
            <a:ext cx="0" cy="287338"/>
          </a:xfrm>
          <a:prstGeom prst="straightConnector1">
            <a:avLst/>
          </a:prstGeom>
          <a:ln w="15875">
            <a:solidFill>
              <a:srgbClr val="264A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2879725" y="1776413"/>
            <a:ext cx="3060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письменно </a:t>
            </a:r>
            <a:r>
              <a:rPr lang="de-DE" sz="1200" dirty="0">
                <a:latin typeface="+mn-lt"/>
              </a:rPr>
              <a:t>+ </a:t>
            </a:r>
            <a:r>
              <a:rPr lang="ru-RU" sz="1200" dirty="0">
                <a:latin typeface="+mn-lt"/>
              </a:rPr>
              <a:t>в произвольной форме</a:t>
            </a:r>
            <a:endParaRPr lang="de-DE" sz="1200" dirty="0">
              <a:latin typeface="+mn-lt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пациент или врач</a:t>
            </a:r>
            <a:endParaRPr lang="de-DE" sz="1200" dirty="0">
              <a:latin typeface="+mn-lt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879725" y="2576513"/>
            <a:ext cx="59404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Имеются ли обстоятельства, препятствующие проведению процесса</a:t>
            </a:r>
            <a:r>
              <a:rPr lang="de-DE" sz="1200" dirty="0">
                <a:latin typeface="+mn-lt"/>
              </a:rPr>
              <a:t>? </a:t>
            </a:r>
            <a:r>
              <a:rPr lang="ru-RU" sz="1200" dirty="0">
                <a:latin typeface="+mn-lt"/>
              </a:rPr>
              <a:t>Например, судебное производство</a:t>
            </a:r>
            <a:endParaRPr lang="de-DE" sz="1200" dirty="0">
              <a:latin typeface="+mn-lt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согласие всех участвующих сторон на проведение процесса</a:t>
            </a:r>
            <a:endParaRPr lang="de-DE" sz="1200" dirty="0"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79725" y="3594100"/>
            <a:ext cx="57245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освобождение от обязанности сохранения служебной (врачебной) тайны</a:t>
            </a:r>
            <a:endParaRPr lang="de-DE" sz="1200" dirty="0">
              <a:latin typeface="+mn-lt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приобщение к делу медицинских документов</a:t>
            </a:r>
            <a:endParaRPr lang="de-DE" sz="1200" dirty="0"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879725" y="4348163"/>
            <a:ext cx="33258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выбор медицинского эксперта</a:t>
            </a:r>
            <a:endParaRPr lang="de-DE" sz="1200" dirty="0">
              <a:latin typeface="+mn-lt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поручение на проведение экспертизы</a:t>
            </a:r>
            <a:endParaRPr lang="de-DE" sz="1200" dirty="0">
              <a:latin typeface="+mn-lt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анализ результатов экспертизы</a:t>
            </a:r>
            <a:endParaRPr lang="de-DE" sz="1200" dirty="0">
              <a:latin typeface="+mn-lt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879725" y="5232400"/>
            <a:ext cx="59404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экспертное решение </a:t>
            </a:r>
            <a:r>
              <a:rPr lang="de-DE" sz="1200" dirty="0">
                <a:latin typeface="+mn-lt"/>
              </a:rPr>
              <a:t>(</a:t>
            </a:r>
            <a:r>
              <a:rPr lang="ru-RU" sz="1200" dirty="0">
                <a:latin typeface="+mn-lt"/>
              </a:rPr>
              <a:t>экспертная комиссия</a:t>
            </a:r>
            <a:r>
              <a:rPr lang="de-DE" sz="1200" dirty="0">
                <a:latin typeface="+mn-lt"/>
              </a:rPr>
              <a:t>)</a:t>
            </a: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200" dirty="0">
                <a:latin typeface="+mn-lt"/>
              </a:rPr>
              <a:t>предложение о проведении переговоров с компанией по страхованию ответственности </a:t>
            </a:r>
            <a:r>
              <a:rPr lang="de-DE" sz="1200" dirty="0">
                <a:latin typeface="+mn-lt"/>
              </a:rPr>
              <a:t>(</a:t>
            </a:r>
            <a:r>
              <a:rPr lang="ru-RU" sz="1200" dirty="0">
                <a:latin typeface="+mn-lt"/>
              </a:rPr>
              <a:t>согласительная инстанция</a:t>
            </a:r>
            <a:r>
              <a:rPr lang="de-DE" sz="1200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5"/>
          <p:cNvSpPr>
            <a:spLocks noChangeArrowheads="1"/>
          </p:cNvSpPr>
          <p:nvPr/>
        </p:nvSpPr>
        <p:spPr bwMode="auto">
          <a:xfrm>
            <a:off x="971550" y="2971800"/>
            <a:ext cx="7200900" cy="935038"/>
          </a:xfrm>
          <a:prstGeom prst="rect">
            <a:avLst/>
          </a:prstGeom>
          <a:solidFill>
            <a:srgbClr val="264A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ea typeface="ＭＳ Ｐゴシック" pitchFamily="34" charset="-128"/>
              </a:rPr>
              <a:t>800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a typeface="ＭＳ Ｐゴシック" pitchFamily="34" charset="-128"/>
              </a:rPr>
              <a:t>решений Согласительной инстанции</a:t>
            </a:r>
            <a:endParaRPr lang="de-DE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78851" name="Rectangle 26"/>
          <p:cNvSpPr>
            <a:spLocks noChangeArrowheads="1"/>
          </p:cNvSpPr>
          <p:nvPr/>
        </p:nvSpPr>
        <p:spPr bwMode="auto">
          <a:xfrm>
            <a:off x="971550" y="4699000"/>
            <a:ext cx="3411538" cy="936625"/>
          </a:xfrm>
          <a:prstGeom prst="rect">
            <a:avLst/>
          </a:prstGeom>
          <a:solidFill>
            <a:srgbClr val="264A96">
              <a:alpha val="79999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ea typeface="ＭＳ Ｐゴシック" pitchFamily="34" charset="-128"/>
              </a:rPr>
              <a:t>переданы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ea typeface="ＭＳ Ｐゴシック" pitchFamily="34" charset="-128"/>
              </a:rPr>
              <a:t>на рассмотрение в суд</a:t>
            </a:r>
            <a:endParaRPr lang="de-DE" sz="1600" b="1" dirty="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>
              <a:defRPr/>
            </a:pPr>
            <a:r>
              <a:rPr lang="de-DE" b="1" dirty="0">
                <a:solidFill>
                  <a:schemeClr val="bg1"/>
                </a:solidFill>
                <a:ea typeface="ＭＳ Ｐゴシック" pitchFamily="34" charset="-128"/>
              </a:rPr>
              <a:t>73 = 9 %</a:t>
            </a:r>
          </a:p>
        </p:txBody>
      </p:sp>
      <p:sp>
        <p:nvSpPr>
          <p:cNvPr id="78852" name="Rectangle 27"/>
          <p:cNvSpPr>
            <a:spLocks noChangeArrowheads="1"/>
          </p:cNvSpPr>
          <p:nvPr/>
        </p:nvSpPr>
        <p:spPr bwMode="auto">
          <a:xfrm>
            <a:off x="4743450" y="4699000"/>
            <a:ext cx="3429000" cy="936625"/>
          </a:xfrm>
          <a:prstGeom prst="rect">
            <a:avLst/>
          </a:prstGeom>
          <a:solidFill>
            <a:srgbClr val="264A96">
              <a:alpha val="79999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ea typeface="ＭＳ Ｐゴシック" pitchFamily="34" charset="-128"/>
              </a:rPr>
              <a:t>предотвратили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ea typeface="ＭＳ Ｐゴシック" pitchFamily="34" charset="-128"/>
              </a:rPr>
              <a:t> судебное разбирательство</a:t>
            </a:r>
            <a:endParaRPr lang="de-DE" sz="1600" b="1" dirty="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>
              <a:defRPr/>
            </a:pPr>
            <a:r>
              <a:rPr lang="de-DE" b="1" dirty="0">
                <a:solidFill>
                  <a:schemeClr val="bg1"/>
                </a:solidFill>
                <a:ea typeface="ＭＳ Ｐゴシック" pitchFamily="34" charset="-128"/>
              </a:rPr>
              <a:t>727 = 91 %</a:t>
            </a:r>
          </a:p>
        </p:txBody>
      </p:sp>
      <p:sp>
        <p:nvSpPr>
          <p:cNvPr id="99333" name="Oval 29"/>
          <p:cNvSpPr>
            <a:spLocks noChangeArrowheads="1"/>
          </p:cNvSpPr>
          <p:nvPr/>
        </p:nvSpPr>
        <p:spPr bwMode="auto">
          <a:xfrm rot="19995869">
            <a:off x="2590800" y="5068888"/>
            <a:ext cx="719138" cy="533400"/>
          </a:xfrm>
          <a:prstGeom prst="ellipse">
            <a:avLst/>
          </a:prstGeom>
          <a:noFill/>
          <a:ln w="2540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35846" name="Freeform 31"/>
          <p:cNvSpPr>
            <a:spLocks/>
          </p:cNvSpPr>
          <p:nvPr/>
        </p:nvSpPr>
        <p:spPr bwMode="auto">
          <a:xfrm>
            <a:off x="2728913" y="4230688"/>
            <a:ext cx="4762" cy="693737"/>
          </a:xfrm>
          <a:custGeom>
            <a:avLst/>
            <a:gdLst>
              <a:gd name="T0" fmla="*/ 2147483647 w 3"/>
              <a:gd name="T1" fmla="*/ 0 h 437"/>
              <a:gd name="T2" fmla="*/ 0 w 3"/>
              <a:gd name="T3" fmla="*/ 2147483647 h 437"/>
              <a:gd name="T4" fmla="*/ 0 60000 65536"/>
              <a:gd name="T5" fmla="*/ 0 60000 65536"/>
              <a:gd name="T6" fmla="*/ 0 w 3"/>
              <a:gd name="T7" fmla="*/ 0 h 437"/>
              <a:gd name="T8" fmla="*/ 3 w 3"/>
              <a:gd name="T9" fmla="*/ 437 h 4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37">
                <a:moveTo>
                  <a:pt x="3" y="0"/>
                </a:moveTo>
                <a:lnTo>
                  <a:pt x="0" y="437"/>
                </a:lnTo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99335" name="AutoShape 40"/>
          <p:cNvSpPr>
            <a:spLocks noChangeArrowheads="1"/>
          </p:cNvSpPr>
          <p:nvPr/>
        </p:nvSpPr>
        <p:spPr bwMode="auto">
          <a:xfrm>
            <a:off x="2654300" y="4051300"/>
            <a:ext cx="215900" cy="576263"/>
          </a:xfrm>
          <a:prstGeom prst="downArrow">
            <a:avLst>
              <a:gd name="adj1" fmla="val 50000"/>
              <a:gd name="adj2" fmla="val 66728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99336" name="AutoShape 41"/>
          <p:cNvSpPr>
            <a:spLocks noChangeArrowheads="1"/>
          </p:cNvSpPr>
          <p:nvPr/>
        </p:nvSpPr>
        <p:spPr bwMode="auto">
          <a:xfrm>
            <a:off x="6237288" y="4051300"/>
            <a:ext cx="215900" cy="576263"/>
          </a:xfrm>
          <a:prstGeom prst="downArrow">
            <a:avLst>
              <a:gd name="adj1" fmla="val 50000"/>
              <a:gd name="adj2" fmla="val 66728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35849" name="Text Box 12"/>
          <p:cNvSpPr txBox="1">
            <a:spLocks noChangeArrowheads="1"/>
          </p:cNvSpPr>
          <p:nvPr/>
        </p:nvSpPr>
        <p:spPr bwMode="auto">
          <a:xfrm>
            <a:off x="971550" y="1844675"/>
            <a:ext cx="695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rgbClr val="214F8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Calibri" pitchFamily="34" charset="0"/>
              <a:buChar char="–"/>
              <a:defRPr sz="2000">
                <a:solidFill>
                  <a:srgbClr val="214F8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Calibri" pitchFamily="34" charset="0"/>
              <a:buChar char="→"/>
              <a:defRPr>
                <a:solidFill>
                  <a:srgbClr val="214F8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600">
                <a:solidFill>
                  <a:srgbClr val="214F8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Экспертная комиссия и Согласительная инстанция Северной Германии</a:t>
            </a:r>
            <a:r>
              <a:rPr lang="de-DE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на протяжении 4 лет</a:t>
            </a:r>
            <a:r>
              <a:rPr lang="de-DE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</p:txBody>
      </p:sp>
      <p:sp>
        <p:nvSpPr>
          <p:cNvPr id="35850" name="Rectangle 13"/>
          <p:cNvSpPr>
            <a:spLocks noChangeArrowheads="1"/>
          </p:cNvSpPr>
          <p:nvPr/>
        </p:nvSpPr>
        <p:spPr bwMode="auto">
          <a:xfrm>
            <a:off x="381000" y="304800"/>
            <a:ext cx="7924800" cy="900113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rgbClr val="214F8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Calibri" pitchFamily="34" charset="0"/>
              <a:buChar char="–"/>
              <a:defRPr sz="2000">
                <a:solidFill>
                  <a:srgbClr val="214F8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Calibri" pitchFamily="34" charset="0"/>
              <a:buChar char="→"/>
              <a:defRPr>
                <a:solidFill>
                  <a:srgbClr val="214F8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600">
                <a:solidFill>
                  <a:srgbClr val="214F8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3500"/>
              </a:lnSpc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alt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de-DE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Экспертные комиссии и согласительные инстанции</a:t>
            </a:r>
            <a:endParaRPr lang="de-DE" altLang="de-DE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9" name="Oval 29"/>
          <p:cNvSpPr>
            <a:spLocks noChangeArrowheads="1"/>
          </p:cNvSpPr>
          <p:nvPr/>
        </p:nvSpPr>
        <p:spPr bwMode="auto">
          <a:xfrm rot="-1604131">
            <a:off x="6248400" y="5064125"/>
            <a:ext cx="719138" cy="533400"/>
          </a:xfrm>
          <a:prstGeom prst="ellipse">
            <a:avLst/>
          </a:prstGeom>
          <a:noFill/>
          <a:ln w="25400">
            <a:solidFill>
              <a:schemeClr val="bg1">
                <a:lumMod val="65000"/>
              </a:schemeClr>
            </a:solidFill>
            <a:round/>
            <a:headEnd/>
            <a:tailEnd/>
          </a:ln>
          <a:ex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35852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rgbClr val="214F8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Calibri" pitchFamily="34" charset="0"/>
              <a:buChar char="–"/>
              <a:defRPr sz="2000">
                <a:solidFill>
                  <a:srgbClr val="214F8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Calibri" pitchFamily="34" charset="0"/>
              <a:buChar char="→"/>
              <a:defRPr>
                <a:solidFill>
                  <a:srgbClr val="214F8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600">
                <a:solidFill>
                  <a:srgbClr val="214F8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>
                <a:solidFill>
                  <a:srgbClr val="214F87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de-DE" sz="1200" dirty="0" smtClean="0">
              <a:latin typeface="Calibri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870200" y="6196013"/>
            <a:ext cx="5518150" cy="427037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медицинских объединений в России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143932" cy="492922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двухвековую историю.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ервое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истории России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«Общество соревнования врачебных и физических наук» при московском университете было создано в 1804 году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началу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ХХ века в России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уже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120 медицинских обществ,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работе которых принимало участие более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тысяч врачей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18 тысяч практиковавших на тот момент.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1867 года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берет начало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всероссийских съездов,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прошел первый всероссийский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съезд естествоиспытателей.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Обзор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этих съездов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(всего было 13)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свидетельствует, что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1858 по 1913 гг.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съезды естествоиспытателей были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организационной формой единения научных работников естествознания, медицины и здравоохранения.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1881 года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проводились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специальные съезды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противоэпидемические, хирургов, терапевтов и др.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1800" dirty="0" smtClean="0"/>
          </a:p>
          <a:p>
            <a:pPr algn="just">
              <a:buFontTx/>
              <a:buChar char="-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медицинских объединений в России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143932" cy="56435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1885 году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 проведен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Пироговский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съезд,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получивший поддержку со стороны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правительственных организаций. 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1913 года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проведено 12 съездов. В период Советской власти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проведено 5 внеочередных съездов. </a:t>
            </a: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итогам съездов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правительством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возбуждались ходатайства.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О судьбе их дает представление составленная самим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Пироговским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обществом сводка за 20 лет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 общем итоге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2/3 всех ходатайств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остались безрезультатными,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именно 43% совсем не были удостоены ответом, в 20% ответ был отрицательный и в 2% случаев он носил характер формальной отписки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Удовлетворялись обычно лишь ходатайства по организационным вопросам самого общества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Ходатайства же по вопросам общественной медицины обычно оставались безрезультатными.</a:t>
            </a:r>
          </a:p>
          <a:p>
            <a:pPr algn="just">
              <a:buFontTx/>
              <a:buChar char="-"/>
            </a:pPr>
            <a:endParaRPr lang="ru-RU" sz="1800" dirty="0" smtClean="0"/>
          </a:p>
          <a:p>
            <a:pPr algn="just">
              <a:buFontTx/>
              <a:buChar char="-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492922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Советский период с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ликвидацией земских и городских самоуправлений земская медицина и ее всероссийское представительство в лице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Пироговских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съездов врачей утратили свою базу,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остались невостребованными и игнорируемыми новой властью.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1922 г.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Пироговское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общество и его всероссийское представительство –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Пироговские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съезды врачей прекратили свое существование.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СССР врачебное сообщество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объединено в научные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общества, главными задачи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которых было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содействие научной разработке теории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практики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медицины. </a:t>
            </a:r>
          </a:p>
          <a:p>
            <a:pPr algn="l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143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постсоветский период  в связи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ухудшающимся экономическим и социальным положением врачей,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кризисом в здравоохранении,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уходом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 из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медицины,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вновь встал вопрос о создании врачебного сообщества в России с целью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восстановления в первую очередь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достойного места врача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 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1993 году была организована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ассоциация (РМА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1995 году РМА возродила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Пироговское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движение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 и традицию проведения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Всероссийских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Пироговских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съездов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(проведено 8съездов).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Принято  много  документов и резолюций, направленных на реформирование существующей системы здравоохранения.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Российское медицинское общество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(РМО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создано в январе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1997 г. 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2011 году практическая работа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РМО остановлена.</a:t>
            </a:r>
          </a:p>
          <a:p>
            <a:pPr algn="l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Становление врачебного самоуправления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286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столетия: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Европе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возникли медицинские объединения (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первоначально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виде научных медицинских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обществ);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сновной задачей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становления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считали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медицинского искусства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науки;</a:t>
            </a:r>
          </a:p>
          <a:p>
            <a:pPr algn="l"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фера деятельности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обществ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расширялась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распространилась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врачебное регулирование и удовлетворение врачей,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врачебные сообщества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приобрели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корпоративный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характер,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расширенные общества стали именоваться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врачебными ассоциациями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-Параллельно стали возникать медицинские палаты и медицинские советы (общественные организации, которые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обеспечивали юридическую защиту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лиц, занимающихся официальной медицинской практикой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 столетия: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Европе произошло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объединение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разных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общественных медицинских организаций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(врачебных палат, советов и других)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национальные медицинские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ассоциации (НМА).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роль отличалась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государственных органов управления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относилась к сфере общественных интересов.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Национа́льная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медици́нская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пала́та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7864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Некоммерческое партнерство"/>
              </a:rPr>
              <a:t>некоммерческое партнерство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созданное  07.04.2010 г. в России, учредительный съезд прошел в декабре 2009г.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Президентом 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 избран Леонид Михайлович Рошаль.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состоит из 111 общественных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некоммерческих медицинских и иных организаций, объединений и профессиональных ассоциаций,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работающих в сфере здравоохранения.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медицинская палата - член Всемирной Медицинской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Ассоциации (ВМА).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Сегодня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 медицинского сообщества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 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крупнейшая общественная организация в сфере здравоохранения.  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входит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151  региональное и общероссийское профессиональное медицинское объединение,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включая объединения врачей частной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85 субъектов РФ выступили за вступление в Национальную медицинскую палату. 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задачи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5721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изменений в законодательную базу,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которая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регулирует медицинскую деятельность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соответствии с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интересами медицинских работников и пациентов;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системы непрерывного образования медицинских работников: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методологии, содержания и процедур системы непрерывного медицинского образования,  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аккредитации врачей и аттестации на присвоение категории;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системы контроля качества оказания медицинской помощи: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стандартизации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деятельности,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разработке  клинических рекомендаций (протоколов лечения);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эффективной системы правовой  защиты медицинских работников и пациентов: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института независимой оценки качества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медицинской помощи,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третейских судов,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страхования профессиональных рисков.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саморегулирования в профессиональной деятельности на принципах обязательного членства в медицинских объединениях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задачи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286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интересов медицинских работников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физических лиц, участвующих в Палате, перед государством и обществом;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содействие совершенствованию системы охраны здоровья населения.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профессиональной деятельностью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врачей, фельдшеров, медицинских сестер и акушерок;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и переподготовка медицинских кадров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целью улучшения качества оказания медицинской помощи;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системы правовой и юридической защиты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работников и медицинских организаций;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регулирование этических аспектов деятельности медицинских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работников при обращении с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пациентами, юридическими лицами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иными субъектами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профессиональных отношений.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10001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21.11.2011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323-ФЗ "Об основах охраны здоровья граждан в Российской Федерации"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286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Благодаря активной работе медицинского сообщества под руководством НМП, в целях реализации и защиты прав медицинских работников, в т.ч. на создание профессиональных некоммерческих медицинских организаций в проекте Федерального закона «Об основах охраны здоровья граждан в РФ» добились ст. 76 «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Профессиональные некоммерческие организации, создаваемые медицинскими работниками и фармацевтическими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работниками».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Статья 76. Профессиональные некоммерческие организации, создаваемые медицинскими работниками и фармацевтическими работниками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143932" cy="57150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установленном законодательством Российской Федерации порядке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могут: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принимать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разработке норм и правил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сфере охраны здоровья,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решении вопросов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связанных с нарушением этих норм и правил,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порядков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оказания медицинской помощи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стандартов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медицинской помощи,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подготовки и повышения квалификации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работников и фармацевтических работников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принимать участие в аттестации медицинских работников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фармацевтических работников для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получения ими квалификационных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категорий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специалистов,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утверждают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клинические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рекомендации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Статья 76. Профессиональные некоммерческие организации, создаваемые медицинскими работниками и фармацевтическими работниками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143932" cy="57150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25 %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общей численности врачей на территории субъекта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РФ,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являющихся членами ассоциации врачей имеют право принимать участие: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аттестации врачей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получения ими квалификационных категорий;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заключении соглашений по тарифам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медицинские услуги в системе обязательного медицинского страхования и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фондов обязательного медицинского страхования;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разработке территориальных программ государственных гарантий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бесплатного оказания гражданам медицинской помощи;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формировании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аккредитационных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комиссий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проведении аккредитации специалистов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работе комиссий по оценке последствий принятия решения о ликвидации медицинской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организации, подведомственной исполнительному органу государственной власти субъекта Российской Федерации или органу местного самоуправления, прекращении деятельности ее обособленного подразделения.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8143932" cy="55007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Впереди огромная работа.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 сделать так, что бы НМП стала привлекательной для каждого врача России, полезной для каждого пациента.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 научиться нести ответственность за принимаемые отраслевые решения.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НМП признана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крупнейшим общественным объединением врачей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Палата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стала официальным партерном государства в решении отраслевых вопросов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МЗ РФ, которые готовы вести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диалог на принципах общественно – государственного  партнерства.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смело заявить, что НМП состоялась. 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8143932" cy="12858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User\Мои документы\Мои рисунки\75056040e70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Всемирная медицинская ассоциация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1947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по инициативе 42 медицинских ассоциаций, в том числе 20 – из европейского региона, была учреждена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Всемирная медицинская ассоциация (ВМА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настоящее время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объединяет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 национальных медицинских ассоциаций.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авторитетным международным органом,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азрабатывает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распространяет: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материалы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этике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использованию человека в качестве субъекта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научных медицинских исследований,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правам пациентов,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уходу за ранеными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больными в ходе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военных конфликтов, по содержанию заключенных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применению к ним пыток,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т. д.</a:t>
            </a:r>
          </a:p>
          <a:p>
            <a:pPr algn="l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Европейский форум медицинских ассоциаций (ЕФМА)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1984 году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образовавшиеся практически во всех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европейских странах общественные медицинские ассоциации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провели первое совещание –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ЕФМА) и ВОЗ,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однако официально эта организация была создана позднее –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1991 году.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отметить, что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Российская медицинская ассоциация в 2001 году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членом ЕФМА.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ЕФМА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настаивали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том, чтобы НМА выполняли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лидирующую роль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развитии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качества медицинской помощи.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качественной медицинской помощи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первейшей обязанностью врачей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строится на этических, образовательных и профессиональных стандартах и принципах, что непосредственно связано с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автономностью врачебной профессии.</a:t>
            </a: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функции врачебного самоуправления в некоторых странах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5143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Австрии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палата создана в 1891 г. с обязательным членством,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Бельгии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существуют параллельно ассоциация медицинских союзов и общественный национальный совет врачей,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Болгарии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медицинская ассоциация организована в 1901 г. с обязательным членством,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Хорватии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наряду с медицинской ассоциацией с 1874 г. и добровольным членством с 1995 г. работает медицинская палата с обязательным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членством.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Аналогично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организовано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Чехии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с 1896 г. функционирует медицинская ассоциация с добровольным членством и с 1991 г. врачебная палата с обязательным членством.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(1849),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Финляндии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(1910),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Норвегии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(1886),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Швейцарии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(1901),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(1832) успешно работают медицинские ассоциации, в которых членство является исключительно добровольным делом.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функции врачебного самоуправления в некоторых странах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143932" cy="57150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800" dirty="0" smtClean="0"/>
              <a:t>                         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Швеции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параллельно работают с добровольным членством медицинская ассоциация (с 1903 г) и Шведское медицинское общество (с 1807),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Словакии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медицинская ассоциация с 1993 г. с добровольным членством и медицинская палата с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добровольным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членством для государственных врачей и обязательным для частнопрактикующих врачей,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Словении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 1861 г. медицинская ассоциация с добровольным членством и медицинская палата (создана в 1893 г., распущена в 1946 г. и вновь организована в 1992 г.) с обязательным членством.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врачи имеют возможность добровольно участвовать в работе Конфедерации медицинских объединений (с 1928 г.), в медицинской федерации и синдикате свободной медицины, а также в работе национального медицинского совета с обязательным участием.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Венгрии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наряду с федерацией медицинских обществ, больничной медицинской ассоциацией, ассоциацией практикующих врачей, федерацией детских семейных врачей и обществом "Медицина-2000", врачи в обязательном порядке должны быть членами медицинской палаты, основанной в 1994 г.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Люксембурге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одну ассоциацию (1904г.) объединены врачи и стоматологи на добровольной основе.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Италии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1946 г. функционирует национальная медико-хирургическая федерация с обязательным членством.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Испании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врачи в обязательном порядке должны быть членами общественного генерального совета медицинских колледжей.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функции врачебного самоуправления в некоторых странах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143932" cy="4857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Польше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врачи и стоматологи действуют сообща (во многих странах мира стоматологи не относятся к врачам)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объединены в Польскую палату врачей и стоматологов,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которая была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создана в 1892 году,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1952 г. была распущена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вновь организована совсем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недавно - в 1989 году.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Палата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постоянный персонал в количестве 50 человек.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Членство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палате обязательное и поэтому все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 тысяч врачей и стоматологов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членами этой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палаты. 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Высший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медицинский совет представляет интересы медицинских профессий в парламенте и в правительстве, а региональные медицинские советы - на региональном уровне.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функции врачебного самоуправления в некоторых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странах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5072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США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профессиональные медицинские ассоциации играют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ключевую роль во врачебном самоуправлении.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одразделяются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национальные, региональные, городские,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сельские,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каждой специальности.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ассоциация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колледжей, университетская корпорация и другие.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самой крупной общественной медицинской организацией является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Американская медицинская ассоциация (АМА), функционирующая с 1847 года.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состав АМА входят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по этике и правовым вопросам, Совет по медицинскому образованию, оказывающий влияние на 125 американских и 16 канадских высших медицинских учебных заведений, Комитет по аккредитации медицинских учреждений,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работающий в тесном контакте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Объединенной комиссией по аккредитации медицинских учреждений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АМА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счет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членских взносов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врач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платит ежегодно более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 долларов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аккредитации и лицензирования,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издательской и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другой деятельности. </a:t>
            </a:r>
          </a:p>
          <a:p>
            <a:pPr algn="just">
              <a:buFont typeface="Arial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Ее основными функциями являются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высокого уровня профессионализма 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медицине;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защита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 и интересов врачей – членов АМА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стандартов для врачей в медицинском образовании, в медицинской практике и медицинской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этике и др.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7985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и функции врачебного самоуправления в некоторых странах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143932" cy="56435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Британская медицинская ассоциация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(БМА) основана в 1832 году.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бъединяет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свыше 118 тысяч врачей, в том числе врачей-пенсионеров, 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меет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постоянный персонал как в головной организации, так и в региональных отделениях в количестве 648 человек, в том числе 22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врача.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структуре БМА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выделены: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Комитет по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общеврачебной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практике, Комитет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консультантов, Комитет по этике, Комитет молодых больничных врачей, Комитет врачей общественного здравоохранения, Комитет медицинских студентов, Комитет ученых-медиков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Секции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политике здоровья и здравоохранения, по стандартам медицинского образования, по связям с Национальной службой здравоохранения,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научным и этическим проблемам, по международным отношениям, по общественным связям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БМА консультирует Правительство и получает оттуда предложения, заявки и консультации, имеет своих представителей в экспертных комитетах при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Правительстве.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1877</Words>
  <Application>Microsoft Office PowerPoint</Application>
  <PresentationFormat>Экран (4:3)</PresentationFormat>
  <Paragraphs>235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История создания врачебных объединений в России и за рубежом </vt:lpstr>
      <vt:lpstr>Становление врачебного самоуправления</vt:lpstr>
      <vt:lpstr>Всемирная медицинская ассоциация</vt:lpstr>
      <vt:lpstr>Европейский форум медицинских ассоциаций (ЕФМА)</vt:lpstr>
      <vt:lpstr>Задачи и функции врачебного самоуправления в некоторых странах </vt:lpstr>
      <vt:lpstr>Задачи и функции врачебного самоуправления в некоторых странах </vt:lpstr>
      <vt:lpstr>Задачи и функции врачебного самоуправления в некоторых странах</vt:lpstr>
      <vt:lpstr>Задачи и функции врачебного самоуправления в некоторых странах </vt:lpstr>
      <vt:lpstr>Задачи и функции врачебного самоуправления в некоторых странах</vt:lpstr>
      <vt:lpstr>Задачи и функции врачебного самоуправления в некоторых странах</vt:lpstr>
      <vt:lpstr>  Повышение квалификации врачей </vt:lpstr>
      <vt:lpstr>Земельные Врачебные палаты Экспертные комиссии и согласительные инстанции: </vt:lpstr>
      <vt:lpstr>Правовые основания и стороны процесса </vt:lpstr>
      <vt:lpstr>Слайд 14</vt:lpstr>
      <vt:lpstr>Слайд 15</vt:lpstr>
      <vt:lpstr>История медицинских объединений в России</vt:lpstr>
      <vt:lpstr>История медицинских объединений в России</vt:lpstr>
      <vt:lpstr>Слайд 18</vt:lpstr>
      <vt:lpstr>Слайд 19</vt:lpstr>
      <vt:lpstr>Национа́льная медици́нская пала́та</vt:lpstr>
      <vt:lpstr>Основные задачи НМП</vt:lpstr>
      <vt:lpstr>Основные задачи НМП</vt:lpstr>
      <vt:lpstr>ФЗ от 21.11.2011 № 323-ФЗ "Об основах охраны здоровья граждан в Российской Федерации"  </vt:lpstr>
      <vt:lpstr>Статья 76. Профессиональные некоммерческие организации, создаваемые медицинскими работниками и фармацевтическими работниками </vt:lpstr>
      <vt:lpstr>Статья 76. Профессиональные некоммерческие организации, создаваемые медицинскими работниками и фармацевтическими работниками </vt:lpstr>
      <vt:lpstr>Слайд 26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127</cp:revision>
  <dcterms:created xsi:type="dcterms:W3CDTF">2022-09-21T04:49:30Z</dcterms:created>
  <dcterms:modified xsi:type="dcterms:W3CDTF">2022-09-22T09:37:14Z</dcterms:modified>
</cp:coreProperties>
</file>