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2" r:id="rId2"/>
    <p:sldId id="344" r:id="rId3"/>
    <p:sldId id="355" r:id="rId4"/>
    <p:sldId id="356" r:id="rId5"/>
    <p:sldId id="357" r:id="rId6"/>
    <p:sldId id="353" r:id="rId7"/>
    <p:sldId id="352" r:id="rId8"/>
    <p:sldId id="358" r:id="rId9"/>
    <p:sldId id="351" r:id="rId10"/>
    <p:sldId id="339" r:id="rId11"/>
    <p:sldId id="354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80342FB-40FE-451F-A34F-CB5422EB1E7B}">
          <p14:sldIdLst>
            <p14:sldId id="332"/>
            <p14:sldId id="344"/>
            <p14:sldId id="355"/>
            <p14:sldId id="356"/>
            <p14:sldId id="357"/>
            <p14:sldId id="353"/>
            <p14:sldId id="352"/>
            <p14:sldId id="358"/>
            <p14:sldId id="351"/>
          </p14:sldIdLst>
        </p14:section>
        <p14:section name="Раздел без заголовка" id="{474D7457-DBA9-45CB-9E58-8CC07F448E10}">
          <p14:sldIdLst>
            <p14:sldId id="339"/>
            <p14:sldId id="35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006600"/>
    <a:srgbClr val="66FF99"/>
    <a:srgbClr val="008000"/>
    <a:srgbClr val="C4D0B5"/>
    <a:srgbClr val="FF6600"/>
    <a:srgbClr val="0000FF"/>
    <a:srgbClr val="CC66FF"/>
    <a:srgbClr val="00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705" autoAdjust="0"/>
  </p:normalViewPr>
  <p:slideViewPr>
    <p:cSldViewPr>
      <p:cViewPr>
        <p:scale>
          <a:sx n="91" d="100"/>
          <a:sy n="91" d="100"/>
        </p:scale>
        <p:origin x="-1162" y="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844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FD8A8-2F85-49FF-A9CA-35902E719151}" type="datetimeFigureOut">
              <a:rPr lang="ru-RU" smtClean="0"/>
              <a:t>22.09.2022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DD5D9-E352-4C45-89D5-784558930F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41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ОПЫТ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КОЛЛЕКТИВНОГО  СТРАХОВАНИЯ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ПРОФЕССИОНАЛЬНОЙ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ОТВЕТСТВЕННОСТИ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МЕДИЦИНСКИХ ОРГАНИЗАЦИЙ 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МЕДИЦИНСКИХ РАБОТНИКОВ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28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Новосибирской областной</a:t>
            </a:r>
            <a:b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>Ассоциации врачей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3200" b="1" i="1" dirty="0">
                <a:solidFill>
                  <a:schemeClr val="accent2">
                    <a:lumMod val="50000"/>
                  </a:schemeClr>
                </a:solidFill>
                <a:ea typeface="Calibri"/>
                <a:cs typeface="Times New Roman"/>
              </a:rPr>
            </a:b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4499991" y="3933056"/>
            <a:ext cx="45719" cy="720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93610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>Информация </a:t>
            </a: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о регионах РФ, которые имеют действующие </a:t>
            </a: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>договоры коллективного </a:t>
            </a: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страхования </a:t>
            </a:r>
            <a:r>
              <a:rPr lang="ru-RU" sz="1800" b="1" dirty="0" smtClean="0">
                <a:solidFill>
                  <a:prstClr val="black"/>
                </a:solidFill>
                <a:ea typeface="+mn-ea"/>
                <a:cs typeface="+mn-cs"/>
              </a:rPr>
              <a:t>(ДКС) ответственности МО и медработников </a:t>
            </a: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либо проводят подготовительную работу для заключения ДКС</a:t>
            </a:r>
            <a:b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AutoNum type="arabicPeriod"/>
            </a:pPr>
            <a:endParaRPr lang="ru-RU" sz="1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413793"/>
              </p:ext>
            </p:extLst>
          </p:nvPr>
        </p:nvGraphicFramePr>
        <p:xfrm>
          <a:off x="179512" y="1050268"/>
          <a:ext cx="8784976" cy="5170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00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6479"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       Регион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                  Текущее состояние                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Новосибирская область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НОАВ действует с 01.08.2016 г.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АРМОС действует с 01.06.2020 г. (частные МО)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4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Омская область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ОРАВ действует с 01.12.2018 г.</a:t>
                      </a:r>
                    </a:p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МСОО действует с 01.01.2022 (для СМП)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2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Республика Коми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действует, заключен в 2019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8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Тюменская область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 с октября 2019 г.  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Республика Татарстан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действует, заключен в 2019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6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Воронежская область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действует, с мая 2020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02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Республика Чувашия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действует, заключен в 2020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3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Республика Башкортостан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действует, заключен в 2021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9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Свердловская область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действует, заключен в 2021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44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Белгородская область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действует, заключен в 2021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9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Волгоградская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о</a:t>
                      </a:r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бласть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ДКС действует, заключен в 2021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9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Республика Бурятия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CB08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ДКС действует, заключен в 2022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97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Новгородская область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9CB08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ДКС действует, заключен в 2022 г.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Челябинская область</a:t>
                      </a:r>
                      <a:endParaRPr lang="ru-RU" sz="16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Согласованы  условия  страхования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9403"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Хабаровский</a:t>
                      </a:r>
                      <a:r>
                        <a:rPr lang="ru-RU" sz="16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край</a:t>
                      </a:r>
                      <a:endParaRPr lang="ru-RU" sz="16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Согласованы  условия  страхования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4790"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Томская</a:t>
                      </a:r>
                      <a:r>
                        <a:rPr lang="ru-RU" sz="1600" b="1" i="1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область</a:t>
                      </a:r>
                      <a:endParaRPr lang="ru-RU" sz="16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Согласованы  условия  страхования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0177">
                <a:tc>
                  <a:txBody>
                    <a:bodyPr/>
                    <a:lstStyle/>
                    <a:p>
                      <a:pPr algn="ctr" fontAlgn="ctr"/>
                      <a:endParaRPr lang="ru-RU" sz="1200" b="1" i="1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Ассоциация онкологов России</a:t>
                      </a:r>
                      <a:endParaRPr lang="ru-RU" sz="1600" b="1" i="1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Согласованы  условия  страхования</a:t>
                      </a:r>
                    </a:p>
                  </a:txBody>
                  <a:tcPr marL="8805" marR="8805" marT="8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1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FranklinGothic-Medium"/>
              </a:rPr>
              <a:t>Если у вас возникли вопросы или предложения,</a:t>
            </a:r>
            <a:br>
              <a:rPr lang="ru-RU" sz="2400" b="1" dirty="0">
                <a:latin typeface="FranklinGothic-Medium"/>
              </a:rPr>
            </a:br>
            <a:r>
              <a:rPr lang="ru-RU" sz="2400" b="1" dirty="0">
                <a:latin typeface="FranklinGothic-Medium"/>
              </a:rPr>
              <a:t>вы можете обратиться за </a:t>
            </a:r>
            <a:r>
              <a:rPr lang="ru-RU" sz="2400" b="1" dirty="0" smtClean="0">
                <a:latin typeface="FranklinGothic-Medium"/>
              </a:rPr>
              <a:t>консультацией </a:t>
            </a:r>
            <a:br>
              <a:rPr lang="ru-RU" sz="2400" b="1" dirty="0" smtClean="0">
                <a:latin typeface="FranklinGothic-Medium"/>
              </a:rPr>
            </a:br>
            <a:r>
              <a:rPr lang="ru-RU" sz="2400" b="1" dirty="0" smtClean="0">
                <a:latin typeface="FranklinGothic-Medium"/>
              </a:rPr>
              <a:t>к </a:t>
            </a:r>
            <a:r>
              <a:rPr lang="ru-RU" sz="2400" b="1" dirty="0">
                <a:latin typeface="FranklinGothic-Medium"/>
              </a:rPr>
              <a:t>нашим специалистам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GothicHeavyC"/>
              </a:rPr>
              <a:t>Общественная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HeavyC"/>
              </a:rPr>
              <a:t>организация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HeavyC"/>
              </a:rPr>
              <a:t>«НОВОСИБИРСКАЯ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GothicHeavyC"/>
              </a:rPr>
              <a:t> ОБЛАСТНАЯ  АССОЦИАЦИЯ 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HeavyC"/>
              </a:rPr>
              <a:t>ВРАЧЕЙ»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630099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, г. Новосибирск, ул. Орджоникидзе, 30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Телефон: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(383) 328-15-75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E-mail: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noav@ngs.ru</a:t>
            </a:r>
          </a:p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Сайт: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www.noav.ru</a:t>
            </a:r>
          </a:p>
          <a:p>
            <a:pPr marL="0" indent="0">
              <a:buNone/>
            </a:pP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Вконтакте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: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vk.com/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vrachi_nso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FranklinGothic-Medium"/>
            </a:endParaRPr>
          </a:p>
          <a:p>
            <a:pPr marL="0" indent="0">
              <a:buNone/>
            </a:pP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FranklinGothic-Medium"/>
            </a:endParaRPr>
          </a:p>
          <a:p>
            <a:pPr marL="0" indent="0">
              <a:buNone/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FranklinGothic-Medium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Внештатный эксперт по страхованию НОАВ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GothicHeavyC"/>
              </a:rPr>
              <a:t>Страхов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HeavyC"/>
              </a:rPr>
              <a:t>Игорь Анатольевич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Телефон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: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 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+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7-903-900-04-10</a:t>
            </a:r>
          </a:p>
          <a:p>
            <a:pPr marL="0" indent="0">
              <a:buNone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E-mail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: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FranklinGothic-Medium"/>
              </a:rPr>
              <a:t>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nklinGothic-Medium"/>
              </a:rPr>
              <a:t>ig-str@yandex.ru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99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331" y="0"/>
            <a:ext cx="9144000" cy="692696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3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a typeface="+mj-ea"/>
                <a:cs typeface="+mj-cs"/>
              </a:rPr>
              <a:t>      ДИНАМИКА  </a:t>
            </a:r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УСЛОВИЙ  И  КОЛИЧЕСТВЕННЫХ  ПОКАЗАТЕЛЕЙ  ДКС  НОАВ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797087"/>
              </p:ext>
            </p:extLst>
          </p:nvPr>
        </p:nvGraphicFramePr>
        <p:xfrm>
          <a:off x="185404" y="764704"/>
          <a:ext cx="8774631" cy="5926763"/>
        </p:xfrm>
        <a:graphic>
          <a:graphicData uri="http://schemas.openxmlformats.org/drawingml/2006/table">
            <a:tbl>
              <a:tblPr/>
              <a:tblGrid>
                <a:gridCol w="17261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07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6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7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226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115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9115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3500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294929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2018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2019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2020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34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Количество застрахованных МО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58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72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80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 84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86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89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86</a:t>
                      </a:r>
                      <a:endParaRPr lang="ru-RU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159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Количество застрахованных медицинских работников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2 788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3 636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5 087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5 975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6 298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6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933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7 116</a:t>
                      </a:r>
                      <a:endParaRPr lang="ru-RU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661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Общая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страховая сумма договора,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млн. руб.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10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10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12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 15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20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20 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30</a:t>
                      </a:r>
                      <a:endParaRPr lang="ru-RU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27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Лимит возмещения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на 1 случай, млн. руб.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  -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 -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  -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2 / 1,5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2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2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2</a:t>
                      </a:r>
                      <a:endParaRPr lang="ru-RU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97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Лимиты на 1-го застрахованного работника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(в т.ч. МВ 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 т.ч. досудебно),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тыс. руб.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600 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(500/125) </a:t>
                      </a:r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400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(300/75)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200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(100 /25)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600 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(500/125) 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(500/125)</a:t>
                      </a:r>
                    </a:p>
                    <a:p>
                      <a:pPr algn="l" fontAlgn="b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500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(250/100)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250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(250/ - )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2000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(1600/125)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(800/100)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500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(400/100)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250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(200/ - )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2000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/150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1000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/125</a:t>
                      </a:r>
                      <a:endParaRPr lang="ru-RU" sz="16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500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/100</a:t>
                      </a:r>
                      <a:endParaRPr lang="ru-RU" sz="16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250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/150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/125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/100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  -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2000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/150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1000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/125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500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/100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250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/50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042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Лимиты по рискам личного страхования, тыс. руб.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компенсация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по </a:t>
                      </a:r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регрессному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требованию/иску работодателя</a:t>
                      </a:r>
                      <a:endParaRPr lang="ru-RU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250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100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100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100</a:t>
                      </a:r>
                      <a:endParaRPr lang="ru-RU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2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компенсация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затрат на защиту/адвоката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и достижения примирения сторон при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возбуждении уголовного дела</a:t>
                      </a:r>
                      <a:endParaRPr lang="ru-RU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100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250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250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250</a:t>
                      </a:r>
                      <a:endParaRPr lang="ru-RU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62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выплата среднемесячной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з/п при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отстранении от работы в процессе или по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результатам уголовного расследования</a:t>
                      </a:r>
                      <a:endParaRPr lang="ru-RU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   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  -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250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     250</a:t>
                      </a:r>
                      <a:endParaRPr lang="ru-RU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0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69" y="-21150"/>
            <a:ext cx="9134669" cy="1052736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/>
            </a:r>
            <a:b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Состав </a:t>
            </a:r>
            <a:r>
              <a:rPr lang="ru-RU" sz="24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участников ДКС НОАВ </a:t>
            </a:r>
            <a:r>
              <a:rPr lang="ru-RU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(по состоянию на 01.09.2022)</a:t>
            </a:r>
            <a:br>
              <a:rPr lang="ru-RU" sz="1800" b="1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ru-RU" sz="18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04" y="1052736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3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a typeface="+mj-ea"/>
                <a:cs typeface="+mj-cs"/>
              </a:rPr>
              <a:t>                                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75651"/>
              </p:ext>
            </p:extLst>
          </p:nvPr>
        </p:nvGraphicFramePr>
        <p:xfrm>
          <a:off x="431540" y="1052737"/>
          <a:ext cx="8352927" cy="552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765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Бюджетные</a:t>
                      </a:r>
                      <a:r>
                        <a:rPr lang="ru-RU" sz="1800" b="1" u="none" strike="noStrike" baseline="0" dirty="0" smtClean="0">
                          <a:effectLst/>
                        </a:rPr>
                        <a:t> м</a:t>
                      </a:r>
                      <a:r>
                        <a:rPr lang="ru-RU" sz="1800" b="1" u="none" strike="noStrike" dirty="0" smtClean="0">
                          <a:effectLst/>
                        </a:rPr>
                        <a:t>едицинские </a:t>
                      </a:r>
                      <a:r>
                        <a:rPr lang="ru-RU" sz="1800" b="1" u="none" strike="noStrike" dirty="0">
                          <a:effectLst/>
                        </a:rPr>
                        <a:t>организации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Новосибирской области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 Участники </a:t>
                      </a:r>
                      <a:r>
                        <a:rPr lang="ru-RU" sz="1800" b="1" u="none" strike="noStrike" dirty="0" smtClean="0">
                          <a:effectLst/>
                        </a:rPr>
                        <a:t>проекта</a:t>
                      </a: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т.ч. только по расширенному сроку предъявления претензий)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Вне проекта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Городские </a:t>
                      </a:r>
                      <a:r>
                        <a:rPr lang="ru-RU" sz="1600" b="1" u="none" strike="noStrike" dirty="0">
                          <a:effectLst/>
                        </a:rPr>
                        <a:t>поликлиники </a:t>
                      </a:r>
                      <a:endParaRPr lang="ru-RU" sz="16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(</a:t>
                      </a:r>
                      <a:r>
                        <a:rPr lang="ru-RU" sz="1600" u="none" strike="noStrike" dirty="0">
                          <a:effectLst/>
                        </a:rPr>
                        <a:t>в т.ч. </a:t>
                      </a:r>
                      <a:r>
                        <a:rPr lang="ru-RU" sz="1600" u="none" strike="noStrike" dirty="0" smtClean="0">
                          <a:effectLst/>
                        </a:rPr>
                        <a:t>ЖК, детские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17 </a:t>
                      </a:r>
                      <a:r>
                        <a:rPr lang="ru-RU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(4)</a:t>
                      </a:r>
                      <a:endParaRPr lang="ru-RU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Стоматологические </a:t>
                      </a:r>
                      <a:r>
                        <a:rPr lang="ru-RU" sz="1600" b="1" u="none" strike="noStrike" dirty="0">
                          <a:effectLst/>
                        </a:rPr>
                        <a:t>поликлиники </a:t>
                      </a:r>
                      <a:endParaRPr lang="ru-RU" sz="16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(</a:t>
                      </a:r>
                      <a:r>
                        <a:rPr lang="ru-RU" sz="1600" u="none" strike="noStrike" dirty="0">
                          <a:effectLst/>
                        </a:rPr>
                        <a:t>в т.ч. </a:t>
                      </a:r>
                      <a:r>
                        <a:rPr lang="ru-RU" sz="1600" u="none" strike="noStrike" dirty="0" smtClean="0">
                          <a:effectLst/>
                        </a:rPr>
                        <a:t>детские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5 </a:t>
                      </a:r>
                      <a:r>
                        <a:rPr lang="ru-RU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(1)</a:t>
                      </a:r>
                      <a:endParaRPr lang="ru-RU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5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Областные </a:t>
                      </a:r>
                      <a:r>
                        <a:rPr lang="ru-RU" sz="1600" b="1" u="none" strike="noStrike" dirty="0">
                          <a:effectLst/>
                        </a:rPr>
                        <a:t>диспансеры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6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Городская </a:t>
                      </a:r>
                      <a:r>
                        <a:rPr lang="ru-RU" sz="1600" b="1" u="none" strike="noStrike" dirty="0">
                          <a:effectLst/>
                        </a:rPr>
                        <a:t>станция скорой </a:t>
                      </a:r>
                      <a:endParaRPr lang="ru-RU" sz="16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медицинской </a:t>
                      </a:r>
                      <a:r>
                        <a:rPr lang="ru-RU" sz="1600" b="1" u="none" strike="noStrike" dirty="0">
                          <a:effectLst/>
                        </a:rPr>
                        <a:t>помощи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016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Городские </a:t>
                      </a:r>
                      <a:r>
                        <a:rPr lang="ru-RU" sz="1600" b="1" u="none" strike="noStrike" dirty="0">
                          <a:effectLst/>
                        </a:rPr>
                        <a:t>больницы </a:t>
                      </a:r>
                      <a:endParaRPr lang="ru-RU" sz="16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 (</a:t>
                      </a:r>
                      <a:r>
                        <a:rPr lang="ru-RU" sz="1600" u="none" strike="noStrike" dirty="0">
                          <a:effectLst/>
                        </a:rPr>
                        <a:t>в т.ч. детские, специализированные)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20 </a:t>
                      </a:r>
                      <a:r>
                        <a:rPr lang="ru-RU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(2)</a:t>
                      </a:r>
                      <a:endParaRPr lang="ru-RU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53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Госпитали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2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Родильные </a:t>
                      </a:r>
                      <a:r>
                        <a:rPr lang="ru-RU" sz="1600" b="1" u="none" strike="noStrike" dirty="0">
                          <a:effectLst/>
                        </a:rPr>
                        <a:t>дома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2 </a:t>
                      </a:r>
                      <a:endParaRPr lang="ru-RU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ЦГБ</a:t>
                      </a:r>
                      <a:r>
                        <a:rPr lang="ru-RU" sz="1600" b="1" u="none" strike="noStrike" dirty="0">
                          <a:effectLst/>
                        </a:rPr>
                        <a:t>, ЦРБ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30 </a:t>
                      </a:r>
                      <a:r>
                        <a:rPr lang="ru-RU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(6)</a:t>
                      </a:r>
                      <a:endParaRPr lang="ru-RU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52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 МО </a:t>
                      </a:r>
                      <a:r>
                        <a:rPr lang="ru-RU" sz="1600" b="1" u="none" strike="noStrike" dirty="0">
                          <a:effectLst/>
                        </a:rPr>
                        <a:t>федерального подчинения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4 </a:t>
                      </a:r>
                      <a:r>
                        <a:rPr lang="ru-RU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(1)</a:t>
                      </a:r>
                      <a:endParaRPr lang="ru-RU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нет данных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Прочие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нет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данных</a:t>
                      </a:r>
                      <a:endParaRPr lang="ru-RU" sz="16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782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86 </a:t>
                      </a:r>
                      <a:r>
                        <a:rPr lang="ru-RU" sz="16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Calibri"/>
                        </a:rPr>
                        <a:t>(14)</a:t>
                      </a:r>
                      <a:endParaRPr lang="ru-RU" sz="16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ru-RU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69" y="-21150"/>
            <a:ext cx="9134669" cy="1052736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04" y="1052736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3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a typeface="+mj-ea"/>
                <a:cs typeface="+mj-cs"/>
              </a:rPr>
              <a:t>                                 Стоимость  участия и количественный  состав </a:t>
            </a:r>
          </a:p>
          <a:p>
            <a:r>
              <a:rPr lang="ru-RU" sz="20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ea typeface="+mj-ea"/>
                <a:cs typeface="+mj-cs"/>
              </a:rPr>
              <a:t>                           застрахованных  работников  ДКС  </a:t>
            </a:r>
            <a:r>
              <a:rPr lang="ru-RU" sz="1600" b="1" dirty="0" smtClean="0">
                <a:solidFill>
                  <a:prstClr val="black"/>
                </a:solidFill>
                <a:ea typeface="+mj-ea"/>
                <a:cs typeface="+mj-cs"/>
              </a:rPr>
              <a:t>НОАВ (2022-2023</a:t>
            </a:r>
            <a:r>
              <a:rPr lang="en-US" sz="16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ru-RU" sz="1600" b="1" dirty="0" smtClean="0">
                <a:solidFill>
                  <a:prstClr val="black"/>
                </a:solidFill>
                <a:ea typeface="+mj-ea"/>
                <a:cs typeface="+mj-cs"/>
              </a:rPr>
              <a:t>гг.)  </a:t>
            </a: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861242"/>
              </p:ext>
            </p:extLst>
          </p:nvPr>
        </p:nvGraphicFramePr>
        <p:xfrm>
          <a:off x="269521" y="1124744"/>
          <a:ext cx="8676965" cy="5040560"/>
        </p:xfrm>
        <a:graphic>
          <a:graphicData uri="http://schemas.openxmlformats.org/drawingml/2006/table">
            <a:tbl>
              <a:tblPr/>
              <a:tblGrid>
                <a:gridCol w="18909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45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36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36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360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7067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Лимит на 1-го застрахованного работника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250 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тыс. руб.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500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тыс. руб.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</a:t>
                      </a:r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млн.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руб. </a:t>
                      </a:r>
                    </a:p>
                    <a:p>
                      <a:pPr algn="l" fontAlgn="b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млн.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руб.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300 тыс. руб.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(для застрахованных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по ретроактивному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сроку)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917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Годовой взнос, руб.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1 200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2 000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4 000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8 000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         -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Количество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застрахованных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2 282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 696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 174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  56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2 789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Количество застрахованных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по полному штатному расписанию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(количество МО)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         -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342 (3)</a:t>
                      </a:r>
                      <a:endParaRPr lang="ru-RU" sz="2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546 (2)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231 (2)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            -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01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04" y="1052736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69" y="-21150"/>
            <a:ext cx="9134669" cy="1052736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/>
            </a:r>
            <a:br>
              <a:rPr lang="ru-RU" sz="2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ru-RU" sz="28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Источники </a:t>
            </a:r>
            <a:r>
              <a:rPr lang="ru-RU" sz="28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финансирования ДКС  НОАВ в 2022 году</a:t>
            </a: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3"/>
            <a:ext cx="8856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a typeface="+mj-ea"/>
                <a:cs typeface="+mj-cs"/>
              </a:rPr>
              <a:t>                                 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227662"/>
              </p:ext>
            </p:extLst>
          </p:nvPr>
        </p:nvGraphicFramePr>
        <p:xfrm>
          <a:off x="395536" y="836712"/>
          <a:ext cx="8424935" cy="5588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74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74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674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743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51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0313">
                <a:tc rowSpan="2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Заработная  плата  работников (посредством  договоров  ЦБП с ФЛ)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Средства МО (платные услуги, внебюджетные средства)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0313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Удержание  из  з/п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(безналичная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оплата)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Наличная оплата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ЦБП с ЮЛ (оплата на р/с НОАВ)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Договор об организации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страхования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(оплата на р/с ИГС)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8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Перечень 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документов, 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необходимых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для оплаты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 Заявление в бухгалтерию об удержании из з/п</a:t>
                      </a:r>
                    </a:p>
                    <a:p>
                      <a:pPr marL="0" indent="0" algn="l" fontAlgn="b">
                        <a:buNone/>
                      </a:pPr>
                      <a:endParaRPr lang="ru-RU" sz="1200" b="1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marL="228600" indent="-228600" algn="l" fontAlgn="b">
                        <a:buAutoNum type="arabicPeriod" startAt="2"/>
                      </a:pP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Договор ЦБП с ФЛ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(2 экз.)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1. Договор ЦБП с ФЛ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(2 экз.)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Договор ЦБП с ЮЛ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(2 экз.)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Договор об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организации страхования 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2. Список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застрахованных работников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3.Правила страхования</a:t>
                      </a:r>
                    </a:p>
                    <a:p>
                      <a:pPr marL="0" indent="0" algn="l" fontAlgn="b">
                        <a:buNone/>
                      </a:pP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4.Счет 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846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Особенности,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ограничения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Денежные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средства списываются со ст. 297 КОСГУ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Денежные средства списываются со ст. 227 КОСГУ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2. Стоимость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договора не должна превышать </a:t>
                      </a:r>
                    </a:p>
                    <a:p>
                      <a:pPr algn="l" fontAlgn="b"/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300 тыс. руб.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88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Фактически часть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от общей суммы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страховых премий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составила 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(количество МО,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выбравших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данный  способ </a:t>
                      </a:r>
                    </a:p>
                    <a:p>
                      <a:pPr algn="l" fontAlgn="b"/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финансирования)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51% </a:t>
                      </a:r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(50%)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10% </a:t>
                      </a:r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(19%)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33%</a:t>
                      </a:r>
                      <a:r>
                        <a:rPr lang="ru-RU" sz="18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(22%)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6%</a:t>
                      </a:r>
                      <a:r>
                        <a:rPr lang="ru-RU" sz="18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(9%)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08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61% </a:t>
                      </a:r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(69%)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39 % </a:t>
                      </a:r>
                      <a:r>
                        <a:rPr lang="ru-RU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(31%)</a:t>
                      </a:r>
                      <a:endParaRPr lang="ru-RU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29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331" y="0"/>
            <a:ext cx="9144000" cy="692696"/>
          </a:xfrm>
          <a:noFill/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Статистика судебных исков и страховых выплат ДКС НОАВ </a:t>
            </a:r>
            <a:br>
              <a:rPr lang="ru-RU" sz="24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r>
              <a:rPr lang="ru-RU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>(по состоянию на 01.07.2022)</a:t>
            </a:r>
            <a:r>
              <a:rPr lang="ru-RU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+mn-ea"/>
                <a:cs typeface="+mn-cs"/>
              </a:rPr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noFill/>
        </p:spPr>
        <p:txBody>
          <a:bodyPr/>
          <a:lstStyle/>
          <a:p>
            <a:pPr marL="0" lvl="0" indent="0">
              <a:buNone/>
            </a:pP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    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629868"/>
              </p:ext>
            </p:extLst>
          </p:nvPr>
        </p:nvGraphicFramePr>
        <p:xfrm>
          <a:off x="107504" y="1052736"/>
          <a:ext cx="8856983" cy="5664435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4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16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736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16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936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2168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32803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8387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0380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4932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37124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224837">
                <a:tc rowSpan="2"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2016 - 2017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(3 мес.)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389"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кол-</a:t>
                      </a: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во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тыс. руб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кол-</a:t>
                      </a: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во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сумма, 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млн. руб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Подано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судебных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исков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/ МО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75 800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56 153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14/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60 685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15/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73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16/</a:t>
                      </a:r>
                    </a:p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99 595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6/8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43 862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72/</a:t>
                      </a:r>
                    </a:p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410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Судебные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 решения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6600"/>
                          </a:solidFill>
                          <a:effectLst/>
                          <a:latin typeface="Calibri"/>
                        </a:rPr>
                        <a:t>в пользу МО</a:t>
                      </a:r>
                      <a:endParaRPr lang="ru-RU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  9</a:t>
                      </a:r>
                      <a:endParaRPr lang="ru-RU" sz="14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52 100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 8</a:t>
                      </a:r>
                      <a:endParaRPr lang="ru-RU" sz="14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41 820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  3</a:t>
                      </a:r>
                      <a:endParaRPr lang="ru-RU" sz="14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4 106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 6</a:t>
                      </a:r>
                      <a:endParaRPr lang="ru-RU" sz="14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22 198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     1</a:t>
                      </a:r>
                      <a:endParaRPr lang="ru-RU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    567</a:t>
                      </a:r>
                      <a:endParaRPr lang="ru-RU" sz="16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 -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    -</a:t>
                      </a:r>
                      <a:endParaRPr lang="ru-RU" sz="16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 27</a:t>
                      </a:r>
                      <a:endParaRPr lang="ru-RU" sz="18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6600"/>
                          </a:solidFill>
                          <a:latin typeface="+mn-lt"/>
                        </a:rPr>
                        <a:t>121</a:t>
                      </a:r>
                      <a:endParaRPr lang="ru-RU" sz="2400" b="1" dirty="0">
                        <a:solidFill>
                          <a:srgbClr val="00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Проводится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СМЭ, назначено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 суд. заседание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  3</a:t>
                      </a:r>
                      <a:endParaRPr lang="ru-RU" sz="1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  6 000 </a:t>
                      </a:r>
                      <a:endParaRPr lang="ru-RU" sz="16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5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20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000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12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58 888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43 862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 28</a:t>
                      </a:r>
                      <a:endParaRPr lang="ru-RU" sz="18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129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Судебные решения в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пользу истцов/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было заявлено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   4</a:t>
                      </a:r>
                      <a:endParaRPr lang="ru-RU" sz="14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1 250/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23 700</a:t>
                      </a:r>
                      <a:endParaRPr lang="ru-RU" sz="16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   5</a:t>
                      </a:r>
                      <a:endParaRPr lang="ru-RU" sz="14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3 014/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14 343</a:t>
                      </a:r>
                      <a:endParaRPr lang="ru-RU" sz="16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  11</a:t>
                      </a:r>
                      <a:endParaRPr lang="ru-RU" sz="14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8 884/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50 579</a:t>
                      </a:r>
                      <a:endParaRPr lang="ru-RU" sz="16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  8</a:t>
                      </a:r>
                      <a:endParaRPr lang="ru-RU" sz="14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5 601/</a:t>
                      </a:r>
                    </a:p>
                    <a:p>
                      <a:pPr algn="l" fontAlgn="b"/>
                      <a:endParaRPr lang="ru-RU" sz="1600" b="1" i="0" u="none" strike="noStrike" dirty="0" smtClean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31 610</a:t>
                      </a:r>
                      <a:endParaRPr lang="ru-RU" sz="16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   7</a:t>
                      </a:r>
                      <a:endParaRPr lang="ru-RU" sz="14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19</a:t>
                      </a:r>
                      <a:r>
                        <a:rPr lang="ru-RU" sz="1800" b="1" i="0" u="none" strike="noStrike" baseline="0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806/</a:t>
                      </a:r>
                      <a:endParaRPr lang="ru-RU" sz="1800" b="1" i="0" u="none" strike="noStrike" dirty="0" smtClean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+mn-lt"/>
                        </a:rPr>
                        <a:t>  40 140</a:t>
                      </a:r>
                      <a:endParaRPr lang="ru-RU" sz="1600" b="1" i="0" u="none" strike="noStrike" dirty="0">
                        <a:solidFill>
                          <a:srgbClr val="FF6600"/>
                        </a:solidFill>
                        <a:effectLst/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-</a:t>
                      </a:r>
                      <a:endParaRPr lang="ru-RU" sz="14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   - </a:t>
                      </a:r>
                      <a:endParaRPr lang="ru-RU" sz="12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35</a:t>
                      </a:r>
                      <a:endParaRPr lang="ru-RU" sz="20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</a:t>
                      </a:r>
                      <a:r>
                        <a:rPr lang="ru-RU" sz="24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39/</a:t>
                      </a:r>
                    </a:p>
                    <a:p>
                      <a:r>
                        <a:rPr lang="ru-RU" sz="2400" b="1" i="0" baseline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160</a:t>
                      </a:r>
                      <a:endParaRPr lang="ru-RU" sz="24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709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Страховые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выплаты исполнены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4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1 250</a:t>
                      </a:r>
                      <a:r>
                        <a:rPr lang="ru-RU" sz="12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</a:t>
                      </a:r>
                      <a:endParaRPr lang="ru-RU" sz="12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4 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2 914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baseline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8</a:t>
                      </a:r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2 984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2 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850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3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1 059</a:t>
                      </a:r>
                      <a:endParaRPr lang="ru-RU" sz="18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-</a:t>
                      </a:r>
                      <a:endParaRPr lang="ru-RU" sz="14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   - </a:t>
                      </a:r>
                      <a:endParaRPr lang="ru-RU" sz="12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21</a:t>
                      </a:r>
                      <a:endParaRPr lang="ru-RU" sz="20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9,1</a:t>
                      </a:r>
                      <a:endParaRPr lang="ru-RU" sz="24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8093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Страховые выплаты оформляются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-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     -</a:t>
                      </a:r>
                      <a:endParaRPr lang="ru-RU" sz="12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1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400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5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4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151</a:t>
                      </a:r>
                      <a:endParaRPr lang="ru-RU" sz="18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1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747 </a:t>
                      </a:r>
                      <a:endParaRPr lang="ru-RU" sz="18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-</a:t>
                      </a:r>
                      <a:endParaRPr lang="ru-RU" sz="14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   - </a:t>
                      </a:r>
                      <a:endParaRPr lang="ru-RU" sz="12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7</a:t>
                      </a:r>
                      <a:endParaRPr lang="ru-RU" sz="20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</a:t>
                      </a:r>
                      <a:r>
                        <a:rPr lang="ru-RU" sz="24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5,3</a:t>
                      </a:r>
                      <a:endParaRPr lang="ru-RU" sz="24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8093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Поданы апелляции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-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     -</a:t>
                      </a:r>
                      <a:endParaRPr lang="ru-RU" sz="12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-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     - </a:t>
                      </a:r>
                      <a:endParaRPr lang="ru-RU" sz="12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1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5 000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1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600</a:t>
                      </a:r>
                      <a:endParaRPr lang="ru-RU" sz="18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3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18 000</a:t>
                      </a:r>
                      <a:endParaRPr lang="ru-RU" sz="18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-</a:t>
                      </a:r>
                      <a:endParaRPr lang="ru-RU" sz="14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      -</a:t>
                      </a:r>
                      <a:endParaRPr lang="ru-RU" sz="1200" b="1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 5</a:t>
                      </a:r>
                      <a:endParaRPr lang="ru-RU" sz="20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1" i="0" dirty="0" smtClean="0">
                          <a:solidFill>
                            <a:srgbClr val="FF6600"/>
                          </a:solidFill>
                          <a:latin typeface="+mn-lt"/>
                        </a:rPr>
                        <a:t>23,6</a:t>
                      </a:r>
                      <a:endParaRPr lang="ru-RU" sz="2400" b="1" i="0" dirty="0">
                        <a:solidFill>
                          <a:srgbClr val="FF6600"/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93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Отказано в выплате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 -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      - </a:t>
                      </a:r>
                      <a:endParaRPr lang="ru-RU" sz="12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 -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      - </a:t>
                      </a:r>
                      <a:endParaRPr lang="ru-RU" sz="12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1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500 </a:t>
                      </a: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 -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      - </a:t>
                      </a:r>
                      <a:endParaRPr lang="ru-RU" sz="12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-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     - </a:t>
                      </a:r>
                      <a:endParaRPr lang="ru-RU" sz="12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-</a:t>
                      </a:r>
                      <a:endParaRPr lang="ru-RU" sz="14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      - </a:t>
                      </a:r>
                      <a:endParaRPr lang="ru-RU" sz="12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 1</a:t>
                      </a:r>
                      <a:endParaRPr lang="ru-RU" sz="20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1" i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1" i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0,5</a:t>
                      </a:r>
                      <a:endParaRPr lang="ru-RU" sz="2400" b="1" i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5789" marR="5789" marT="5789" marB="0" anchor="ctr">
                    <a:lnL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0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86409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292929"/>
                </a:solidFill>
                <a:latin typeface="Source Serif Pro Lenta"/>
              </a:rPr>
              <a:t/>
            </a:r>
            <a:br>
              <a:rPr lang="ru-RU" sz="1800" b="1" dirty="0" smtClean="0">
                <a:solidFill>
                  <a:srgbClr val="292929"/>
                </a:solidFill>
                <a:latin typeface="Source Serif Pro Lenta"/>
              </a:rPr>
            </a:br>
            <a:r>
              <a:rPr lang="ru-RU" sz="1800" b="1" dirty="0">
                <a:solidFill>
                  <a:srgbClr val="292929"/>
                </a:solidFill>
                <a:latin typeface="Source Serif Pro Lenta"/>
              </a:rPr>
              <a:t/>
            </a:r>
            <a:br>
              <a:rPr lang="ru-RU" sz="1800" b="1" dirty="0">
                <a:solidFill>
                  <a:srgbClr val="292929"/>
                </a:solidFill>
                <a:latin typeface="Source Serif Pro Lenta"/>
              </a:rPr>
            </a:br>
            <a:r>
              <a:rPr lang="ru-RU" sz="2000" b="1" dirty="0" smtClean="0">
                <a:solidFill>
                  <a:srgbClr val="292929"/>
                </a:solidFill>
                <a:latin typeface="Source Serif Pro Lenta"/>
              </a:rPr>
              <a:t>Поправки </a:t>
            </a:r>
            <a:r>
              <a:rPr lang="ru-RU" sz="2000" b="1" dirty="0">
                <a:solidFill>
                  <a:srgbClr val="292929"/>
                </a:solidFill>
                <a:latin typeface="Source Serif Pro Lenta"/>
              </a:rPr>
              <a:t>к закону «Об основах охраны здоровья граждан в Российской Федерации»</a:t>
            </a:r>
            <a:r>
              <a:rPr lang="ru-RU" sz="2000" b="1" dirty="0">
                <a:solidFill>
                  <a:prstClr val="black"/>
                </a:solidFill>
              </a:rPr>
              <a:t/>
            </a:r>
            <a:br>
              <a:rPr lang="ru-RU" sz="2000" b="1" dirty="0">
                <a:solidFill>
                  <a:prstClr val="black"/>
                </a:solidFill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    </a:t>
            </a:r>
          </a:p>
          <a:p>
            <a:pPr marL="0" lvl="0" indent="0" algn="just">
              <a:buNone/>
            </a:pPr>
            <a:r>
              <a:rPr lang="ru-RU" sz="2000" dirty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   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Согласно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разработанным НМП поправкам, у врачей появится право выходить за рамки стандартного оказания медицинской помощи в тех случаях, если обычное лечение не помогает либо если ситуация, в которой необходима помощь, является экстренной. Поправки освободят врачей от ответственности в указанных случаях — их действия не будут квалифицироваться как врачебные ошибки. Т.е. действия медработника, даже если они сопряжены с нарушением норм, но соблюдались условия обоснованного риска, не будут считаться правонарушением и за это не будет ответственности.</a:t>
            </a:r>
          </a:p>
          <a:p>
            <a:pPr marL="0" lvl="0" indent="0" algn="just"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ru-RU" sz="2000" b="1" dirty="0">
                <a:solidFill>
                  <a:prstClr val="black"/>
                </a:solidFill>
              </a:rPr>
              <a:t>     По данным НМП, в стране растет число уголовных дел, связанных с действиями врачей, — в прошлом году в Следственный комитет поступило 6248 таких заявлений, по которым принято 2095 решений о возбуждении уголовных дел.</a:t>
            </a:r>
          </a:p>
          <a:p>
            <a:pPr marL="0" lvl="0" indent="0" algn="just">
              <a:buNone/>
            </a:pPr>
            <a:endParaRPr lang="ru-RU" sz="1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0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576064"/>
          </a:xfrm>
        </p:spPr>
        <p:txBody>
          <a:bodyPr>
            <a:noAutofit/>
          </a:bodyPr>
          <a:lstStyle/>
          <a:p>
            <a:r>
              <a:rPr lang="ru-RU" sz="2400" b="1" dirty="0"/>
              <a:t>НОВЫЕ  ВОЗМОЖНОСТИ </a:t>
            </a:r>
            <a:r>
              <a:rPr lang="ru-RU" sz="2400" b="1" dirty="0" smtClean="0"/>
              <a:t>И ПЕРСПЕКТИВЫ УЧАСТНИКОВ 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ДКС  </a:t>
            </a:r>
            <a:r>
              <a:rPr lang="ru-RU" sz="2400" b="1" dirty="0" smtClean="0"/>
              <a:t>НОАВ (2022 год)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Возможность включения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в страховое покрытие рисков, связанных с наложением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на МО штрафов  судебными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органами в рамках «Закона о защите прав потребителей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» (при оказании платных услуг).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66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2. Внедрение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механизма выплаты страхового возмещения при исполнении судебных решений напрямую истцам, а не в порядке компенсации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МО (при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условии, что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врач,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действия которого стали причиной иска, является членом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НОАВ).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2000" b="1" dirty="0">
              <a:solidFill>
                <a:srgbClr val="006600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3. Возможность страхования по полному штатному расписанию МО,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б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ез использования персонифицированных списков; при этом происходит разделение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рисков и соответствующей оплаты между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МО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работниками.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prstClr val="black"/>
                </a:solidFill>
              </a:rPr>
              <a:t>__________________________________________________________________</a:t>
            </a:r>
            <a:endParaRPr lang="ru-RU" sz="20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Включение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страховое покрытие рисков, связанных с наложением на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штрафов СМО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 нарушения стандартов медицинской помощи по результатам проверок, назначаемых на основании жалоб и претензий пациентов (если жалобы связаны с возможным причинением вреда здоровью)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планируется реализовать в 2023 году. </a:t>
            </a:r>
          </a:p>
          <a:p>
            <a:pPr marL="0" lvl="0" indent="0" algn="just">
              <a:buNone/>
            </a:pPr>
            <a:endParaRPr lang="ru-RU" sz="1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43204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Преимущества и особенности страхования МО  </a:t>
            </a:r>
            <a:br>
              <a:rPr lang="ru-RU" sz="2400" b="1" dirty="0" smtClean="0">
                <a:solidFill>
                  <a:prstClr val="black"/>
                </a:solidFill>
              </a:rPr>
            </a:br>
            <a:r>
              <a:rPr lang="ru-RU" sz="2400" b="1" dirty="0" smtClean="0">
                <a:solidFill>
                  <a:prstClr val="black"/>
                </a:solidFill>
              </a:rPr>
              <a:t>посредством ДКС НОАВ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endParaRPr lang="ru-RU" sz="1400" b="1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1.    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Средний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медперсонал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может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быть застрахован на общих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основаниях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, без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ограничений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 algn="just">
              <a:buFont typeface="Arial" pitchFamily="34" charset="0"/>
              <a:buAutoNum type="arabicPeriod" startAt="2"/>
            </a:pP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AutoNum type="arabicPeriod" startAt="2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Если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МО оплатила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участие в ДКС за счет собственных средств, то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при увольнении застрахованного</a:t>
            </a:r>
          </a:p>
          <a:p>
            <a:pPr marL="0" lvl="0" indent="0">
              <a:buNone/>
            </a:pP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        работника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вместо него на «вакантное застрахованное место» может быть  «назначен» любой другой работник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      по усмотрению руководителя МО.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Если медработник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оплатил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участие в ДКС за счет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собственных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средств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</a:p>
          <a:p>
            <a:pPr marL="0" lvl="0" indent="0">
              <a:buNone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       то 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при увольнении и трудоустройстве на новое место работы его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ответственность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будет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        застрахована по новому месту работы. При этом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страховое покрытие действует 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не только по основному</a:t>
            </a:r>
          </a:p>
          <a:p>
            <a:pPr marL="0" lvl="0" indent="0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      месту работы, но и в других МО, где этот работник может быть официально трудоустроен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при работе по </a:t>
            </a:r>
          </a:p>
          <a:p>
            <a:pPr marL="0" lvl="0" indent="0">
              <a:buNone/>
            </a:pP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        совместительству, договору подряда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и пр.).</a:t>
            </a:r>
          </a:p>
          <a:p>
            <a:pPr marL="0" lvl="0" indent="0" algn="just">
              <a:buNone/>
            </a:pP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AutoNum type="arabicPeriod" startAt="3"/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Страховое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возмещение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по 1-му страховому случаю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может быть увеличено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в т.ч. кратно) до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установленного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     договором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предела в случаях, когда причиной претензии, иска стали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действия (одновременные либо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    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последовательные)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нескольких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застрахованных работников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AutoNum type="arabicPeriod" startAt="4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Если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в одном исковом требовании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ответчиками выступают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несколько застрахованных МО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это не считается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     одним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страховым случаем,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лимит устанавливается для каждого застрахованного</a:t>
            </a:r>
            <a:r>
              <a:rPr lang="ru-RU" sz="1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лица (МО)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отдельно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lvl="0" indent="0" algn="just"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0" algn="just">
              <a:buAutoNum type="arabicPeriod" startAt="5"/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Установлен ретроактивный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срок страхования 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(3 года)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при пролонгации всем ранее застрахованным МО, в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т.ч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при отказе МО от участия в договоре. </a:t>
            </a:r>
          </a:p>
          <a:p>
            <a:pPr lvl="0" algn="just">
              <a:buAutoNum type="arabicPeriod" startAt="7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AutoNum type="arabicPeriod" startAt="6"/>
            </a:pP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Бесплатное предоставление ретроактивного срока 2 года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новым участникам договора при страховании 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     по полному штатному расписанию.</a:t>
            </a:r>
          </a:p>
          <a:p>
            <a:pPr marL="0" lvl="0" indent="0" algn="just">
              <a:buNone/>
            </a:pP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1282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5630</TotalTime>
  <Words>1916</Words>
  <Application>Microsoft Office PowerPoint</Application>
  <PresentationFormat>Экран (4:3)</PresentationFormat>
  <Paragraphs>503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ОПЫТ КОЛЛЕКТИВНОГО  СТРАХОВАНИЯ  ПРОФЕССИОНАЛЬНОЙ ОТВЕТСТВЕННОСТИ МЕДИЦИНСКИХ ОРГАНИЗАЦИЙ И  МЕДИЦИНСКИХ РАБОТНИКОВ  Новосибирской областной Ассоциации врачей </vt:lpstr>
      <vt:lpstr>  </vt:lpstr>
      <vt:lpstr>   Состав участников ДКС НОАВ (по состоянию на 01.09.2022)   </vt:lpstr>
      <vt:lpstr>  </vt:lpstr>
      <vt:lpstr> Источники финансирования ДКС  НОАВ в 2022 году  </vt:lpstr>
      <vt:lpstr>  Статистика судебных исков и страховых выплат ДКС НОАВ  (по состоянию на 01.07.2022) </vt:lpstr>
      <vt:lpstr>  Поправки к закону «Об основах охраны здоровья граждан в Российской Федерации» </vt:lpstr>
      <vt:lpstr>НОВЫЕ  ВОЗМОЖНОСТИ И ПЕРСПЕКТИВЫ УЧАСТНИКОВ   ДКС  НОАВ (2022 год)</vt:lpstr>
      <vt:lpstr>Преимущества и особенности страхования МО   посредством ДКС НОАВ</vt:lpstr>
      <vt:lpstr>  Информация о регионах РФ, которые имеют действующие  договоры коллективного страхования (ДКС) ответственности МО и медработников  либо проводят подготовительную работу для заключения ДКС </vt:lpstr>
      <vt:lpstr>Если у вас возникли вопросы или предложения, вы можете обратиться за консультацией  к нашим специалистам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претензий и судебных исков</dc:title>
  <dc:creator>Z580</dc:creator>
  <cp:lastModifiedBy>Omelyashko</cp:lastModifiedBy>
  <cp:revision>842</cp:revision>
  <cp:lastPrinted>2022-07-03T06:38:19Z</cp:lastPrinted>
  <dcterms:created xsi:type="dcterms:W3CDTF">2016-05-24T10:39:06Z</dcterms:created>
  <dcterms:modified xsi:type="dcterms:W3CDTF">2022-09-22T03:50:48Z</dcterms:modified>
</cp:coreProperties>
</file>