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400" r:id="rId3"/>
    <p:sldId id="331" r:id="rId4"/>
    <p:sldId id="442" r:id="rId5"/>
    <p:sldId id="402" r:id="rId6"/>
    <p:sldId id="443" r:id="rId7"/>
    <p:sldId id="403" r:id="rId8"/>
    <p:sldId id="444" r:id="rId9"/>
    <p:sldId id="445" r:id="rId10"/>
    <p:sldId id="404" r:id="rId11"/>
    <p:sldId id="301" r:id="rId12"/>
    <p:sldId id="334" r:id="rId13"/>
    <p:sldId id="382" r:id="rId14"/>
    <p:sldId id="446" r:id="rId15"/>
    <p:sldId id="447" r:id="rId16"/>
    <p:sldId id="448" r:id="rId17"/>
    <p:sldId id="451" r:id="rId18"/>
    <p:sldId id="452" r:id="rId19"/>
    <p:sldId id="303" r:id="rId20"/>
    <p:sldId id="395" r:id="rId21"/>
    <p:sldId id="453" r:id="rId22"/>
    <p:sldId id="454" r:id="rId23"/>
    <p:sldId id="366" r:id="rId24"/>
    <p:sldId id="439" r:id="rId25"/>
    <p:sldId id="269" r:id="rId26"/>
    <p:sldId id="383" r:id="rId27"/>
    <p:sldId id="405" r:id="rId28"/>
    <p:sldId id="406" r:id="rId29"/>
    <p:sldId id="407" r:id="rId30"/>
    <p:sldId id="391" r:id="rId31"/>
    <p:sldId id="374" r:id="rId32"/>
    <p:sldId id="409" r:id="rId33"/>
    <p:sldId id="410" r:id="rId34"/>
    <p:sldId id="455" r:id="rId35"/>
    <p:sldId id="311" r:id="rId36"/>
    <p:sldId id="411" r:id="rId37"/>
    <p:sldId id="413" r:id="rId38"/>
    <p:sldId id="414" r:id="rId39"/>
    <p:sldId id="369" r:id="rId40"/>
    <p:sldId id="415" r:id="rId41"/>
    <p:sldId id="416" r:id="rId42"/>
    <p:sldId id="419" r:id="rId43"/>
    <p:sldId id="457" r:id="rId44"/>
    <p:sldId id="456" r:id="rId45"/>
    <p:sldId id="459" r:id="rId46"/>
    <p:sldId id="460" r:id="rId47"/>
    <p:sldId id="461" r:id="rId48"/>
    <p:sldId id="462" r:id="rId49"/>
    <p:sldId id="463" r:id="rId50"/>
    <p:sldId id="464" r:id="rId51"/>
    <p:sldId id="465" r:id="rId52"/>
    <p:sldId id="425" r:id="rId53"/>
    <p:sldId id="426" r:id="rId54"/>
    <p:sldId id="466" r:id="rId55"/>
    <p:sldId id="418" r:id="rId56"/>
    <p:sldId id="417" r:id="rId57"/>
    <p:sldId id="467" r:id="rId58"/>
    <p:sldId id="468" r:id="rId59"/>
    <p:sldId id="470" r:id="rId60"/>
    <p:sldId id="471" r:id="rId61"/>
    <p:sldId id="421" r:id="rId62"/>
    <p:sldId id="435" r:id="rId63"/>
    <p:sldId id="472" r:id="rId64"/>
    <p:sldId id="473" r:id="rId65"/>
    <p:sldId id="474" r:id="rId66"/>
    <p:sldId id="475" r:id="rId67"/>
    <p:sldId id="476" r:id="rId68"/>
    <p:sldId id="477" r:id="rId69"/>
    <p:sldId id="437" r:id="rId70"/>
    <p:sldId id="478" r:id="rId71"/>
    <p:sldId id="436" r:id="rId72"/>
    <p:sldId id="394" r:id="rId73"/>
    <p:sldId id="286" r:id="rId7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6464"/>
    <a:srgbClr val="FF0000"/>
    <a:srgbClr val="FF9696"/>
    <a:srgbClr val="FF3232"/>
    <a:srgbClr val="FF3300"/>
    <a:srgbClr val="FF6600"/>
    <a:srgbClr val="FF7C80"/>
    <a:srgbClr val="0066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0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38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33660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0.17237175270147431"/>
                  <c:y val="0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54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2000</a:t>
                    </a:r>
                    <a:endParaRPr lang="en-US" dirty="0"/>
                  </a:p>
                </c:rich>
              </c:tx>
              <c:spPr>
                <a:xfrm>
                  <a:off x="2466155" y="0"/>
                  <a:ext cx="1805504" cy="1211624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54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78983"/>
                        <a:gd name="adj2" fmla="val -7881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497438559295528"/>
                      <c:h val="0.2260254282897418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6.8406096879810668E-2"/>
                  <c:y val="-0.16615543324257798"/>
                </c:manualLayout>
              </c:layout>
              <c:spPr>
                <a:xfrm>
                  <a:off x="3863538" y="1956512"/>
                  <a:ext cx="1941893" cy="1046524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54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30165"/>
                        <a:gd name="adj2" fmla="val 130574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045821961664042"/>
                      <c:h val="0.1952264360193375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4.687499999999984E-2"/>
                  <c:y val="-0.15000000000000002"/>
                </c:manualLayout>
              </c:layout>
              <c:spPr>
                <a:xfrm>
                  <a:off x="5828369" y="282425"/>
                  <a:ext cx="2395626" cy="1286412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54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8831"/>
                        <a:gd name="adj2" fmla="val 10555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196948818897637"/>
                      <c:h val="0.23997711614173228"/>
                    </c:manualLayout>
                  </c15:layout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5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аккредитуемых</c:v>
                </c:pt>
                <c:pt idx="1">
                  <c:v>Количество аккредитационных подкомиссий</c:v>
                </c:pt>
                <c:pt idx="2">
                  <c:v>Количество членов аккредитационной комиссии
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1694</c:v>
                </c:pt>
                <c:pt idx="1">
                  <c:v>72</c:v>
                </c:pt>
                <c:pt idx="2">
                  <c:v>771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8620688"/>
        <c:axId val="158624608"/>
        <c:axId val="0"/>
      </c:bar3DChart>
      <c:catAx>
        <c:axId val="158620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8624608"/>
        <c:crosses val="autoZero"/>
        <c:auto val="1"/>
        <c:lblAlgn val="ctr"/>
        <c:lblOffset val="100"/>
        <c:noMultiLvlLbl val="0"/>
      </c:catAx>
      <c:valAx>
        <c:axId val="1586246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862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4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421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71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77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16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64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61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737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674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48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757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9832-5447-4928-B081-61088DB62464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310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39832-5447-4928-B081-61088DB62464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1A29E-6CC4-4FB5-930B-461C74B37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48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11" Type="http://schemas.openxmlformats.org/officeDocument/2006/relationships/image" Target="../media/image22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1.emf"/><Relationship Id="rId4" Type="http://schemas.openxmlformats.org/officeDocument/2006/relationships/image" Target="../media/image18.emf"/><Relationship Id="rId9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edfamily.redcross.ru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av.ru/" TargetMode="External"/><Relationship Id="rId2" Type="http://schemas.openxmlformats.org/officeDocument/2006/relationships/hyperlink" Target="mailto:mail@ngs.r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5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163731" y="3263689"/>
            <a:ext cx="395532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Спартакиады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медицинских работников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Областной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чемпионат по боулингу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Конкурс красоты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Фестиваль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самодеятельного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творчества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727663" y="892829"/>
            <a:ext cx="2259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Врач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года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Турнир по бильярду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Конкурс «Спасибо, доктор!»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565" y="3822745"/>
            <a:ext cx="3507389" cy="23385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465" y="660591"/>
            <a:ext cx="3492721" cy="23287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771" y="3822745"/>
            <a:ext cx="3868269" cy="25788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881" y="627588"/>
            <a:ext cx="4414345" cy="294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57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42" y="1137174"/>
            <a:ext cx="8419881" cy="5613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0731" y="499114"/>
            <a:ext cx="1044802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Конкурс профессионального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мастерства «Врач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года»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9192" y="5734765"/>
            <a:ext cx="8008883" cy="101566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Проводится с 2003 года</a:t>
            </a:r>
            <a:endParaRPr lang="ru-RU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705" y="1143447"/>
            <a:ext cx="2748038" cy="18320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705" y="4929270"/>
            <a:ext cx="2748038" cy="18320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705" y="3035030"/>
            <a:ext cx="2748038" cy="183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2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51282" y="673451"/>
            <a:ext cx="7620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</a:rPr>
              <a:t>Общее количество медработников, принимающих участие во всех этапах конкурса, ежегодно превышает </a:t>
            </a:r>
            <a:endParaRPr lang="ru-RU" sz="3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6000" b="1" dirty="0" smtClean="0">
                <a:solidFill>
                  <a:schemeClr val="accent5">
                    <a:lumMod val="50000"/>
                  </a:schemeClr>
                </a:solidFill>
              </a:rPr>
              <a:t>500 человек</a:t>
            </a:r>
            <a:r>
              <a:rPr lang="ru-RU" sz="6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</a:rPr>
              <a:t>Номинанты областного конкурса регулярно принимают участие во Всероссийском этапе конкурса и неоднократно становились его победителями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1068583"/>
            <a:ext cx="4109544" cy="27396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3935398"/>
            <a:ext cx="4109544" cy="27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01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/>
          <p:nvPr/>
        </p:nvSpPr>
        <p:spPr>
          <a:xfrm>
            <a:off x="9513280" y="2741294"/>
            <a:ext cx="2100650" cy="31541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5026426" y="2757313"/>
            <a:ext cx="2001606" cy="31381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7244482" y="2757312"/>
            <a:ext cx="2001606" cy="31381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808370" y="2757312"/>
            <a:ext cx="2001606" cy="31381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90314" y="2757313"/>
            <a:ext cx="2001606" cy="31381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034804" y="1092622"/>
            <a:ext cx="8274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Всероссийский конкурс «Врач года»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5652" y="2757314"/>
            <a:ext cx="16236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</a:rPr>
              <a:t>«Лучший </a:t>
            </a:r>
          </a:p>
          <a:p>
            <a:pPr algn="ctr"/>
            <a:r>
              <a:rPr lang="ru-RU" sz="1200" b="1" dirty="0">
                <a:solidFill>
                  <a:srgbClr val="FF0000"/>
                </a:solidFill>
              </a:rPr>
              <a:t>участковый </a:t>
            </a:r>
            <a:r>
              <a:rPr lang="ru-RU" sz="1200" b="1" dirty="0" smtClean="0">
                <a:solidFill>
                  <a:srgbClr val="FF0000"/>
                </a:solidFill>
              </a:rPr>
              <a:t>педиатр»</a:t>
            </a:r>
            <a:endParaRPr lang="ru-RU" sz="1200" b="1" dirty="0">
              <a:solidFill>
                <a:srgbClr val="FF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1 </a:t>
            </a:r>
            <a:r>
              <a:rPr lang="ru-RU" sz="1600" b="1" dirty="0">
                <a:solidFill>
                  <a:srgbClr val="FF0000"/>
                </a:solidFill>
              </a:rPr>
              <a:t>место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5422" y="4755532"/>
            <a:ext cx="2504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Мамедова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Ирина </a:t>
            </a:r>
            <a:r>
              <a:rPr lang="ru-RU" sz="1400" b="1" dirty="0"/>
              <a:t>Алексеевна </a:t>
            </a:r>
            <a:endParaRPr lang="ru-RU" sz="1400" b="1" dirty="0" smtClean="0"/>
          </a:p>
          <a:p>
            <a:pPr algn="ctr"/>
            <a:r>
              <a:rPr lang="ru-RU" sz="1000" b="1" dirty="0"/>
              <a:t>врач-педиатр участковый</a:t>
            </a:r>
          </a:p>
          <a:p>
            <a:pPr algn="ctr"/>
            <a:r>
              <a:rPr lang="ru-RU" sz="1000" b="1" dirty="0"/>
              <a:t>ГБУЗ НСО «Ордынская ЦРБ»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82699" y="4755532"/>
            <a:ext cx="250411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Ткаченко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Ирина </a:t>
            </a:r>
            <a:r>
              <a:rPr lang="ru-RU" sz="1400" b="1" dirty="0"/>
              <a:t>Александровна </a:t>
            </a:r>
            <a:endParaRPr lang="ru-RU" sz="1400" b="1" dirty="0" smtClean="0"/>
          </a:p>
          <a:p>
            <a:pPr algn="ctr"/>
            <a:r>
              <a:rPr lang="ru-RU" sz="1000" b="1" dirty="0"/>
              <a:t>заведующая отделением, </a:t>
            </a:r>
            <a:endParaRPr lang="ru-RU" sz="1000" b="1" dirty="0" smtClean="0"/>
          </a:p>
          <a:p>
            <a:pPr algn="ctr"/>
            <a:r>
              <a:rPr lang="ru-RU" sz="1000" b="1" dirty="0" smtClean="0"/>
              <a:t>врач-педиатр</a:t>
            </a:r>
            <a:endParaRPr lang="ru-RU" sz="1000" b="1" dirty="0"/>
          </a:p>
          <a:p>
            <a:pPr algn="ctr"/>
            <a:r>
              <a:rPr lang="ru-RU" sz="1000" b="1" dirty="0"/>
              <a:t>ГБУЗ НСО «</a:t>
            </a:r>
            <a:r>
              <a:rPr lang="ru-RU" sz="1000" b="1" dirty="0" err="1"/>
              <a:t>Бердская</a:t>
            </a:r>
            <a:r>
              <a:rPr lang="ru-RU" sz="1000" b="1" dirty="0"/>
              <a:t> ЦГБ»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41378" y="2842873"/>
            <a:ext cx="1465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</a:rPr>
              <a:t>«Лучший педиатр</a:t>
            </a:r>
            <a:r>
              <a:rPr lang="ru-RU" sz="1200" b="1" dirty="0" smtClean="0">
                <a:solidFill>
                  <a:srgbClr val="FF0000"/>
                </a:solidFill>
              </a:rPr>
              <a:t>»</a:t>
            </a:r>
            <a:endParaRPr lang="ru-RU" sz="1200" b="1" dirty="0">
              <a:solidFill>
                <a:srgbClr val="FF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2 </a:t>
            </a:r>
            <a:r>
              <a:rPr lang="ru-RU" sz="1600" b="1" dirty="0">
                <a:solidFill>
                  <a:srgbClr val="FF0000"/>
                </a:solidFill>
              </a:rPr>
              <a:t>место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09976" y="4755532"/>
            <a:ext cx="2504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Филиппов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Александр </a:t>
            </a:r>
            <a:r>
              <a:rPr lang="ru-RU" sz="1400" b="1" dirty="0"/>
              <a:t>Алексеевич </a:t>
            </a:r>
            <a:endParaRPr lang="ru-RU" sz="1400" b="1" dirty="0" smtClean="0"/>
          </a:p>
          <a:p>
            <a:pPr algn="ctr"/>
            <a:r>
              <a:rPr lang="ru-RU" sz="1000" b="1" dirty="0" smtClean="0"/>
              <a:t>врач-онколог</a:t>
            </a:r>
            <a:endParaRPr lang="ru-RU" sz="1000" b="1" dirty="0"/>
          </a:p>
          <a:p>
            <a:pPr algn="ctr"/>
            <a:r>
              <a:rPr lang="ru-RU" sz="1000" b="1" dirty="0"/>
              <a:t>ГБУЗ НСО «ГКБ №1»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143880" y="4749950"/>
            <a:ext cx="22272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Калюжная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Ольга </a:t>
            </a:r>
            <a:r>
              <a:rPr lang="ru-RU" sz="1400" b="1" dirty="0"/>
              <a:t>Николаевна </a:t>
            </a:r>
            <a:endParaRPr lang="ru-RU" sz="1400" b="1" dirty="0" smtClean="0"/>
          </a:p>
          <a:p>
            <a:pPr algn="ctr"/>
            <a:r>
              <a:rPr lang="ru-RU" sz="1000" b="1" dirty="0"/>
              <a:t>врач-стоматолог детский</a:t>
            </a:r>
          </a:p>
          <a:p>
            <a:pPr algn="ctr"/>
            <a:r>
              <a:rPr lang="ru-RU" sz="1000" b="1" dirty="0"/>
              <a:t>ГБУЗ НСО «ДГСП»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307232" y="2849645"/>
            <a:ext cx="1455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</a:rPr>
              <a:t>«Лучший онколог»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</a:rPr>
              <a:t>2 место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99642" y="2741294"/>
            <a:ext cx="23058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</a:rPr>
              <a:t>«Лучший </a:t>
            </a:r>
            <a:r>
              <a:rPr lang="ru-RU" sz="1200" b="1" dirty="0" smtClean="0">
                <a:solidFill>
                  <a:srgbClr val="FF0000"/>
                </a:solidFill>
              </a:rPr>
              <a:t>стоматолог»</a:t>
            </a:r>
            <a:endParaRPr lang="ru-RU" sz="1200" b="1" dirty="0">
              <a:solidFill>
                <a:srgbClr val="FF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2 </a:t>
            </a:r>
            <a:r>
              <a:rPr lang="ru-RU" sz="1600" b="1" dirty="0">
                <a:solidFill>
                  <a:srgbClr val="FF0000"/>
                </a:solidFill>
              </a:rPr>
              <a:t>место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583057" y="2773935"/>
            <a:ext cx="18693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</a:rPr>
              <a:t>«Лучший </a:t>
            </a:r>
            <a:r>
              <a:rPr lang="ru-RU" sz="1200" b="1" dirty="0" smtClean="0">
                <a:solidFill>
                  <a:srgbClr val="FF0000"/>
                </a:solidFill>
              </a:rPr>
              <a:t>врач КЛД»</a:t>
            </a:r>
            <a:endParaRPr lang="ru-RU" sz="1200" b="1" dirty="0">
              <a:solidFill>
                <a:srgbClr val="FF0000"/>
              </a:solidFill>
            </a:endParaRPr>
          </a:p>
          <a:p>
            <a:pPr algn="ctr"/>
            <a:r>
              <a:rPr lang="ru-RU" sz="1600" b="1" dirty="0">
                <a:solidFill>
                  <a:srgbClr val="FF0000"/>
                </a:solidFill>
              </a:rPr>
              <a:t>3 место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9471016" y="5064442"/>
            <a:ext cx="2203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/>
              <a:t>Шеховцова</a:t>
            </a:r>
            <a:r>
              <a:rPr lang="ru-RU" sz="1400" b="1" dirty="0"/>
              <a:t>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Марина </a:t>
            </a:r>
            <a:r>
              <a:rPr lang="ru-RU" sz="1400" b="1" dirty="0" err="1"/>
              <a:t>Адольфовна</a:t>
            </a:r>
            <a:r>
              <a:rPr lang="ru-RU" sz="1400" b="1" dirty="0" smtClean="0"/>
              <a:t> </a:t>
            </a:r>
            <a:endParaRPr lang="ru-RU" sz="1400" b="1" dirty="0"/>
          </a:p>
          <a:p>
            <a:pPr algn="ctr"/>
            <a:r>
              <a:rPr lang="ru-RU" sz="1000" b="1" dirty="0"/>
              <a:t>врач </a:t>
            </a:r>
            <a:r>
              <a:rPr lang="ru-RU" sz="1000" b="1" dirty="0" smtClean="0"/>
              <a:t>КЛД</a:t>
            </a:r>
            <a:endParaRPr lang="ru-RU" sz="1000" b="1" dirty="0"/>
          </a:p>
          <a:p>
            <a:pPr algn="ctr"/>
            <a:r>
              <a:rPr lang="ru-RU" sz="1000" b="1" dirty="0"/>
              <a:t>ГБУЗ НСО </a:t>
            </a:r>
            <a:r>
              <a:rPr lang="ru-RU" sz="1000" b="1" dirty="0" smtClean="0"/>
              <a:t>«ГКБ №1»</a:t>
            </a:r>
            <a:endParaRPr lang="ru-RU" sz="1000" b="1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8958227"/>
              </p:ext>
            </p:extLst>
          </p:nvPr>
        </p:nvGraphicFramePr>
        <p:xfrm>
          <a:off x="1061543" y="3436988"/>
          <a:ext cx="1115963" cy="1336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" name="CorelDRAW" r:id="rId3" imgW="3224307" imgH="3862620" progId="CorelDRAW.Graphic.14">
                  <p:embed/>
                </p:oleObj>
              </mc:Choice>
              <mc:Fallback>
                <p:oleObj name="CorelDRAW" r:id="rId3" imgW="3224307" imgH="3862620" progId="CorelDRAW.Graphic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1543" y="3436988"/>
                        <a:ext cx="1115963" cy="1336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590314" y="2278333"/>
            <a:ext cx="652743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2021</a:t>
            </a:r>
            <a:endParaRPr lang="ru-RU" b="1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2842287"/>
              </p:ext>
            </p:extLst>
          </p:nvPr>
        </p:nvGraphicFramePr>
        <p:xfrm>
          <a:off x="3268163" y="3366093"/>
          <a:ext cx="1147187" cy="1374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" name="CorelDRAW" r:id="rId5" imgW="3228089" imgH="3867210" progId="CorelDRAW.Graphic.14">
                  <p:embed/>
                </p:oleObj>
              </mc:Choice>
              <mc:Fallback>
                <p:oleObj name="CorelDRAW" r:id="rId5" imgW="3228089" imgH="3867210" progId="CorelDRAW.Graphic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68163" y="3366093"/>
                        <a:ext cx="1147187" cy="1374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2826991" y="2302042"/>
            <a:ext cx="652743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2021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248555"/>
              </p:ext>
            </p:extLst>
          </p:nvPr>
        </p:nvGraphicFramePr>
        <p:xfrm>
          <a:off x="5450375" y="3338629"/>
          <a:ext cx="1210972" cy="145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" name="CorelDRAW" r:id="rId7" imgW="3226468" imgH="3865320" progId="CorelDRAW.Graphic.14">
                  <p:embed/>
                </p:oleObj>
              </mc:Choice>
              <mc:Fallback>
                <p:oleObj name="CorelDRAW" r:id="rId7" imgW="3226468" imgH="3865320" progId="CorelDRAW.Graphic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50375" y="3338629"/>
                        <a:ext cx="1210972" cy="1451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5030512" y="2288972"/>
            <a:ext cx="652743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2021</a:t>
            </a:r>
            <a:endParaRPr lang="ru-RU" b="1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6581157"/>
              </p:ext>
            </p:extLst>
          </p:nvPr>
        </p:nvGraphicFramePr>
        <p:xfrm>
          <a:off x="7667440" y="3346545"/>
          <a:ext cx="1171137" cy="1403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" name="CorelDRAW" r:id="rId9" imgW="3226468" imgH="3865320" progId="CorelDRAW.Graphic.14">
                  <p:embed/>
                </p:oleObj>
              </mc:Choice>
              <mc:Fallback>
                <p:oleObj name="CorelDRAW" r:id="rId9" imgW="3226468" imgH="3865320" progId="CorelDRAW.Graphic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67440" y="3346545"/>
                        <a:ext cx="1171137" cy="14034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7234033" y="2302042"/>
            <a:ext cx="652743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2021</a:t>
            </a:r>
            <a:endParaRPr lang="ru-RU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8231" y="3338629"/>
            <a:ext cx="1364860" cy="1643291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9513280" y="2291862"/>
            <a:ext cx="796353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2022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65152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35430" y="704518"/>
            <a:ext cx="10230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Победитель областного конкурса 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2024 году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14" y="1587061"/>
            <a:ext cx="5774120" cy="38494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219" y="350212"/>
            <a:ext cx="9758655" cy="6507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212877" y="4749357"/>
            <a:ext cx="6294031" cy="156966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Дружинин Игорь Анатольевич</a:t>
            </a:r>
          </a:p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заведующий отделением – </a:t>
            </a: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врач-анестезиолог-реаниматолог 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ГБУЗ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НСО «ГНОКБ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25213" y="1920598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617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110" y="1522276"/>
            <a:ext cx="7492562" cy="49950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8136" y="614694"/>
            <a:ext cx="6471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Приз зрительский симпатий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6675" y="4896501"/>
            <a:ext cx="7140288" cy="126188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Шидловская Елена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Владимировна</a:t>
            </a:r>
          </a:p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заведующая отделением – врач-хирург </a:t>
            </a: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ГБУЗ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НСО «ГКБ № 1»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25213" y="1920598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62" y="1564319"/>
            <a:ext cx="7525407" cy="50169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9143" y="625205"/>
            <a:ext cx="862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номинация 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«За верность профессии»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56426" y="5012115"/>
            <a:ext cx="6701450" cy="126188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Коначков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 Геннадий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Фёдорович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врач-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эндоскопист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ГБУЗ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НСО «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Карасукская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ЦРБ»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25213" y="1920598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054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38522" y="751329"/>
            <a:ext cx="10683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номинация «Молодость. Новаторство. Талант»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56426" y="5012115"/>
            <a:ext cx="7095660" cy="126188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Чумаков Андрей Сергеевич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врач-анестезиологи-реаниматолог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заведующий отделением </a:t>
            </a: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ГБУЗ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НСО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«ГНОКБ»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25213" y="1920598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522" y="1541093"/>
            <a:ext cx="3525422" cy="473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79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292" y="1354111"/>
            <a:ext cx="8017008" cy="53446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49" y="1692164"/>
            <a:ext cx="5654565" cy="3769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478743" y="646225"/>
            <a:ext cx="72460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номинация «Нашему учителю»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03571" y="5168985"/>
            <a:ext cx="5598071" cy="126188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Маринкин Игорь Олегович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ректор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ФГБОУ ВО НГМУ Минздрава России, </a:t>
            </a: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Заслуженный врач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РФ,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профессор,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д.м.н.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25213" y="1920598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85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56681" y="627303"/>
            <a:ext cx="4183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Спартакиада</a:t>
            </a:r>
            <a:endParaRPr lang="ru-RU" sz="48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497" y="3755148"/>
            <a:ext cx="4433036" cy="2955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512" y="3783724"/>
            <a:ext cx="4343399" cy="2895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514" y="849844"/>
            <a:ext cx="3513083" cy="2342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66" y="1200457"/>
            <a:ext cx="3231931" cy="2154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609" y="1554592"/>
            <a:ext cx="5754998" cy="3237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879" y="5055475"/>
            <a:ext cx="2309649" cy="1539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841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6" y="-1"/>
            <a:ext cx="12193476" cy="685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2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5931" y="572034"/>
            <a:ext cx="108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зимняя Спартакиада медработников НСО</a:t>
            </a:r>
            <a:endParaRPr lang="ru-RU" sz="40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856" y="1406045"/>
            <a:ext cx="4522744" cy="3010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95" y="1665253"/>
            <a:ext cx="3117631" cy="4156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4937" y="2591404"/>
            <a:ext cx="5374289" cy="4030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1712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4805" y="593055"/>
            <a:ext cx="7209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Турнир по бильярду</a:t>
            </a:r>
            <a:endParaRPr lang="ru-RU" sz="40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753" y="1576272"/>
            <a:ext cx="7269444" cy="4825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48" y="1403274"/>
            <a:ext cx="3447393" cy="2585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47" y="4091152"/>
            <a:ext cx="3447393" cy="2585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7091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4805" y="593055"/>
            <a:ext cx="7209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Турнир по боулингу</a:t>
            </a:r>
            <a:endParaRPr lang="ru-RU" sz="40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08" y="4106348"/>
            <a:ext cx="3804286" cy="2536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1791" y="1478762"/>
            <a:ext cx="7554117" cy="503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08" y="1376855"/>
            <a:ext cx="3851902" cy="2568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1425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0402" y="3658913"/>
            <a:ext cx="4834428" cy="2719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522" y="782721"/>
            <a:ext cx="4515308" cy="2539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6328" y="2488620"/>
            <a:ext cx="4763710" cy="2679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011" y="1216570"/>
            <a:ext cx="2983934" cy="5304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3913983" y="1119052"/>
            <a:ext cx="3695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Офис НОАВ</a:t>
            </a:r>
            <a:endParaRPr lang="ru-RU" sz="40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6288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9" y="1172794"/>
            <a:ext cx="6440655" cy="535918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766741" y="586393"/>
            <a:ext cx="24272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</a:rPr>
              <a:t>Наш сайт</a:t>
            </a:r>
            <a:endParaRPr lang="ru-RU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92" y="1450224"/>
            <a:ext cx="4063534" cy="5081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7910" y="4582511"/>
            <a:ext cx="3454985" cy="1569660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</a:rPr>
              <a:t>16 лет</a:t>
            </a:r>
            <a:endParaRPr lang="ru-RU" sz="9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56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70" y="1087820"/>
            <a:ext cx="3509482" cy="49871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43905" y="2764222"/>
            <a:ext cx="4434964" cy="26350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Официальная </a:t>
            </a:r>
          </a:p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страница </a:t>
            </a:r>
          </a:p>
          <a:p>
            <a:pPr algn="ctr"/>
            <a:r>
              <a:rPr lang="ru-RU" sz="4000" b="1" dirty="0" err="1" smtClean="0">
                <a:solidFill>
                  <a:schemeClr val="accent5">
                    <a:lumMod val="50000"/>
                  </a:schemeClr>
                </a:solidFill>
              </a:rPr>
              <a:t>Вконтакте</a:t>
            </a:r>
            <a:endParaRPr lang="ru-RU" sz="4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</a:rPr>
              <a:t>vk.com/</a:t>
            </a: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</a:rPr>
              <a:t>vrachi_nso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163" y="819807"/>
            <a:ext cx="4416764" cy="552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5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070" y="1512836"/>
            <a:ext cx="4465699" cy="2972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407" y="4666657"/>
            <a:ext cx="3067671" cy="2041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18" y="1512836"/>
            <a:ext cx="4495823" cy="2992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18" y="4668740"/>
            <a:ext cx="3064540" cy="2039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845" y="4668740"/>
            <a:ext cx="3630075" cy="2041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871330" y="374063"/>
            <a:ext cx="874094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Онлайн-школа практикующего врача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конференции,  семинары, круглые столы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3256" y="1512836"/>
            <a:ext cx="2218253" cy="3943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2219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5217" y="563827"/>
            <a:ext cx="919758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Обучающие семинары-тренинги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 на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темы:</a:t>
            </a:r>
          </a:p>
          <a:p>
            <a:pPr algn="ctr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Эмоциональное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лидерство;</a:t>
            </a:r>
          </a:p>
          <a:p>
            <a:pPr algn="ctr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Мотивация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персонала с помощью влияния 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лидера.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 </a:t>
            </a:r>
          </a:p>
          <a:p>
            <a:pPr algn="ctr"/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753" y="2086303"/>
            <a:ext cx="6001043" cy="45007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37" y="2086303"/>
            <a:ext cx="4519448" cy="451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23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9918" y="733641"/>
            <a:ext cx="87451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Работа  в рабочих 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экспертных группах при Минздраве НСО.</a:t>
            </a:r>
            <a:endParaRPr lang="ru-RU" sz="4000" dirty="0">
              <a:solidFill>
                <a:schemeClr val="accent5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676" y="2288306"/>
            <a:ext cx="5087006" cy="38152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10" y="2288306"/>
            <a:ext cx="5087006" cy="381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96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8727" y="691107"/>
            <a:ext cx="107976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Работа в 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Координационном 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совете 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при 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ТФОМС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14" y="1703793"/>
            <a:ext cx="5896304" cy="39308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1493">
            <a:off x="7494894" y="2759983"/>
            <a:ext cx="4209496" cy="3546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6397">
            <a:off x="5232033" y="1588426"/>
            <a:ext cx="4942797" cy="4456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4010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4418" y="773551"/>
            <a:ext cx="3105523" cy="26086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9839" y="3574357"/>
            <a:ext cx="3640508" cy="29238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chemeClr val="bg1"/>
                </a:solidFill>
              </a:rPr>
              <a:t>&gt;</a:t>
            </a:r>
            <a:r>
              <a:rPr lang="ru-RU" sz="9600" b="1" dirty="0" smtClean="0">
                <a:solidFill>
                  <a:schemeClr val="bg1"/>
                </a:solidFill>
              </a:rPr>
              <a:t>30</a:t>
            </a:r>
            <a:r>
              <a:rPr lang="en-US" sz="8800" b="1" dirty="0" smtClean="0">
                <a:solidFill>
                  <a:schemeClr val="bg1"/>
                </a:solidFill>
              </a:rPr>
              <a:t> </a:t>
            </a:r>
            <a:endParaRPr lang="en-US" sz="8800" b="1" dirty="0">
              <a:solidFill>
                <a:schemeClr val="bg1"/>
              </a:solidFill>
            </a:endParaRPr>
          </a:p>
          <a:p>
            <a:pPr algn="ctr"/>
            <a:r>
              <a:rPr lang="ru-RU" sz="4400" b="1" dirty="0">
                <a:solidFill>
                  <a:schemeClr val="bg1"/>
                </a:solidFill>
              </a:rPr>
              <a:t>лет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134851" y="3574355"/>
            <a:ext cx="3640508" cy="29238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chemeClr val="bg1"/>
                </a:solidFill>
              </a:rPr>
              <a:t>&gt;5</a:t>
            </a:r>
            <a:r>
              <a:rPr lang="ru-RU" sz="9600" b="1" dirty="0">
                <a:solidFill>
                  <a:schemeClr val="bg1"/>
                </a:solidFill>
              </a:rPr>
              <a:t>0%</a:t>
            </a:r>
            <a:r>
              <a:rPr lang="en-US" sz="9600" b="1" dirty="0" smtClean="0">
                <a:solidFill>
                  <a:schemeClr val="bg1"/>
                </a:solidFill>
              </a:rPr>
              <a:t> </a:t>
            </a:r>
            <a:endParaRPr lang="en-US" sz="9600" b="1" dirty="0">
              <a:solidFill>
                <a:schemeClr val="bg1"/>
              </a:solidFill>
            </a:endParaRPr>
          </a:p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врачей НСО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22747" y="3574356"/>
            <a:ext cx="3640508" cy="29238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</a:rPr>
              <a:t>&gt;</a:t>
            </a:r>
            <a:r>
              <a:rPr lang="en-US" sz="9600" b="1" dirty="0" smtClean="0">
                <a:solidFill>
                  <a:schemeClr val="bg1"/>
                </a:solidFill>
              </a:rPr>
              <a:t>5</a:t>
            </a:r>
            <a:r>
              <a:rPr lang="ru-RU" sz="9600" b="1" dirty="0">
                <a:solidFill>
                  <a:schemeClr val="bg1"/>
                </a:solidFill>
              </a:rPr>
              <a:t>,</a:t>
            </a:r>
            <a:r>
              <a:rPr lang="en-US" sz="9600" b="1" dirty="0">
                <a:solidFill>
                  <a:schemeClr val="bg1"/>
                </a:solidFill>
              </a:rPr>
              <a:t>7 </a:t>
            </a:r>
          </a:p>
          <a:p>
            <a:pPr algn="ctr"/>
            <a:r>
              <a:rPr lang="ru-RU" sz="4400" b="1" dirty="0">
                <a:solidFill>
                  <a:schemeClr val="bg1"/>
                </a:solidFill>
              </a:rPr>
              <a:t>тысяч врачей</a:t>
            </a:r>
          </a:p>
        </p:txBody>
      </p:sp>
    </p:spTree>
    <p:extLst>
      <p:ext uri="{BB962C8B-B14F-4D97-AF65-F5344CB8AC3E}">
        <p14:creationId xmlns:p14="http://schemas.microsoft.com/office/powerpoint/2010/main" val="167349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8589" y="1198179"/>
            <a:ext cx="37160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</a:rPr>
              <a:t>Аккредитация</a:t>
            </a:r>
            <a:endParaRPr lang="ru-RU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96" y="2627587"/>
            <a:ext cx="5636172" cy="3757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887" y="1095704"/>
            <a:ext cx="5636172" cy="3757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4107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77757336"/>
              </p:ext>
            </p:extLst>
          </p:nvPr>
        </p:nvGraphicFramePr>
        <p:xfrm>
          <a:off x="1700169" y="964734"/>
          <a:ext cx="8808440" cy="5360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0053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1343495" y="341477"/>
            <a:ext cx="10515600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itchFamily="18" charset="0"/>
              </a:rPr>
              <a:t>Итоги аккредитации 2021-2023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itchFamily="18" charset="0"/>
              </a:rPr>
              <a:t>г.г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itchFamily="18" charset="0"/>
              </a:rPr>
              <a:t>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492736"/>
              </p:ext>
            </p:extLst>
          </p:nvPr>
        </p:nvGraphicFramePr>
        <p:xfrm>
          <a:off x="258974" y="1435396"/>
          <a:ext cx="11600121" cy="5236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219"/>
                <a:gridCol w="1366055"/>
                <a:gridCol w="1877242"/>
                <a:gridCol w="1236028"/>
                <a:gridCol w="1767726"/>
                <a:gridCol w="1236028"/>
                <a:gridCol w="1719823"/>
              </a:tblGrid>
              <a:tr h="627024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90" marB="4569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90" marB="456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90" marB="4569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0" marB="4569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90" marB="4569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0" marB="45690"/>
                </a:tc>
              </a:tr>
              <a:tr h="92682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90" marB="456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Допущено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90" marB="456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Успешно завершили аккредитацию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90" marB="456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Допущено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90" marB="4569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Успешно завершили аккредитацию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90" marB="4569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Допущено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90" marB="4569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Успешно завершили аккредитацию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90" marB="45690" anchor="ctr">
                    <a:solidFill>
                      <a:srgbClr val="0070C0"/>
                    </a:solidFill>
                  </a:tcPr>
                </a:tc>
              </a:tr>
              <a:tr h="120146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Первичная специализированная </a:t>
                      </a:r>
                      <a:r>
                        <a:rPr lang="ru-RU" sz="1600" b="1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аккредитация 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90" marB="456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1209</a:t>
                      </a:r>
                      <a:endParaRPr lang="ru-RU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90" marB="456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1173</a:t>
                      </a:r>
                      <a:r>
                        <a:rPr lang="ru-RU" sz="24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(97%)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52400" marR="1524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1100</a:t>
                      </a:r>
                    </a:p>
                  </a:txBody>
                  <a:tcPr marL="121920" marR="121920" marT="45690" marB="456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1 061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(97%)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52400" marR="1524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1152</a:t>
                      </a:r>
                      <a:endParaRPr lang="ru-RU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21920" marR="121920" marT="45690" marB="456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1 106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(96%)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52400" marR="152400" marT="0" marB="0" anchor="ctr"/>
                </a:tc>
              </a:tr>
              <a:tr h="92682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Первичная аккредитация  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90" marB="4569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743</a:t>
                      </a:r>
                      <a:endParaRPr lang="ru-RU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90" marB="456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722 </a:t>
                      </a: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(97</a:t>
                      </a:r>
                      <a:r>
                        <a:rPr lang="ru-RU" sz="18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%)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 marT="45690" marB="456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813</a:t>
                      </a:r>
                    </a:p>
                  </a:txBody>
                  <a:tcPr marL="121920" marR="121920" marT="45690" marB="4569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771 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(95</a:t>
                      </a:r>
                      <a:r>
                        <a:rPr lang="en-US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%</a:t>
                      </a:r>
                      <a:r>
                        <a:rPr lang="ru-RU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)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21920" marR="121920" marT="45690" marB="4569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807</a:t>
                      </a:r>
                      <a:endParaRPr lang="ru-RU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21920" marR="121920" marT="45690" marB="4569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775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(96</a:t>
                      </a:r>
                      <a:r>
                        <a:rPr lang="en-US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%</a:t>
                      </a:r>
                      <a:r>
                        <a:rPr lang="ru-RU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)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21920" marR="121920" marT="45690" marB="45690" anchor="ctr"/>
                </a:tc>
              </a:tr>
              <a:tr h="652261"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ВО (</a:t>
                      </a:r>
                      <a:r>
                        <a:rPr lang="ru-RU" sz="16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бакалавриат</a:t>
                      </a: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) Сестринское дело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19</a:t>
                      </a:r>
                      <a:endParaRPr lang="ru-RU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17</a:t>
                      </a: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(90%)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16</a:t>
                      </a:r>
                      <a:endParaRPr lang="ru-RU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15 </a:t>
                      </a: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(94%)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  <a:endParaRPr lang="ru-RU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14 </a:t>
                      </a: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(93%)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21920" marR="121920" anchor="ctr"/>
                </a:tc>
              </a:tr>
              <a:tr h="65226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1971</a:t>
                      </a:r>
                      <a:endParaRPr lang="ru-RU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1895</a:t>
                      </a: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8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96%)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1929</a:t>
                      </a:r>
                      <a:endParaRPr lang="ru-RU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1847 </a:t>
                      </a: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(96%)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1974</a:t>
                      </a:r>
                      <a:endParaRPr lang="ru-RU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1895 </a:t>
                      </a: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(96%)</a:t>
                      </a:r>
                      <a:endParaRPr lang="ru-RU" sz="1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21920" marR="12192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0442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789" y="704192"/>
            <a:ext cx="8915107" cy="594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84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07" y="1447789"/>
            <a:ext cx="4376937" cy="54102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2896" y="5391807"/>
            <a:ext cx="4624552" cy="12311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генеральный директор Национального медицинского исследовательского центра им. В.А.  </a:t>
            </a:r>
            <a:r>
              <a:rPr lang="ru-RU" dirty="0" err="1" smtClean="0"/>
              <a:t>Алмазова</a:t>
            </a:r>
            <a:r>
              <a:rPr lang="ru-RU" dirty="0" smtClean="0"/>
              <a:t>, </a:t>
            </a:r>
            <a:r>
              <a:rPr lang="ru-RU" dirty="0"/>
              <a:t>академик </a:t>
            </a:r>
            <a:endParaRPr lang="ru-RU" dirty="0" smtClean="0"/>
          </a:p>
          <a:p>
            <a:r>
              <a:rPr lang="ru-RU" sz="2000" b="1" dirty="0" smtClean="0"/>
              <a:t>Евгений </a:t>
            </a:r>
            <a:r>
              <a:rPr lang="ru-RU" sz="2000" b="1" dirty="0"/>
              <a:t>Владимирович </a:t>
            </a:r>
            <a:r>
              <a:rPr lang="ru-RU" sz="2000" b="1" dirty="0" err="1"/>
              <a:t>Шляхто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56931" y="930360"/>
            <a:ext cx="5876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404040"/>
                </a:solidFill>
                <a:ea typeface="Calibri" panose="020F0502020204030204" pitchFamily="34" charset="0"/>
              </a:rPr>
              <a:t>Проблемы аккредитации</a:t>
            </a:r>
            <a:endParaRPr lang="ru-RU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600266" y="2109732"/>
            <a:ext cx="67896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i="1" dirty="0" smtClean="0"/>
              <a:t>бесплатный </a:t>
            </a:r>
            <a:r>
              <a:rPr lang="ru-RU" sz="3200" i="1" dirty="0"/>
              <a:t>труд членов комиссий</a:t>
            </a:r>
            <a:endParaRPr lang="ru-RU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i="1" dirty="0" smtClean="0"/>
              <a:t>неподготовленность </a:t>
            </a:r>
            <a:r>
              <a:rPr lang="ru-RU" sz="3200" i="1" dirty="0"/>
              <a:t>членов </a:t>
            </a:r>
            <a:r>
              <a:rPr lang="ru-RU" sz="3200" i="1" dirty="0" err="1"/>
              <a:t>аккредитационных</a:t>
            </a:r>
            <a:r>
              <a:rPr lang="ru-RU" sz="3200" i="1" dirty="0"/>
              <a:t> комиссий</a:t>
            </a:r>
            <a:endParaRPr lang="ru-RU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i="1" dirty="0" smtClean="0"/>
              <a:t>плохая </a:t>
            </a:r>
            <a:r>
              <a:rPr lang="ru-RU" sz="3200" i="1" dirty="0"/>
              <a:t>подготовка аккредитуемых </a:t>
            </a:r>
            <a:r>
              <a:rPr lang="ru-RU" sz="3200" i="1" dirty="0" smtClean="0"/>
              <a:t>врачей</a:t>
            </a:r>
            <a:r>
              <a:rPr lang="ru-RU" sz="3200" i="1" dirty="0"/>
              <a:t> </a:t>
            </a:r>
            <a:endParaRPr lang="ru-RU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83544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069" y="914401"/>
            <a:ext cx="8624975" cy="58434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2206" y="3228526"/>
            <a:ext cx="50089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Страхование </a:t>
            </a:r>
          </a:p>
          <a:p>
            <a:pPr algn="ctr"/>
            <a:r>
              <a:rPr lang="ru-RU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профессиональной  </a:t>
            </a:r>
          </a:p>
          <a:p>
            <a:pPr algn="ctr"/>
            <a:r>
              <a:rPr lang="ru-RU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ответственности </a:t>
            </a:r>
          </a:p>
          <a:p>
            <a:pPr algn="ctr"/>
            <a:r>
              <a:rPr lang="ru-RU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врачей</a:t>
            </a:r>
            <a:endParaRPr lang="ru-RU" sz="44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159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809486"/>
              </p:ext>
            </p:extLst>
          </p:nvPr>
        </p:nvGraphicFramePr>
        <p:xfrm>
          <a:off x="538427" y="1157839"/>
          <a:ext cx="11254180" cy="4656933"/>
        </p:xfrm>
        <a:graphic>
          <a:graphicData uri="http://schemas.openxmlformats.org/drawingml/2006/table">
            <a:tbl>
              <a:tblPr/>
              <a:tblGrid>
                <a:gridCol w="72602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93931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103402">
                <a:tc gridSpan="2">
                  <a:txBody>
                    <a:bodyPr/>
                    <a:lstStyle/>
                    <a:p>
                      <a:pPr algn="ctr" fontAlgn="b"/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789" marR="5789" marT="5789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789" marR="5789" marT="578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600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Подано судебных исков</a:t>
                      </a:r>
                    </a:p>
                  </a:txBody>
                  <a:tcPr marL="5789" marR="5789" marT="5789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40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146</a:t>
                      </a:r>
                      <a:endParaRPr lang="ru-RU" sz="4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(на 600 млн руб.)</a:t>
                      </a:r>
                      <a:endParaRPr lang="ru-RU" sz="2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789" marR="5789" marT="5789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2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Судебные</a:t>
                      </a:r>
                      <a:r>
                        <a:rPr lang="ru-RU" sz="2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решения </a:t>
                      </a:r>
                    </a:p>
                    <a:p>
                      <a:pPr algn="ctr" fontAlgn="b"/>
                      <a:r>
                        <a:rPr lang="ru-RU" sz="2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в пользу МО</a:t>
                      </a:r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789" marR="5789" marT="5789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32</a:t>
                      </a:r>
                      <a:endParaRPr lang="ru-RU" sz="4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789" marR="5789" marT="5789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6007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Судебные решения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 пользу истцов</a:t>
                      </a:r>
                    </a:p>
                  </a:txBody>
                  <a:tcPr marL="5789" marR="5789" marT="5789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74</a:t>
                      </a:r>
                      <a:endParaRPr lang="ru-RU" sz="4000" b="1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789" marR="5789" marT="5789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4503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Страховые выплаты исполнены</a:t>
                      </a:r>
                    </a:p>
                  </a:txBody>
                  <a:tcPr marL="5789" marR="5789" marT="5789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23</a:t>
                      </a:r>
                      <a:r>
                        <a:rPr lang="ru-RU" sz="4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млн руб.</a:t>
                      </a:r>
                      <a:endParaRPr lang="ru-RU" sz="4000" b="1" i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5789" marR="5789" marT="5789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313792" y="603841"/>
            <a:ext cx="10573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Статистика судебных исков и страховых выплат ДКС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НОАВ (за 9 лет)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61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368" y="1712497"/>
            <a:ext cx="6147451" cy="4399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3043" y="4270985"/>
            <a:ext cx="5738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006600"/>
                </a:solidFill>
              </a:rPr>
              <a:t>100 </a:t>
            </a:r>
            <a:r>
              <a:rPr lang="ru-RU" sz="8000" b="1" dirty="0" err="1" smtClean="0">
                <a:solidFill>
                  <a:srgbClr val="006600"/>
                </a:solidFill>
              </a:rPr>
              <a:t>тыс</a:t>
            </a:r>
            <a:endParaRPr lang="ru-RU" sz="8000" b="1" dirty="0">
              <a:solidFill>
                <a:srgbClr val="00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13529" y="865679"/>
            <a:ext cx="3515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C00000"/>
                </a:solidFill>
              </a:rPr>
              <a:t>16 млн</a:t>
            </a:r>
            <a:endParaRPr lang="ru-RU" sz="80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5390" y="1618593"/>
            <a:ext cx="467871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</a:rPr>
              <a:t>Рост суммы иска</a:t>
            </a:r>
            <a:endParaRPr lang="ru-RU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11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273" y="782856"/>
            <a:ext cx="8896350" cy="5229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4910" y="5249347"/>
            <a:ext cx="10562897" cy="11079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Застраховано 6000 врачей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5594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39" y="3551388"/>
            <a:ext cx="7505700" cy="3228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8865" y="652817"/>
            <a:ext cx="4931824" cy="3288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786" y="3513376"/>
            <a:ext cx="2163890" cy="3245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85" y="1042689"/>
            <a:ext cx="2926161" cy="2898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434472" y="873513"/>
            <a:ext cx="301736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</a:t>
            </a:r>
          </a:p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 </a:t>
            </a:r>
          </a:p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Народного </a:t>
            </a:r>
          </a:p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фронта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3610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8787" y="1044458"/>
            <a:ext cx="1747173" cy="114169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НОКНД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+15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врачей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63890" y="1044457"/>
            <a:ext cx="1767360" cy="114169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ГКНКПБ №3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+17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врачей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92607" y="1058903"/>
            <a:ext cx="1766525" cy="114169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НГКПЦ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+8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врачей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58787" y="2434607"/>
            <a:ext cx="1747173" cy="1128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НГМУ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+17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врачей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01266" y="1058903"/>
            <a:ext cx="1766525" cy="114169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Линевская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РБ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+6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врачей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310551" y="1069411"/>
            <a:ext cx="1766525" cy="114169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Коченевская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ЦРБ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+5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врачей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58787" y="5201710"/>
            <a:ext cx="1755180" cy="11417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ГНОКБ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+17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врачей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90535" y="5197160"/>
            <a:ext cx="1755180" cy="11417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ДГКБ №6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+5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врача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01266" y="5197160"/>
            <a:ext cx="1755180" cy="11417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КСП №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+20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врачей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58787" y="3811463"/>
            <a:ext cx="1755180" cy="11417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ГКП №7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+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28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врача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310551" y="3811463"/>
            <a:ext cx="1755180" cy="11417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ГП №21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+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11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врачей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321896" y="2434607"/>
            <a:ext cx="1755180" cy="11417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ГП №24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+14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врача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03952" y="5198980"/>
            <a:ext cx="1755180" cy="11417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КСП №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+20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врачей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321896" y="5197160"/>
            <a:ext cx="1755180" cy="11417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Прочие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+40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врачей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4355" y="2186150"/>
            <a:ext cx="450155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+200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04308" y="4078975"/>
            <a:ext cx="25490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врачей</a:t>
            </a:r>
          </a:p>
        </p:txBody>
      </p:sp>
    </p:spTree>
    <p:extLst>
      <p:ext uri="{BB962C8B-B14F-4D97-AF65-F5344CB8AC3E}">
        <p14:creationId xmlns:p14="http://schemas.microsoft.com/office/powerpoint/2010/main" val="32919672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52" y="1230039"/>
            <a:ext cx="11811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95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9669" y="770699"/>
            <a:ext cx="4449819" cy="5758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171" y="2007254"/>
            <a:ext cx="4241553" cy="40550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71209" y="5821401"/>
            <a:ext cx="63405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https://medfamily.</a:t>
            </a:r>
            <a:r>
              <a:rPr lang="en-US" sz="4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r</a:t>
            </a:r>
            <a:r>
              <a:rPr lang="ru-RU" sz="4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edcross.ru/</a:t>
            </a:r>
            <a:endParaRPr lang="ru-RU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771209" y="665597"/>
            <a:ext cx="65334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Сбор пожертвований на помощь семьям медиков, эвакуированных из Курской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05131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82" y="1093075"/>
            <a:ext cx="3664607" cy="5496911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4498428" y="1093075"/>
            <a:ext cx="7315200" cy="5402317"/>
          </a:xfrm>
          <a:prstGeom prst="wedgeRoundRectCallout">
            <a:avLst>
              <a:gd name="adj1" fmla="val -51878"/>
              <a:gd name="adj2" fmla="val 141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939864" y="1593630"/>
            <a:ext cx="661100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«…Популярность профессии врача снижается во многих странах. </a:t>
            </a:r>
            <a:endParaRPr lang="ru-RU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связано с тяжелым характером работы, большими нагрузками и частично низкими зарплатами. Поэтому вопросы мотивации и удержание медицинских специалистов должны рассматриваться как приоритетные, наравне с подготовкой кадров…»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628" y="5602840"/>
            <a:ext cx="35620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представитель ВОЗ в России </a:t>
            </a:r>
            <a:endParaRPr lang="ru-RU" sz="2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Батыр </a:t>
            </a:r>
            <a:r>
              <a:rPr lang="ru-RU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Бердыклычев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80867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16" y="1265445"/>
            <a:ext cx="3872853" cy="5311073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4498428" y="1093075"/>
            <a:ext cx="7315200" cy="5402317"/>
          </a:xfrm>
          <a:prstGeom prst="wedgeRoundRectCallout">
            <a:avLst>
              <a:gd name="adj1" fmla="val -51878"/>
              <a:gd name="adj2" fmla="val 141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580994" y="2150679"/>
            <a:ext cx="661100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«… проблема дефицита медработников все более кричащая»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628" y="5602840"/>
            <a:ext cx="3044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Спикер Госдумы ФС РФ</a:t>
            </a:r>
          </a:p>
          <a:p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Вячеслав Володин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3774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6217" y="1035296"/>
            <a:ext cx="98157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Обеспеченность врачами </a:t>
            </a:r>
            <a:endParaRPr lang="ru-RU" sz="4000" b="1" dirty="0" smtClean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на 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10 тыс. населения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528893"/>
              </p:ext>
            </p:extLst>
          </p:nvPr>
        </p:nvGraphicFramePr>
        <p:xfrm>
          <a:off x="578069" y="2747872"/>
          <a:ext cx="10941270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05930"/>
                <a:gridCol w="2820458"/>
                <a:gridCol w="2314882"/>
              </a:tblGrid>
              <a:tr h="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2022 г</a:t>
                      </a: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endParaRPr lang="ru-RU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2023 г</a:t>
                      </a: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endParaRPr lang="ru-RU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Российская Федерация</a:t>
                      </a:r>
                      <a:endParaRPr lang="ru-RU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37,0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37,5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Сибирский Федеральный округ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37,1</a:t>
                      </a:r>
                      <a:endParaRPr lang="ru-RU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37,4</a:t>
                      </a:r>
                      <a:endParaRPr lang="ru-RU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Новосибирская область</a:t>
                      </a:r>
                      <a:endParaRPr lang="ru-RU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38,8</a:t>
                      </a:r>
                      <a:endParaRPr lang="ru-RU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39,7</a:t>
                      </a:r>
                      <a:endParaRPr lang="ru-RU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87638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2350" y="677945"/>
            <a:ext cx="100527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Обеспеченность </a:t>
            </a:r>
          </a:p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средним медицинским персоналом </a:t>
            </a:r>
            <a:endParaRPr lang="ru-RU" sz="4000" b="1" dirty="0" smtClean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на 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10 тыс. населения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111103"/>
              </p:ext>
            </p:extLst>
          </p:nvPr>
        </p:nvGraphicFramePr>
        <p:xfrm>
          <a:off x="578069" y="2747872"/>
          <a:ext cx="10941270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05930"/>
                <a:gridCol w="2820458"/>
                <a:gridCol w="2314882"/>
              </a:tblGrid>
              <a:tr h="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2023г.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Российская Федерация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80,5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Сибирский Федеральный округ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87,3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3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Новосибирская область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78,1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90739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2350" y="677945"/>
            <a:ext cx="100527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Обеспеченность врачами в 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сельской 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местности на 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10 тыс. населения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857488"/>
              </p:ext>
            </p:extLst>
          </p:nvPr>
        </p:nvGraphicFramePr>
        <p:xfrm>
          <a:off x="578069" y="2747872"/>
          <a:ext cx="10941270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05930"/>
                <a:gridCol w="2820458"/>
                <a:gridCol w="2314882"/>
              </a:tblGrid>
              <a:tr h="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2023г.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Российская Федерация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13,2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Сибирский Федеральный округ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12,9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Новосибирская область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7,5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18096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2350" y="677945"/>
            <a:ext cx="109594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Обеспеченность</a:t>
            </a:r>
          </a:p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средним медицинским персоналом в сельской 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местности на 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10 тыс. населения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235552"/>
              </p:ext>
            </p:extLst>
          </p:nvPr>
        </p:nvGraphicFramePr>
        <p:xfrm>
          <a:off x="578069" y="2747872"/>
          <a:ext cx="10941270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05930"/>
                <a:gridCol w="2820458"/>
                <a:gridCol w="2314882"/>
              </a:tblGrid>
              <a:tr h="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2023г.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Российская Федерация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46,8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Сибирский Федеральный округ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51,7</a:t>
                      </a: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Новосибирская область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42,2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50964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2350" y="677945"/>
            <a:ext cx="109594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Руководители организацией и их 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заместители.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Обеспеченность на 10 тыс. населения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351376"/>
              </p:ext>
            </p:extLst>
          </p:nvPr>
        </p:nvGraphicFramePr>
        <p:xfrm>
          <a:off x="420414" y="2233454"/>
          <a:ext cx="11183007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34207"/>
                <a:gridCol w="2882773"/>
                <a:gridCol w="2366027"/>
              </a:tblGrid>
              <a:tr h="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2022г.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2023г.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Российская Федерация</a:t>
                      </a:r>
                      <a:endParaRPr lang="ru-RU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1,27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1,23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Сибирский Федеральный округ</a:t>
                      </a:r>
                      <a:endParaRPr lang="ru-RU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1,48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1,41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Новосибирская область</a:t>
                      </a:r>
                      <a:endParaRPr lang="ru-RU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1,21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1,16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Томская область</a:t>
                      </a:r>
                      <a:endParaRPr lang="ru-RU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1,58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1,47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Алтайский край</a:t>
                      </a:r>
                      <a:endParaRPr lang="ru-RU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2,51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2,42</a:t>
                      </a:r>
                      <a:endParaRPr lang="ru-RU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28678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6786" y="751518"/>
            <a:ext cx="109594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Посещаемость</a:t>
            </a:r>
          </a:p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амбулаторного звена на одного жителя в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156465"/>
              </p:ext>
            </p:extLst>
          </p:nvPr>
        </p:nvGraphicFramePr>
        <p:xfrm>
          <a:off x="409901" y="2155676"/>
          <a:ext cx="11393215" cy="42661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2885"/>
                <a:gridCol w="1524000"/>
                <a:gridCol w="1444703"/>
                <a:gridCol w="1627602"/>
                <a:gridCol w="1627602"/>
                <a:gridCol w="1627602"/>
                <a:gridCol w="1628821"/>
              </a:tblGrid>
              <a:tr h="511853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 целом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 заболеваемости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 проф. целью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853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2022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2023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2022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2023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2022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2023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1853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РФ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7,8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7,9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2,9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3,0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1853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СФО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7,7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7,7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4,7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2,9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3,0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1853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НСО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8,7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8,8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6,0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5,8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2,9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1853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Алтайский край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7,6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6,6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1853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Томская обл.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7,4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7,6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0996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43" y="691892"/>
            <a:ext cx="109044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B050"/>
                </a:solidFill>
                <a:ea typeface="Times New Roman" panose="02020603050405020304" pitchFamily="18" charset="0"/>
              </a:rPr>
              <a:t>Лучшие первичные организации 2024 года</a:t>
            </a:r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9720" y="1653497"/>
            <a:ext cx="522433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 err="1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Облбольница</a:t>
            </a:r>
            <a:endParaRPr lang="ru-RU" sz="2600" b="1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Кожно-венерологический диспансер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Наркологический диспансер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</a:rPr>
              <a:t>Стоматологическая </a:t>
            </a: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</a:rPr>
              <a:t>поликлиника </a:t>
            </a: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№3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Поликлиника №</a:t>
            </a: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Центр </a:t>
            </a: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крови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Детская стоматологическая поликлиника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Поликлиника №</a:t>
            </a: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13</a:t>
            </a:r>
            <a:endParaRPr lang="ru-RU" sz="2600" b="1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50123" y="1653497"/>
            <a:ext cx="553197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Поликлиника №24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Поликлиника </a:t>
            </a: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№27</a:t>
            </a:r>
            <a:endParaRPr lang="ru-RU" sz="2600" b="1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Детская больница №6</a:t>
            </a:r>
            <a:endParaRPr lang="ru-RU" sz="2600" b="1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Родильный дом №6</a:t>
            </a:r>
            <a:endParaRPr lang="ru-RU" sz="2600" b="1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 err="1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Краснозерская</a:t>
            </a: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ЦРБ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Искитимская</a:t>
            </a: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 ЦГБ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Купинская</a:t>
            </a: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 ЦРБ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Маслянинская</a:t>
            </a: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ЦРБ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 err="1" smtClean="0">
                <a:solidFill>
                  <a:schemeClr val="accent5">
                    <a:lumMod val="50000"/>
                  </a:schemeClr>
                </a:solidFill>
              </a:rPr>
              <a:t>Карасукская</a:t>
            </a: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</a:rPr>
              <a:t> ЦРБ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 err="1" smtClean="0">
                <a:solidFill>
                  <a:schemeClr val="accent5">
                    <a:lumMod val="50000"/>
                  </a:schemeClr>
                </a:solidFill>
              </a:rPr>
              <a:t>Линевская</a:t>
            </a: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</a:rPr>
              <a:t> РБ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</a:rPr>
              <a:t>Ордынская ЦРБ</a:t>
            </a:r>
            <a:endParaRPr lang="ru-RU" sz="2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083" y="4662797"/>
            <a:ext cx="2167993" cy="188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812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6786" y="751518"/>
            <a:ext cx="109594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Показатели работы круглосуточных стационаров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038509"/>
              </p:ext>
            </p:extLst>
          </p:nvPr>
        </p:nvGraphicFramePr>
        <p:xfrm>
          <a:off x="700359" y="2260780"/>
          <a:ext cx="10959443" cy="38247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9779"/>
                <a:gridCol w="3990259"/>
                <a:gridCol w="4809405"/>
              </a:tblGrid>
              <a:tr h="191235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3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средняя занятость койки в году (в днях)</a:t>
                      </a:r>
                      <a:endParaRPr lang="ru-RU" sz="3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средняя длительность пребывания пациента на койке в году (в днях)</a:t>
                      </a:r>
                      <a:endParaRPr lang="ru-RU" sz="3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37452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РФ</a:t>
                      </a:r>
                      <a:endParaRPr lang="ru-RU" sz="3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292</a:t>
                      </a:r>
                      <a:endParaRPr lang="ru-RU" sz="3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9,8</a:t>
                      </a:r>
                      <a:endParaRPr lang="ru-RU" sz="3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37452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СФО</a:t>
                      </a:r>
                      <a:endParaRPr lang="ru-RU" sz="3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301</a:t>
                      </a:r>
                      <a:endParaRPr lang="ru-RU" sz="3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10,5</a:t>
                      </a:r>
                      <a:endParaRPr lang="ru-RU" sz="3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37452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НСО</a:t>
                      </a:r>
                      <a:endParaRPr lang="ru-RU" sz="3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315</a:t>
                      </a:r>
                      <a:endParaRPr lang="ru-RU" sz="3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9,4</a:t>
                      </a:r>
                      <a:endParaRPr lang="ru-RU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25654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2096" y="783050"/>
            <a:ext cx="109594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Обеспеченность койками 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дневных стационаров на 10 тыс. населения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511245"/>
              </p:ext>
            </p:extLst>
          </p:nvPr>
        </p:nvGraphicFramePr>
        <p:xfrm>
          <a:off x="525517" y="2375338"/>
          <a:ext cx="11098923" cy="33328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1153"/>
                <a:gridCol w="3758138"/>
                <a:gridCol w="4529632"/>
              </a:tblGrid>
              <a:tr h="833209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2022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2023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33209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РФ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10,65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10,55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33209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СФО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12,46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12,08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33209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НСО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14,55</a:t>
                      </a:r>
                      <a:endParaRPr lang="ru-RU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14,04</a:t>
                      </a:r>
                      <a:endParaRPr lang="ru-RU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98337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837" y="1005191"/>
            <a:ext cx="8398998" cy="572750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34276" y="1219199"/>
            <a:ext cx="2459421" cy="2031325"/>
          </a:xfrm>
          <a:prstGeom prst="rect">
            <a:avLst/>
          </a:prstGeom>
          <a:solidFill>
            <a:srgbClr val="FF64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Низкая или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средняя</a:t>
            </a:r>
          </a:p>
          <a:p>
            <a:pPr algn="ctr"/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20%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94625" y="1219198"/>
            <a:ext cx="2459421" cy="2031325"/>
          </a:xfrm>
          <a:prstGeom prst="rec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</a:t>
            </a:r>
          </a:p>
          <a:p>
            <a:pPr algn="ctr"/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25%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54974" y="1219197"/>
            <a:ext cx="2459421" cy="20313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Крайне высокая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33%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7980" y="3222612"/>
            <a:ext cx="3636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404040"/>
                </a:solidFill>
                <a:ea typeface="Calibri" panose="020F0502020204030204" pitchFamily="34" charset="0"/>
              </a:rPr>
              <a:t>результаты </a:t>
            </a:r>
            <a:r>
              <a:rPr lang="ru-RU" i="1" dirty="0">
                <a:solidFill>
                  <a:srgbClr val="404040"/>
                </a:solidFill>
                <a:ea typeface="Calibri" panose="020F0502020204030204" pitchFamily="34" charset="0"/>
              </a:rPr>
              <a:t>исследования, </a:t>
            </a:r>
            <a:endParaRPr lang="ru-RU" i="1" dirty="0" smtClean="0">
              <a:solidFill>
                <a:srgbClr val="404040"/>
              </a:solidFill>
              <a:ea typeface="Calibri" panose="020F0502020204030204" pitchFamily="34" charset="0"/>
            </a:endParaRPr>
          </a:p>
          <a:p>
            <a:r>
              <a:rPr lang="ru-RU" i="1" dirty="0" smtClean="0">
                <a:solidFill>
                  <a:srgbClr val="404040"/>
                </a:solidFill>
                <a:ea typeface="Calibri" panose="020F0502020204030204" pitchFamily="34" charset="0"/>
              </a:rPr>
              <a:t>проведенного </a:t>
            </a:r>
            <a:r>
              <a:rPr lang="ru-RU" i="1" dirty="0" smtClean="0">
                <a:solidFill>
                  <a:srgbClr val="333333"/>
                </a:solidFill>
                <a:ea typeface="Times New Roman" panose="02020603050405020304" pitchFamily="18" charset="0"/>
              </a:rPr>
              <a:t>в </a:t>
            </a:r>
            <a:r>
              <a:rPr lang="ru-RU" i="1" dirty="0">
                <a:solidFill>
                  <a:srgbClr val="333333"/>
                </a:solidFill>
                <a:ea typeface="Times New Roman" panose="02020603050405020304" pitchFamily="18" charset="0"/>
              </a:rPr>
              <a:t>Томской области</a:t>
            </a:r>
            <a:endParaRPr lang="ru-RU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03552" y="1357696"/>
            <a:ext cx="35212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Степень </a:t>
            </a:r>
          </a:p>
          <a:p>
            <a:r>
              <a:rPr lang="ru-RU" sz="3600" b="1" dirty="0" err="1" smtClean="0">
                <a:solidFill>
                  <a:schemeClr val="accent5">
                    <a:lumMod val="50000"/>
                  </a:schemeClr>
                </a:solidFill>
              </a:rPr>
              <a:t>профвыгорания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среди врачей</a:t>
            </a:r>
            <a:endParaRPr 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692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3373822" y="567554"/>
            <a:ext cx="8697308" cy="6148555"/>
          </a:xfrm>
          <a:prstGeom prst="wedgeRoundRectCallout">
            <a:avLst>
              <a:gd name="adj1" fmla="val -52083"/>
              <a:gd name="adj2" fmla="val 121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731173" y="903355"/>
            <a:ext cx="814551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России с каждым годом увеличивается число аспектов, усложняющих и омрачающих жизнь медиков. Помимо классических проблем в виде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гипернагрузки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бумажной работы и низких зарплат, мы имеем растущее социальное недовольство здравоохранением, подогретое ярой готовностью следственных органов “работать”. В условиях сплошной правовой неопределенности эта синергия глупости и одержимости привела к тому, что медики попали как куры в </a:t>
            </a:r>
            <a:r>
              <a:rPr lang="ru-RU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ощип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Их по одному выдергивают то на “супчик”, то на “жаркое” – обвинительные приговоры, притом с реальными сроками лишения свободы, в отношении рядовых врачей уже перестали быть сенсацией.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Такими темпами скоро заговорят не о выгорании, а о вымирании врачей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620" y="4081741"/>
            <a:ext cx="240771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err="1">
                <a:solidFill>
                  <a:schemeClr val="accent5">
                    <a:lumMod val="50000"/>
                  </a:schemeClr>
                </a:solidFill>
              </a:rPr>
              <a:t>Полиниа</a:t>
            </a:r>
            <a:endParaRPr lang="ru-RU" sz="3200" b="1" i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3200" b="1" i="1" dirty="0" err="1" smtClean="0">
                <a:solidFill>
                  <a:schemeClr val="accent5">
                    <a:lumMod val="50000"/>
                  </a:schemeClr>
                </a:solidFill>
              </a:rPr>
              <a:t>Габай</a:t>
            </a:r>
            <a:endParaRPr lang="ru-RU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вице-президент 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фонда «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Вместе </a:t>
            </a:r>
            <a:endParaRPr lang="ru-RU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против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рака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», </a:t>
            </a:r>
          </a:p>
          <a:p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</a:rPr>
              <a:t>к.ю.н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43" y="1933028"/>
            <a:ext cx="3063763" cy="204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116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3983421" y="629422"/>
            <a:ext cx="7588469" cy="4720343"/>
          </a:xfrm>
          <a:prstGeom prst="wedgeRoundRectCallout">
            <a:avLst>
              <a:gd name="adj1" fmla="val -57743"/>
              <a:gd name="adj2" fmla="val -32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«…обновить государственную политику в сфере медицинских кадров, а также внедрить правовые механизмы, чтобы выпускники медицинских ВУЗов отрабатывали по своему профилю не менее трёх лет»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6074" y="5691231"/>
            <a:ext cx="4676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председатель Совета федерации </a:t>
            </a:r>
            <a:endParaRPr lang="ru-RU" sz="2400" dirty="0" smtClean="0"/>
          </a:p>
          <a:p>
            <a:r>
              <a:rPr lang="ru-RU" sz="2400" b="1" dirty="0" smtClean="0"/>
              <a:t>Валентина </a:t>
            </a:r>
            <a:r>
              <a:rPr lang="ru-RU" sz="2400" b="1" dirty="0"/>
              <a:t>Матвиенко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93" y="2249214"/>
            <a:ext cx="2968773" cy="445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72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ая прямоугольная выноска 3"/>
          <p:cNvSpPr/>
          <p:nvPr/>
        </p:nvSpPr>
        <p:spPr>
          <a:xfrm>
            <a:off x="3710151" y="1641416"/>
            <a:ext cx="8008883" cy="3204877"/>
          </a:xfrm>
          <a:prstGeom prst="wedgeRoundRectCallout">
            <a:avLst>
              <a:gd name="adj1" fmla="val -63352"/>
              <a:gd name="adj2" fmla="val -102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167349" y="2212804"/>
            <a:ext cx="72836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70% опрошенных предлагает повысить зарплаты и решить вопросы с жильем, а также минимизировать бумажную работу.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2391" y="1275571"/>
            <a:ext cx="5706271" cy="55824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1889" y="5212138"/>
            <a:ext cx="7304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a typeface="Calibri" panose="020F0502020204030204" pitchFamily="34" charset="0"/>
              </a:rPr>
              <a:t>По данным </a:t>
            </a:r>
            <a:r>
              <a:rPr lang="ru-RU" dirty="0">
                <a:ea typeface="Calibri" panose="020F0502020204030204" pitchFamily="34" charset="0"/>
              </a:rPr>
              <a:t>опроса сервиса </a:t>
            </a:r>
            <a:r>
              <a:rPr lang="ru-RU" b="1" dirty="0">
                <a:ea typeface="Calibri" panose="020F0502020204030204" pitchFamily="34" charset="0"/>
              </a:rPr>
              <a:t>«</a:t>
            </a:r>
            <a:r>
              <a:rPr lang="ru-RU" b="1" dirty="0" err="1">
                <a:ea typeface="Calibri" panose="020F0502020204030204" pitchFamily="34" charset="0"/>
              </a:rPr>
              <a:t>Актион</a:t>
            </a:r>
            <a:r>
              <a:rPr lang="ru-RU" b="1" dirty="0">
                <a:ea typeface="Calibri" panose="020F0502020204030204" pitchFamily="34" charset="0"/>
              </a:rPr>
              <a:t>-медицина», февраль 2024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94286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621" y="2535621"/>
            <a:ext cx="4322379" cy="4322379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388883" y="1072056"/>
            <a:ext cx="8008883" cy="4267199"/>
          </a:xfrm>
          <a:prstGeom prst="wedgeRoundRectCallout">
            <a:avLst>
              <a:gd name="adj1" fmla="val 56464"/>
              <a:gd name="adj2" fmla="val -84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2867" y="1383389"/>
            <a:ext cx="72836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«... Самый потрясающий, доброжелательный врач для нашей системы здравоохранения, в целом, и для поликлиники, в частности,  менее ценен, чем врач, умело выполняющий планы по диспансеризации, вакцинации и </a:t>
            </a:r>
            <a:r>
              <a:rPr lang="ru-RU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т.д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…. Хороший ты, плохой ли– работодателя не интересует. Главное, чтобы план был выполнен и деньги поликлиника получила… В итоге для существующей системы интеллект и компетентность имеют сопоставимую ценность с красотой для водителя такси…»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84582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69" y="601715"/>
            <a:ext cx="9266186" cy="617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934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769" y="727430"/>
            <a:ext cx="9064680" cy="601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645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79" y="1247051"/>
            <a:ext cx="3064817" cy="3064817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3804744" y="756744"/>
            <a:ext cx="8113987" cy="5402317"/>
          </a:xfrm>
          <a:prstGeom prst="wedgeRoundRectCallout">
            <a:avLst>
              <a:gd name="adj1" fmla="val -51878"/>
              <a:gd name="adj2" fmla="val 141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267197" y="918745"/>
            <a:ext cx="749387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</a:t>
            </a:r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поликлиники медицина ушла.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поликлинике теперь нет медицины. В поликлинике есть ремонт, оборудование, есть маршрутизация пациента, есть инструментальная аппаратная диагностика. Но мыслительная медицина, обобщающая, аналитическая, говорящая о диагнозе и лечении, из поликлиники ушла…На это нет времени, а если нет времени – то этим не занимаются, а если не занимаются –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теряется навык…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навык постановки диагноза и осмысленного лечения из поликлиники ушел…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 не хотят идти к врачу, потому что первичное звено медицинской помощи находится в кризисе»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9157" y="4445876"/>
            <a:ext cx="26540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</a:rPr>
              <a:t>д.м.н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, профессор</a:t>
            </a:r>
          </a:p>
          <a:p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</a:rPr>
              <a:t>Стремоухов </a:t>
            </a:r>
          </a:p>
          <a:p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</a:rPr>
              <a:t>Анатолий </a:t>
            </a:r>
          </a:p>
          <a:p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</a:rPr>
              <a:t>Анатольевич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85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43" y="460664"/>
            <a:ext cx="10904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a typeface="Times New Roman" panose="02020603050405020304" pitchFamily="18" charset="0"/>
              </a:rPr>
              <a:t>Организации, </a:t>
            </a:r>
            <a:r>
              <a:rPr lang="ru-RU" sz="4800" b="1" dirty="0">
                <a:solidFill>
                  <a:srgbClr val="FF0000"/>
                </a:solidFill>
                <a:ea typeface="Times New Roman" panose="02020603050405020304" pitchFamily="18" charset="0"/>
              </a:rPr>
              <a:t>не оплатившие </a:t>
            </a:r>
            <a:r>
              <a:rPr lang="ru-RU" sz="3200" b="1" dirty="0">
                <a:solidFill>
                  <a:srgbClr val="FF0000"/>
                </a:solidFill>
                <a:ea typeface="Times New Roman" panose="02020603050405020304" pitchFamily="18" charset="0"/>
              </a:rPr>
              <a:t>взносы в </a:t>
            </a:r>
            <a:r>
              <a:rPr lang="ru-RU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2024 году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7655" y="1386255"/>
            <a:ext cx="12034345" cy="532453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ГБУЗ НСО «ГКБ №2»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ГБУЗ НСО «ГБ №2»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ГБУЗ НСО «ГНОКГВВ»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ГБУЗ НСО «ГКБ СМП №2»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ГБУЗ НСО «НОКОД»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УЗ НСО «НОККД»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ЗАО ГСП №6 (не оплачен </a:t>
            </a:r>
            <a:r>
              <a:rPr lang="ru-RU" sz="2100" b="1" dirty="0" smtClean="0"/>
              <a:t>2023, 2024)</a:t>
            </a:r>
            <a:endParaRPr lang="ru-RU" sz="21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ГБУЗ НСО «КДП №2»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ГБУЗ НСО «ГП №29»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РЦМП </a:t>
            </a:r>
            <a:r>
              <a:rPr lang="ru-RU" sz="2100" b="1" dirty="0" smtClean="0"/>
              <a:t>(не </a:t>
            </a:r>
            <a:r>
              <a:rPr lang="ru-RU" sz="2100" b="1" dirty="0"/>
              <a:t>оплачен 2023, </a:t>
            </a:r>
            <a:r>
              <a:rPr lang="ru-RU" sz="2100" b="1" dirty="0" smtClean="0"/>
              <a:t>2024)</a:t>
            </a:r>
            <a:endParaRPr lang="ru-RU" sz="21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ГБУЗ НСО «ССМП»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Санаторий «Лесной»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ФГБУ НИИТО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ГБУЗ НСО ЦКБ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ГБУЗ НСО «</a:t>
            </a:r>
            <a:r>
              <a:rPr lang="ru-RU" sz="2100" b="1" dirty="0" err="1"/>
              <a:t>Бердская</a:t>
            </a:r>
            <a:r>
              <a:rPr lang="ru-RU" sz="2100" b="1" dirty="0"/>
              <a:t> ЦКБ» (не оплачен 2023, </a:t>
            </a:r>
            <a:r>
              <a:rPr lang="ru-RU" sz="2100" b="1" dirty="0" smtClean="0"/>
              <a:t>2024)</a:t>
            </a:r>
            <a:endParaRPr lang="ru-RU" sz="21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ГБУЗ НСО «</a:t>
            </a:r>
            <a:r>
              <a:rPr lang="ru-RU" sz="2100" b="1" dirty="0" err="1"/>
              <a:t>Болотнинская</a:t>
            </a:r>
            <a:r>
              <a:rPr lang="ru-RU" sz="2100" b="1" dirty="0"/>
              <a:t> ЦРБ» </a:t>
            </a:r>
            <a:r>
              <a:rPr lang="ru-RU" sz="2100" b="1" dirty="0" smtClean="0"/>
              <a:t>(нет 2023</a:t>
            </a:r>
            <a:r>
              <a:rPr lang="ru-RU" sz="2100" b="1" dirty="0"/>
              <a:t>, </a:t>
            </a:r>
            <a:r>
              <a:rPr lang="ru-RU" sz="2100" b="1" dirty="0" smtClean="0"/>
              <a:t>2024)</a:t>
            </a:r>
            <a:endParaRPr lang="ru-RU" sz="21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ГБУЗ НСО «Венгеровская ЦРБ»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ГБУЗ НСО «</a:t>
            </a:r>
            <a:r>
              <a:rPr lang="ru-RU" sz="2100" b="1" dirty="0" err="1"/>
              <a:t>Здвинская</a:t>
            </a:r>
            <a:r>
              <a:rPr lang="ru-RU" sz="2100" b="1" dirty="0"/>
              <a:t> ЦРБ»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ГБУЗ НСО «</a:t>
            </a:r>
            <a:r>
              <a:rPr lang="ru-RU" sz="2100" b="1" dirty="0" err="1"/>
              <a:t>Каргатская</a:t>
            </a:r>
            <a:r>
              <a:rPr lang="ru-RU" sz="2100" b="1" dirty="0"/>
              <a:t> ЦРБ»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ГБУЗ НСО «</a:t>
            </a:r>
            <a:r>
              <a:rPr lang="ru-RU" sz="2100" b="1" dirty="0" err="1"/>
              <a:t>Корлыванская</a:t>
            </a:r>
            <a:r>
              <a:rPr lang="ru-RU" sz="2100" b="1" dirty="0"/>
              <a:t> ЦРЮ»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ГБУЗ НСО «</a:t>
            </a:r>
            <a:r>
              <a:rPr lang="ru-RU" sz="2100" b="1" dirty="0" err="1"/>
              <a:t>Кочковская</a:t>
            </a:r>
            <a:r>
              <a:rPr lang="ru-RU" sz="2100" b="1" dirty="0"/>
              <a:t> ЦРБ» </a:t>
            </a:r>
            <a:r>
              <a:rPr lang="ru-RU" sz="2100" b="1" dirty="0" smtClean="0"/>
              <a:t>(нет 2023</a:t>
            </a:r>
            <a:r>
              <a:rPr lang="ru-RU" sz="2100" b="1" dirty="0"/>
              <a:t>, </a:t>
            </a:r>
            <a:r>
              <a:rPr lang="ru-RU" sz="2100" b="1" dirty="0" smtClean="0"/>
              <a:t>2024)</a:t>
            </a:r>
            <a:endParaRPr lang="ru-RU" sz="21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ГБУЗ НСО «</a:t>
            </a:r>
            <a:r>
              <a:rPr lang="ru-RU" sz="2100" b="1" dirty="0" err="1"/>
              <a:t>Куйбешевская</a:t>
            </a:r>
            <a:r>
              <a:rPr lang="ru-RU" sz="2100" b="1" dirty="0"/>
              <a:t> ЦРБ»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ГБУЗ НСО «</a:t>
            </a:r>
            <a:r>
              <a:rPr lang="ru-RU" sz="2100" b="1" dirty="0" err="1"/>
              <a:t>Кыштовская</a:t>
            </a:r>
            <a:r>
              <a:rPr lang="ru-RU" sz="2100" b="1" dirty="0"/>
              <a:t> ЦРБ»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ГБУЗ НСО «Обская ЦГБ»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ГБУЗ НСО «Северная ЦРБ»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ГБУЗ НСО «</a:t>
            </a:r>
            <a:r>
              <a:rPr lang="ru-RU" sz="2100" b="1" dirty="0" err="1"/>
              <a:t>Чановская</a:t>
            </a:r>
            <a:r>
              <a:rPr lang="ru-RU" sz="2100" b="1" dirty="0"/>
              <a:t> ЦРБ»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ГБУЗ НСО «</a:t>
            </a:r>
            <a:r>
              <a:rPr lang="ru-RU" sz="2100" b="1" dirty="0" err="1"/>
              <a:t>Черепановская</a:t>
            </a:r>
            <a:r>
              <a:rPr lang="ru-RU" sz="2100" b="1" dirty="0"/>
              <a:t> ЦРБ»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ГБУЗ НСО «НОГ №2 ВВ»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ГБУЗ НСО «ГКП №22»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СОМЦ ФМБА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b="1" dirty="0"/>
              <a:t>ФГБУ ВО НГМУ</a:t>
            </a:r>
          </a:p>
        </p:txBody>
      </p:sp>
    </p:spTree>
    <p:extLst>
      <p:ext uri="{BB962C8B-B14F-4D97-AF65-F5344CB8AC3E}">
        <p14:creationId xmlns:p14="http://schemas.microsoft.com/office/powerpoint/2010/main" val="3617293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621" y="2535621"/>
            <a:ext cx="4322379" cy="4322379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273269" y="1052837"/>
            <a:ext cx="8008883" cy="4959080"/>
          </a:xfrm>
          <a:prstGeom prst="wedgeRoundRectCallout">
            <a:avLst>
              <a:gd name="adj1" fmla="val 60664"/>
              <a:gd name="adj2" fmla="val -46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«…Недавно общались с индийскими врачами. У них прием 5 минут на пациента! Но! Врач занимается только пациентом, всё пишет медсестра. Дебильной отчётности, кривых программ нет. Пациент готовится к приему, заранее записывает жалобы. Доход врача от 200 тыс. рупий (рупия- 1,1рубля) у интерна,  до 500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 у опытного врача. Цены на всё, кроме бензина, в полтора – два раза ниже. Врачей крайне уважают, считается брахманская профессия. Обычно дом более 300 метров, домработница. При встрече все соседи кланяются. Возражать и, тем более, хамить в голову никому не придёт. Сутяжничать и жалобы катать считается моветон. 75% индийских врачей сталкивались с агрессией в тоне пациента 1-2 раза в течение всей профессиональной карьеры, а не несколько раз в день. Конкурс при поступлении 4-5 человек на место, все обучение платное, дорогое. Половина проходит потом стажировки в США или Британии. 99% - это дети и внуки врачей.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Я не знаю, что дальше будет с нашей медициной… Но, когда врачи погрязли в отчётах, бумажной работе, когда у большинства нет медсестер, и это ещё за низкую зарплату…»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7463" y="6111793"/>
            <a:ext cx="73046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сообщени</a:t>
            </a:r>
            <a:r>
              <a:rPr lang="ru-RU" dirty="0"/>
              <a:t>е</a:t>
            </a:r>
            <a:r>
              <a:rPr lang="ru-RU" dirty="0" smtClean="0"/>
              <a:t> </a:t>
            </a:r>
            <a:r>
              <a:rPr lang="ru-RU" dirty="0"/>
              <a:t>с </a:t>
            </a:r>
            <a:r>
              <a:rPr lang="ru-RU" b="1" dirty="0"/>
              <a:t>сайта «Врачи РФ</a:t>
            </a:r>
            <a:r>
              <a:rPr lang="ru-RU" b="1"/>
              <a:t>»,</a:t>
            </a:r>
            <a:r>
              <a:rPr lang="ru-RU"/>
              <a:t> </a:t>
            </a:r>
            <a:r>
              <a:rPr lang="ru-RU" smtClean="0"/>
              <a:t>которое </a:t>
            </a:r>
            <a:r>
              <a:rPr lang="ru-RU" dirty="0"/>
              <a:t>оставила доктор </a:t>
            </a:r>
            <a:r>
              <a:rPr lang="ru-RU" b="1" dirty="0"/>
              <a:t>О. </a:t>
            </a:r>
            <a:r>
              <a:rPr lang="ru-RU" b="1" dirty="0" smtClean="0"/>
              <a:t>Суворова</a:t>
            </a:r>
          </a:p>
          <a:p>
            <a:r>
              <a:rPr lang="ru-RU" dirty="0"/>
              <a:t>(орфография автора сохранена)</a:t>
            </a:r>
          </a:p>
        </p:txBody>
      </p:sp>
    </p:spTree>
    <p:extLst>
      <p:ext uri="{BB962C8B-B14F-4D97-AF65-F5344CB8AC3E}">
        <p14:creationId xmlns:p14="http://schemas.microsoft.com/office/powerpoint/2010/main" val="8053207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04497" y="1119712"/>
            <a:ext cx="109202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Среди мер, призванных решить кадровые проблемы, не последнюю роль играет социальная защита врачей, а именно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450215" algn="just">
              <a:spcAft>
                <a:spcPts val="0"/>
              </a:spcAft>
            </a:pP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Обеспечение медицинских работников </a:t>
            </a:r>
            <a:r>
              <a:rPr 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жильем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2. Внеочередное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устройство детей медицинских работников в 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детские дошкольные учреждения.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Финансирование оздоровительных мероприятий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для медицинских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работников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Обеспечение медицинских работников в сельской местности </a:t>
            </a:r>
            <a:r>
              <a:rPr 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служебным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Оплата (по крайней мере, частичная) коммунальных расходов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Надбавка к заработной плате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за работу по «дефицитный специальности». 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. Льготный прием детей медицинских работников в профильные ВУЗы и </a:t>
            </a:r>
            <a:r>
              <a:rPr lang="ru-RU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СУЗы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и так далее.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Установления 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надбавок 5 – 10% к пенсии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медицинским работникам, отработавшим более 20 лет сельской местности, на участке и т.д. 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6609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1078" y="5609858"/>
            <a:ext cx="277672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депутат Госдумы </a:t>
            </a:r>
            <a:endParaRPr lang="ru-RU" b="1" i="1" dirty="0" smtClean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Сергей 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Миронов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4787462" y="710088"/>
            <a:ext cx="7052441" cy="5299879"/>
          </a:xfrm>
          <a:prstGeom prst="wedgeRoundRectCallout">
            <a:avLst>
              <a:gd name="adj1" fmla="val -53092"/>
              <a:gd name="adj2" fmla="val -87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13131" y="1085543"/>
            <a:ext cx="653743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«Для повышения престижа профессии и решения проблемы дефицита врачей необходимо ввести программу предоставления бесплатного жилья медицинским работникам. В первый год после трудоустройства жилье нужно предоставлять в рамках соцнайма, а потом разрешить его приватизировать через пять лет после начала работы в медучреждении»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54" y="3143048"/>
            <a:ext cx="4387773" cy="246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511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ая прямоугольная выноска 3"/>
          <p:cNvSpPr/>
          <p:nvPr/>
        </p:nvSpPr>
        <p:spPr>
          <a:xfrm>
            <a:off x="3720661" y="1063347"/>
            <a:ext cx="8008883" cy="3204877"/>
          </a:xfrm>
          <a:prstGeom prst="wedgeRoundRectCallout">
            <a:avLst>
              <a:gd name="adj1" fmla="val -63352"/>
              <a:gd name="adj2" fmla="val -102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83266" y="1277384"/>
            <a:ext cx="72836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«На базе регионального центра первичной медико-санитарной помощи Медицинского информационно-аналитического центра, Центра общественного здоровья и медицинской реабилитации началось обучение первой группы медицинских координаторов. Большинство из них уже имеют опыт работы в поликлиниках региона»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67806" y="4581517"/>
            <a:ext cx="7304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пресс-</a:t>
            </a:r>
            <a:r>
              <a:rPr lang="ru-RU" b="1" dirty="0"/>
              <a:t>служба Кировской области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836" y="2554536"/>
            <a:ext cx="2947708" cy="395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718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ая прямоугольная выноска 3"/>
          <p:cNvSpPr/>
          <p:nvPr/>
        </p:nvSpPr>
        <p:spPr>
          <a:xfrm>
            <a:off x="2354316" y="1672947"/>
            <a:ext cx="8008883" cy="3204877"/>
          </a:xfrm>
          <a:prstGeom prst="wedgeRoundRectCallout">
            <a:avLst>
              <a:gd name="adj1" fmla="val -63352"/>
              <a:gd name="adj2" fmla="val -102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«…в регионах резко выросла просроченная кредиторская задолженность медицинских организаций…»</a:t>
            </a:r>
          </a:p>
        </p:txBody>
      </p:sp>
    </p:spTree>
    <p:extLst>
      <p:ext uri="{BB962C8B-B14F-4D97-AF65-F5344CB8AC3E}">
        <p14:creationId xmlns:p14="http://schemas.microsoft.com/office/powerpoint/2010/main" val="31976228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1078" y="5609858"/>
            <a:ext cx="277672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депутат Госдумы </a:t>
            </a:r>
            <a:endParaRPr lang="ru-RU" b="1" i="1" dirty="0" smtClean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Сергей 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Миронов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4787462" y="710088"/>
            <a:ext cx="7052441" cy="5299879"/>
          </a:xfrm>
          <a:prstGeom prst="wedgeRoundRectCallout">
            <a:avLst>
              <a:gd name="adj1" fmla="val -53092"/>
              <a:gd name="adj2" fmla="val -87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13131" y="1085543"/>
            <a:ext cx="653743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>
                <a:solidFill>
                  <a:schemeClr val="bg1"/>
                </a:solidFill>
                <a:cs typeface="Times New Roman" panose="02020603050405020304" pitchFamily="18" charset="0"/>
              </a:rPr>
              <a:t>«…Действующая система не обеспечивает контроль за расходованием средств… Финансирование медицины должно производиться без посредников, которыми сейчас выступают страховые кампании…»</a:t>
            </a:r>
            <a:endParaRPr lang="ru-RU" sz="36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54" y="3143048"/>
            <a:ext cx="4387773" cy="246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417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2609" y="5515264"/>
            <a:ext cx="31622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директор Института </a:t>
            </a:r>
            <a:endParaRPr lang="ru-RU" b="1" i="1" dirty="0" smtClean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экономики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здравоохранения </a:t>
            </a:r>
            <a:endParaRPr lang="ru-RU" b="1" i="1" dirty="0" smtClean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Высшей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школы экономики </a:t>
            </a:r>
            <a:endParaRPr lang="ru-RU" b="1" i="1" dirty="0" smtClean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Лариса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Попович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3848322" y="710088"/>
            <a:ext cx="7991582" cy="5848367"/>
          </a:xfrm>
          <a:prstGeom prst="wedgeRoundRectCallout">
            <a:avLst>
              <a:gd name="adj1" fmla="val -53092"/>
              <a:gd name="adj2" fmla="val -87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5396" y="981142"/>
            <a:ext cx="71331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«… Один мудрый человек мне сказал: «Мы создавали систему ОМС зимой, а сейчас настало лето. А мы в этой зимней шубе ходим до сих пор. Мне кажется, система медицинского страхования должна разделится на два компонента. Первый – социальное обеспечение, т.е. управление обычными и хорошо прогнозируемыми рисками возникновения потребности в помощи. Второй – социальное страхование от тяжелых заболеваний, возможно, с введением специального варианта долгосрочной накопительной страховки на случай возникновения онкологических, аутоиммунных заболеваний и т.д.»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59" y="2725663"/>
            <a:ext cx="3193612" cy="278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284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35" y="2159989"/>
            <a:ext cx="3345468" cy="33454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0057" y="5693126"/>
            <a:ext cx="49381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Ректор Высшей школы </a:t>
            </a:r>
            <a:endParaRPr lang="ru-RU" b="1" i="1" dirty="0" smtClean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организации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и управления здравоохранением </a:t>
            </a:r>
            <a:endParaRPr lang="ru-RU" b="1" i="1" dirty="0" smtClean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Гузель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Улумбекова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3806281" y="668048"/>
            <a:ext cx="7991582" cy="5270298"/>
          </a:xfrm>
          <a:prstGeom prst="wedgeRoundRectCallout">
            <a:avLst>
              <a:gd name="adj1" fmla="val -53092"/>
              <a:gd name="adj2" fmla="val -87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5396" y="981142"/>
            <a:ext cx="660761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«…Наше здравоохранение пока сидит на голодном пайке. Государственное финансирование медицины у нас составляет 3,5 % от ВВП. Хотя в развитых странах, близких нам по уровню экономического развития это более 5% ВВП, а в старых странах Евросоюза – даже 9%».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58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76" y="2879835"/>
            <a:ext cx="3873594" cy="29478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0057" y="5861293"/>
            <a:ext cx="33389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министр здравоохранения РФ </a:t>
            </a:r>
            <a:endParaRPr lang="ru-RU" b="1" i="1" dirty="0" smtClean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</a:endParaRPr>
          </a:p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Михаил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Мурашко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3806281" y="836215"/>
            <a:ext cx="7991582" cy="5270298"/>
          </a:xfrm>
          <a:prstGeom prst="wedgeRoundRectCallout">
            <a:avLst>
              <a:gd name="adj1" fmla="val -53092"/>
              <a:gd name="adj2" fmla="val -87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5396" y="1149309"/>
            <a:ext cx="660761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«Образ будущего здравоохранения – это, по сути дела, экосистема сквозных технологий, которые сопровождают человека на протяжении всей жизни – от рождения до завершения жизненного пути. </a:t>
            </a:r>
          </a:p>
          <a:p>
            <a:r>
              <a:rPr lang="ru-RU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Поэтому эта система будет набирать ещё больший оборот.»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1829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7458" y="6207515"/>
            <a:ext cx="29290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Владимир Путин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4724400" y="1455172"/>
            <a:ext cx="7052441" cy="4083779"/>
          </a:xfrm>
          <a:prstGeom prst="wedgeRoundRectCallout">
            <a:avLst>
              <a:gd name="adj1" fmla="val -54085"/>
              <a:gd name="adj2" fmla="val 115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23792" y="1672829"/>
            <a:ext cx="65374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«Считаю необходимым увеличить объем бюджетных средств, ежегодно направляемых на разработку инновационных медицинских технологий и продуктов»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58" y="1965434"/>
            <a:ext cx="3657517" cy="418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9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20" y="3052175"/>
            <a:ext cx="5377030" cy="35846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26665" y="550126"/>
            <a:ext cx="10058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a typeface="Calibri" panose="020F0502020204030204" pitchFamily="34" charset="0"/>
              </a:rPr>
              <a:t>Организации</a:t>
            </a:r>
            <a:r>
              <a:rPr lang="ru-RU" sz="3200" b="1" dirty="0">
                <a:solidFill>
                  <a:srgbClr val="C00000"/>
                </a:solidFill>
                <a:ea typeface="Calibri" panose="020F0502020204030204" pitchFamily="34" charset="0"/>
              </a:rPr>
              <a:t>, которые до сих пор не организовали первичные ячейки НОАВ в своих коллективах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351" y="1743215"/>
            <a:ext cx="54693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Детская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больница скорой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помощи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Психиатрическая больница №6 </a:t>
            </a:r>
            <a:endParaRPr lang="ru-RU" sz="2400" b="1" dirty="0" smtClean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Бюро судебно-медицинской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экспертизы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Врачебно-физкультурный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диспансер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Стоматологическая поликлиника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№4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Стоматологическая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поликлиника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№5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Стоматологическая поликлиника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№9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Поликлиника №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14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Мошковская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 ЦРБ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Новосибирская ЦРБ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Чулымская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 ЦРБ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9720" y="1743215"/>
            <a:ext cx="5335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Горбольница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 №11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Горбольница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 №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34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Родильный дом №7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1" dirty="0" smtClean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9962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7458" y="6207515"/>
            <a:ext cx="29290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Владимир Путин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4524704" y="708937"/>
            <a:ext cx="7436068" cy="5857539"/>
          </a:xfrm>
          <a:prstGeom prst="wedgeRoundRectCallout">
            <a:avLst>
              <a:gd name="adj1" fmla="val -54085"/>
              <a:gd name="adj2" fmla="val 115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53214" y="1105271"/>
            <a:ext cx="653743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«Это, в том числе, технологии управления на основе данных, индивидуальные лекарства, новое медицинское оборудование и методы лечения заболеваний, подбор витаминов  и режимы питания и так далее – всё это должно быть настроено на сбережение, укрепление здоровья, эффективное лечение конкретного человека, а также технологии дистанционного мониторинга здоровья, которые уже становится повседневной, обыденной практикой. На первый план должна выйти  именно профилактика, раннее выявление заболеваний»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58" y="1965434"/>
            <a:ext cx="3657517" cy="418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39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145" y="2680698"/>
            <a:ext cx="4239078" cy="33292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077216" y="6009967"/>
            <a:ext cx="29290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Владимир Путин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430924" y="803533"/>
            <a:ext cx="7052441" cy="5729654"/>
          </a:xfrm>
          <a:prstGeom prst="wedgeRoundRectCallout">
            <a:avLst>
              <a:gd name="adj1" fmla="val 52801"/>
              <a:gd name="adj2" fmla="val 158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61848" y="1021481"/>
            <a:ext cx="653743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…Предстоит создать современную систему здравоохранения на всех уровнях. Она должна соответствовать самым высоким мировым стандартам…</a:t>
            </a:r>
            <a:endParaRPr lang="ru-RU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много нерешенных проблем. Среди них </a:t>
            </a:r>
            <a:r>
              <a:rPr lang="ru-RU" sz="2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нехватка </a:t>
            </a:r>
            <a:r>
              <a:rPr lang="ru-RU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врачей, особенно в небольших городах, сложности с записью к нужному специалисту, быстрота прохождения обследований…</a:t>
            </a:r>
            <a:endParaRPr lang="ru-RU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повышать престиж, статус, материальное положение медработников, укреплять их защиту, в том числе правовую…</a:t>
            </a:r>
            <a:endParaRPr lang="ru-RU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3763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4953" y="1120493"/>
            <a:ext cx="25042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Контакты</a:t>
            </a:r>
            <a:endParaRPr lang="ru-RU" sz="4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409905" y="2097162"/>
            <a:ext cx="8229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  <a:t>Адрес: 630099, 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г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  <a:t>. Новосибирск, </a:t>
            </a:r>
            <a:endParaRPr lang="ru-RU" sz="4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ул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  <a:t>. Орджоникидзе, 30</a:t>
            </a:r>
            <a:b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  <a:t>тел. (383) 328-15-75</a:t>
            </a:r>
            <a:b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e-</a:t>
            </a:r>
            <a:r>
              <a:rPr lang="ru-RU" sz="4000" b="1" dirty="0" err="1" smtClean="0">
                <a:solidFill>
                  <a:schemeClr val="accent5">
                    <a:lumMod val="50000"/>
                  </a:schemeClr>
                </a:solidFill>
              </a:rPr>
              <a:t>mail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u="sng" dirty="0" err="1" smtClean="0">
                <a:solidFill>
                  <a:schemeClr val="accent1">
                    <a:lumMod val="75000"/>
                  </a:schemeClr>
                </a:solidFill>
              </a:rPr>
              <a:t>vrachi-nso</a:t>
            </a:r>
            <a:r>
              <a:rPr lang="ru-RU" sz="4000" b="1" u="sng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@</a:t>
            </a:r>
            <a:r>
              <a:rPr lang="en-US" sz="4000" b="1" u="sng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yandex.ru</a:t>
            </a:r>
            <a:endParaRPr lang="en-US" sz="4000" b="1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Сайт: 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hlinkClick r:id="rId3"/>
              </a:rPr>
              <a:t>www.noav.ru</a:t>
            </a:r>
            <a:endParaRPr lang="en-US" sz="4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ВК: 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</a:rPr>
              <a:t>vk.com/</a:t>
            </a: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</a:rPr>
              <a:t>vrachi_nso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165" y="2073955"/>
            <a:ext cx="4308339" cy="285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547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1809" y="1990778"/>
            <a:ext cx="631134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600" b="1" dirty="0" smtClean="0">
                <a:solidFill>
                  <a:schemeClr val="accent5">
                    <a:lumMod val="50000"/>
                  </a:schemeClr>
                </a:solidFill>
              </a:rPr>
              <a:t>Спасибо за </a:t>
            </a:r>
          </a:p>
          <a:p>
            <a:pPr algn="ctr"/>
            <a:r>
              <a:rPr lang="ru-RU" sz="9600" b="1" dirty="0" smtClean="0">
                <a:solidFill>
                  <a:schemeClr val="accent5">
                    <a:lumMod val="50000"/>
                  </a:schemeClr>
                </a:solidFill>
              </a:rPr>
              <a:t>внимание!</a:t>
            </a:r>
            <a:endParaRPr lang="ru-RU" sz="9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88883" y="2720003"/>
            <a:ext cx="6831724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развитие института </a:t>
            </a:r>
            <a:r>
              <a:rPr lang="ru-RU" sz="2800" dirty="0" smtClean="0"/>
              <a:t>саморегулирования; </a:t>
            </a:r>
            <a:endParaRPr lang="ru-R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работу национальной медицинской </a:t>
            </a:r>
            <a:r>
              <a:rPr lang="ru-RU" sz="2800" dirty="0" smtClean="0"/>
              <a:t>палаты; </a:t>
            </a:r>
            <a:endParaRPr lang="ru-R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улучшение системы непрерывного медицинского </a:t>
            </a:r>
            <a:r>
              <a:rPr lang="ru-RU" sz="2800" dirty="0" smtClean="0"/>
              <a:t>образования;</a:t>
            </a:r>
            <a:endParaRPr lang="ru-R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увеличение ответственности чиновников за организацию медицинской помощи.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1090" y="1529657"/>
            <a:ext cx="7990517" cy="5328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355834" y="560161"/>
            <a:ext cx="88497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Президент</a:t>
            </a:r>
            <a:r>
              <a:rPr lang="ru-RU" sz="4000" dirty="0"/>
              <a:t> утвердил несколько задач по развитию здравоохранения, </a:t>
            </a:r>
            <a:r>
              <a:rPr lang="ru-RU" sz="4000" dirty="0" smtClean="0"/>
              <a:t>включая:</a:t>
            </a:r>
          </a:p>
        </p:txBody>
      </p:sp>
    </p:spTree>
    <p:extLst>
      <p:ext uri="{BB962C8B-B14F-4D97-AF65-F5344CB8AC3E}">
        <p14:creationId xmlns:p14="http://schemas.microsoft.com/office/powerpoint/2010/main" val="1100698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17177" y="2009371"/>
            <a:ext cx="10662745" cy="4585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 smtClean="0"/>
              <a:t>Правительству </a:t>
            </a:r>
            <a:r>
              <a:rPr lang="ru-RU" sz="2400" b="1" dirty="0"/>
              <a:t>Российской Федерации рассмотреть вопросы и представить предложения</a:t>
            </a:r>
            <a:r>
              <a:rPr lang="ru-RU" sz="2400" b="1" dirty="0" smtClean="0"/>
              <a:t>:</a:t>
            </a:r>
          </a:p>
          <a:p>
            <a:pPr marL="342900" indent="-342900">
              <a:buAutoNum type="arabicPeriod"/>
            </a:pPr>
            <a:endParaRPr lang="ru-RU" sz="2000" dirty="0"/>
          </a:p>
          <a:p>
            <a:r>
              <a:rPr lang="ru-RU" sz="2000" dirty="0" smtClean="0"/>
              <a:t>а) </a:t>
            </a:r>
            <a:r>
              <a:rPr lang="ru-RU" sz="2400" b="1" dirty="0" smtClean="0"/>
              <a:t>по</a:t>
            </a:r>
            <a:r>
              <a:rPr lang="ru-RU" sz="2400" b="1" dirty="0"/>
              <a:t> формированию порядка участия Союза медицинского сообщества «Национальная медицинская палата» в разработке норм и правил в сфере охраны здоровья</a:t>
            </a:r>
            <a:r>
              <a:rPr lang="ru-RU" sz="2000" dirty="0"/>
              <a:t>, включая механизм предварительного обсуждения проектов актов Правительства Российской Федерации и Минздрава России по вопросам организации оказания медицинской помощи на площадке Общероссийской общественной организации «Народный фронт «За Россию</a:t>
            </a:r>
            <a:r>
              <a:rPr lang="ru-RU" sz="2000" dirty="0" smtClean="0"/>
              <a:t>»;</a:t>
            </a:r>
          </a:p>
          <a:p>
            <a:endParaRPr lang="ru-RU" sz="2000" dirty="0" smtClean="0"/>
          </a:p>
          <a:p>
            <a:r>
              <a:rPr lang="ru-RU" sz="2000" dirty="0"/>
              <a:t>в) </a:t>
            </a:r>
            <a:r>
              <a:rPr lang="ru-RU" sz="2400" b="1" dirty="0"/>
              <a:t>о возможности наделения Союза медицинского сообщества «Национальная медицинская палата» дополнительными полномочиями в сфере здравоохранения;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8386" y="560161"/>
            <a:ext cx="105734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Перечень поручений по вопросам развития </a:t>
            </a:r>
            <a:r>
              <a:rPr lang="ru-RU" sz="4000" dirty="0" smtClean="0"/>
              <a:t>здравоохранения от 29 </a:t>
            </a:r>
            <a:r>
              <a:rPr lang="ru-RU" sz="4000" dirty="0"/>
              <a:t>июня 2024 года</a:t>
            </a:r>
          </a:p>
        </p:txBody>
      </p:sp>
    </p:spTree>
    <p:extLst>
      <p:ext uri="{BB962C8B-B14F-4D97-AF65-F5344CB8AC3E}">
        <p14:creationId xmlns:p14="http://schemas.microsoft.com/office/powerpoint/2010/main" val="30339251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19323</TotalTime>
  <Words>2529</Words>
  <Application>Microsoft Office PowerPoint</Application>
  <PresentationFormat>Широкоэкранный</PresentationFormat>
  <Paragraphs>543</Paragraphs>
  <Slides>73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9" baseType="lpstr">
      <vt:lpstr>Arial</vt:lpstr>
      <vt:lpstr>Calibri</vt:lpstr>
      <vt:lpstr>Calibri Light</vt:lpstr>
      <vt:lpstr>Times New Roman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Итоги аккредитации 2021-2023 г.г.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Первый друг Оушена</dc:creator>
  <cp:lastModifiedBy>Шехалев Андрей Владимирович</cp:lastModifiedBy>
  <cp:revision>570</cp:revision>
  <dcterms:created xsi:type="dcterms:W3CDTF">2017-06-07T08:07:39Z</dcterms:created>
  <dcterms:modified xsi:type="dcterms:W3CDTF">2025-03-20T03:11:29Z</dcterms:modified>
</cp:coreProperties>
</file>