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400" r:id="rId3"/>
    <p:sldId id="331" r:id="rId4"/>
    <p:sldId id="442" r:id="rId5"/>
    <p:sldId id="402" r:id="rId6"/>
    <p:sldId id="511" r:id="rId7"/>
    <p:sldId id="403" r:id="rId8"/>
    <p:sldId id="443" r:id="rId9"/>
    <p:sldId id="404" r:id="rId10"/>
    <p:sldId id="301" r:id="rId11"/>
    <p:sldId id="334" r:id="rId12"/>
    <p:sldId id="446" r:id="rId13"/>
    <p:sldId id="303" r:id="rId14"/>
    <p:sldId id="453" r:id="rId15"/>
    <p:sldId id="366" r:id="rId16"/>
    <p:sldId id="512" r:id="rId17"/>
    <p:sldId id="513" r:id="rId18"/>
    <p:sldId id="514" r:id="rId19"/>
    <p:sldId id="439" r:id="rId20"/>
    <p:sldId id="269" r:id="rId21"/>
    <p:sldId id="406" r:id="rId22"/>
    <p:sldId id="482" r:id="rId23"/>
    <p:sldId id="407" r:id="rId24"/>
    <p:sldId id="391" r:id="rId25"/>
    <p:sldId id="374" r:id="rId26"/>
    <p:sldId id="483" r:id="rId27"/>
    <p:sldId id="410" r:id="rId28"/>
    <p:sldId id="455" r:id="rId29"/>
    <p:sldId id="311" r:id="rId30"/>
    <p:sldId id="515" r:id="rId31"/>
    <p:sldId id="516" r:id="rId32"/>
    <p:sldId id="517" r:id="rId33"/>
    <p:sldId id="518" r:id="rId34"/>
    <p:sldId id="519" r:id="rId35"/>
    <p:sldId id="520" r:id="rId36"/>
    <p:sldId id="484" r:id="rId37"/>
    <p:sldId id="535" r:id="rId38"/>
    <p:sldId id="521" r:id="rId39"/>
    <p:sldId id="522" r:id="rId40"/>
    <p:sldId id="523" r:id="rId41"/>
    <p:sldId id="524" r:id="rId42"/>
    <p:sldId id="525" r:id="rId43"/>
    <p:sldId id="526" r:id="rId44"/>
    <p:sldId id="527" r:id="rId45"/>
    <p:sldId id="508" r:id="rId46"/>
    <p:sldId id="501" r:id="rId47"/>
    <p:sldId id="528" r:id="rId48"/>
    <p:sldId id="529" r:id="rId49"/>
    <p:sldId id="530" r:id="rId50"/>
    <p:sldId id="531" r:id="rId51"/>
    <p:sldId id="506" r:id="rId52"/>
    <p:sldId id="532" r:id="rId53"/>
    <p:sldId id="533" r:id="rId54"/>
    <p:sldId id="534" r:id="rId55"/>
    <p:sldId id="286" r:id="rId5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3300"/>
    <a:srgbClr val="FF5050"/>
    <a:srgbClr val="FF6464"/>
    <a:srgbClr val="FF9696"/>
    <a:srgbClr val="FF3232"/>
    <a:srgbClr val="FF6600"/>
    <a:srgbClr val="FF7C80"/>
    <a:srgbClr val="006600"/>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05" autoAdjust="0"/>
    <p:restoredTop sz="94660"/>
  </p:normalViewPr>
  <p:slideViewPr>
    <p:cSldViewPr snapToGrid="0">
      <p:cViewPr varScale="1">
        <p:scale>
          <a:sx n="104" d="100"/>
          <a:sy n="104" d="100"/>
        </p:scale>
        <p:origin x="120" y="1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Ряд 1</c:v>
                </c:pt>
              </c:strCache>
            </c:strRef>
          </c:tx>
          <c:spPr>
            <a:solidFill>
              <a:schemeClr val="accent1"/>
            </a:solidFill>
            <a:ln>
              <a:noFill/>
            </a:ln>
            <a:effectLst/>
            <a:sp3d/>
          </c:spPr>
          <c:invertIfNegative val="0"/>
          <c:dPt>
            <c:idx val="1"/>
            <c:invertIfNegative val="0"/>
            <c:bubble3D val="0"/>
            <c:spPr>
              <a:solidFill>
                <a:srgbClr val="336600"/>
              </a:solidFill>
              <a:ln>
                <a:noFill/>
              </a:ln>
              <a:effectLst/>
              <a:sp3d/>
            </c:spPr>
            <c:extLst>
              <c:ext xmlns:c16="http://schemas.microsoft.com/office/drawing/2014/chart" uri="{C3380CC4-5D6E-409C-BE32-E72D297353CC}">
                <c16:uniqueId val="{00000001-4DD9-409F-8A53-AB6A14DABC90}"/>
              </c:ext>
            </c:extLst>
          </c:dPt>
          <c:dPt>
            <c:idx val="2"/>
            <c:invertIfNegative val="0"/>
            <c:bubble3D val="0"/>
            <c:spPr>
              <a:solidFill>
                <a:srgbClr val="7030A0"/>
              </a:solidFill>
              <a:ln>
                <a:noFill/>
              </a:ln>
              <a:effectLst/>
              <a:sp3d/>
            </c:spPr>
            <c:extLst>
              <c:ext xmlns:c16="http://schemas.microsoft.com/office/drawing/2014/chart" uri="{C3380CC4-5D6E-409C-BE32-E72D297353CC}">
                <c16:uniqueId val="{00000003-4DD9-409F-8A53-AB6A14DABC90}"/>
              </c:ext>
            </c:extLst>
          </c:dPt>
          <c:dLbls>
            <c:dLbl>
              <c:idx val="0"/>
              <c:layout>
                <c:manualLayout>
                  <c:x val="0.23272922825952652"/>
                  <c:y val="2.8429829314286701E-2"/>
                </c:manualLayout>
              </c:layout>
              <c:tx>
                <c:rich>
                  <a:bodyPr rot="0" spcFirstLastPara="1" vertOverflow="clip" horzOverflow="clip" vert="horz" wrap="square" lIns="38100" tIns="19050" rIns="38100" bIns="19050" anchor="ctr" anchorCtr="1">
                    <a:noAutofit/>
                  </a:bodyPr>
                  <a:lstStyle/>
                  <a:p>
                    <a:pPr>
                      <a:defRPr sz="4000" b="1" i="0" u="none" strike="noStrike" kern="1200" baseline="0">
                        <a:solidFill>
                          <a:schemeClr val="dk1">
                            <a:lumMod val="65000"/>
                            <a:lumOff val="35000"/>
                          </a:schemeClr>
                        </a:solidFill>
                        <a:latin typeface="+mn-lt"/>
                        <a:ea typeface="+mn-ea"/>
                        <a:cs typeface="+mn-cs"/>
                      </a:defRPr>
                    </a:pPr>
                    <a:r>
                      <a:rPr lang="en-US" sz="4000" dirty="0" smtClean="0"/>
                      <a:t>~2000</a:t>
                    </a:r>
                    <a:endParaRPr lang="en-US" sz="4000" dirty="0"/>
                  </a:p>
                </c:rich>
              </c:tx>
              <c:spPr>
                <a:xfrm>
                  <a:off x="2466155" y="0"/>
                  <a:ext cx="1805504" cy="1211624"/>
                </a:xfrm>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8100" tIns="19050" rIns="38100" bIns="19050" anchor="ctr" anchorCtr="1">
                  <a:noAutofit/>
                </a:bodyPr>
                <a:lstStyle/>
                <a:p>
                  <a:pPr>
                    <a:defRPr sz="4000" b="1" i="0" u="none" strike="noStrike" kern="1200" baseline="0">
                      <a:solidFill>
                        <a:schemeClr val="dk1">
                          <a:lumMod val="65000"/>
                          <a:lumOff val="35000"/>
                        </a:schemeClr>
                      </a:solidFill>
                      <a:latin typeface="+mn-lt"/>
                      <a:ea typeface="+mn-ea"/>
                      <a:cs typeface="+mn-cs"/>
                    </a:defRPr>
                  </a:pPr>
                  <a:endParaRPr lang="ru-RU"/>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gd name="adj1" fmla="val -78983"/>
                        <a:gd name="adj2" fmla="val -7881"/>
                      </a:avLst>
                    </a:prstGeom>
                    <a:noFill/>
                    <a:ln>
                      <a:noFill/>
                    </a:ln>
                  </c15:spPr>
                  <c15:layout>
                    <c:manualLayout>
                      <c:w val="0.26225012190275448"/>
                      <c:h val="0.22602540888064571"/>
                    </c:manualLayout>
                  </c15:layout>
                </c:ext>
                <c:ext xmlns:c16="http://schemas.microsoft.com/office/drawing/2014/chart" uri="{C3380CC4-5D6E-409C-BE32-E72D297353CC}">
                  <c16:uniqueId val="{00000004-4DD9-409F-8A53-AB6A14DABC90}"/>
                </c:ext>
              </c:extLst>
            </c:dLbl>
            <c:dLbl>
              <c:idx val="1"/>
              <c:layout>
                <c:manualLayout>
                  <c:x val="7.7570249596897012E-2"/>
                  <c:y val="-0.16615540725808212"/>
                </c:manualLayout>
              </c:layout>
              <c:tx>
                <c:rich>
                  <a:bodyPr rot="0" spcFirstLastPara="1" vertOverflow="clip" horzOverflow="clip" vert="horz" wrap="square" lIns="38100" tIns="19050" rIns="38100" bIns="19050" anchor="ctr" anchorCtr="1">
                    <a:noAutofit/>
                  </a:bodyPr>
                  <a:lstStyle/>
                  <a:p>
                    <a:pPr>
                      <a:defRPr sz="4000" b="1" i="0" u="none" strike="noStrike" kern="1200" baseline="0">
                        <a:solidFill>
                          <a:schemeClr val="dk1">
                            <a:lumMod val="65000"/>
                            <a:lumOff val="35000"/>
                          </a:schemeClr>
                        </a:solidFill>
                        <a:latin typeface="+mn-lt"/>
                        <a:ea typeface="+mn-ea"/>
                        <a:cs typeface="+mn-cs"/>
                      </a:defRPr>
                    </a:pPr>
                    <a:r>
                      <a:rPr lang="en-US" sz="4000" dirty="0" smtClean="0"/>
                      <a:t>72</a:t>
                    </a:r>
                    <a:endParaRPr lang="en-US" sz="4000" dirty="0"/>
                  </a:p>
                </c:rich>
              </c:tx>
              <c:spPr>
                <a:xfrm>
                  <a:off x="3863538" y="1956512"/>
                  <a:ext cx="1941893" cy="1046524"/>
                </a:xfrm>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8100" tIns="19050" rIns="38100" bIns="19050" anchor="ctr" anchorCtr="1">
                  <a:noAutofit/>
                </a:bodyPr>
                <a:lstStyle/>
                <a:p>
                  <a:pPr>
                    <a:defRPr sz="4000" b="1" i="0" u="none" strike="noStrike" kern="1200" baseline="0">
                      <a:solidFill>
                        <a:schemeClr val="dk1">
                          <a:lumMod val="65000"/>
                          <a:lumOff val="35000"/>
                        </a:schemeClr>
                      </a:solidFill>
                      <a:latin typeface="+mn-lt"/>
                      <a:ea typeface="+mn-ea"/>
                      <a:cs typeface="+mn-cs"/>
                    </a:defRPr>
                  </a:pPr>
                  <a:endParaRPr lang="ru-RU"/>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gd name="adj1" fmla="val -30165"/>
                        <a:gd name="adj2" fmla="val 130574"/>
                      </a:avLst>
                    </a:prstGeom>
                    <a:noFill/>
                    <a:ln>
                      <a:noFill/>
                    </a:ln>
                  </c15:spPr>
                  <c15:layout>
                    <c:manualLayout>
                      <c:w val="0.2387865250508131"/>
                      <c:h val="0.19522648798832923"/>
                    </c:manualLayout>
                  </c15:layout>
                </c:ext>
                <c:ext xmlns:c16="http://schemas.microsoft.com/office/drawing/2014/chart" uri="{C3380CC4-5D6E-409C-BE32-E72D297353CC}">
                  <c16:uniqueId val="{00000001-4DD9-409F-8A53-AB6A14DABC90}"/>
                </c:ext>
              </c:extLst>
            </c:dLbl>
            <c:dLbl>
              <c:idx val="2"/>
              <c:layout>
                <c:manualLayout>
                  <c:x val="5.9475687863389838E-2"/>
                  <c:y val="-0.14999995761195217"/>
                </c:manualLayout>
              </c:layout>
              <c:spPr>
                <a:xfrm>
                  <a:off x="5828369" y="282425"/>
                  <a:ext cx="2395626" cy="1286412"/>
                </a:xfrm>
                <a:solidFill>
                  <a:prstClr val="white"/>
                </a:solidFill>
                <a:ln w="9525" cap="flat" cmpd="sng" algn="ctr">
                  <a:solidFill>
                    <a:prstClr val="black">
                      <a:lumMod val="25000"/>
                      <a:lumOff val="75000"/>
                    </a:prstClr>
                  </a:solidFill>
                  <a:prstDash val="solid"/>
                  <a:round/>
                  <a:headEnd type="none" w="med" len="med"/>
                  <a:tailEnd type="none" w="med" len="med"/>
                </a:ln>
                <a:effectLst/>
              </c:spPr>
              <c:txPr>
                <a:bodyPr rot="0" spcFirstLastPara="1" vertOverflow="clip" horzOverflow="clip" vert="horz" wrap="square" lIns="38100" tIns="19050" rIns="38100" bIns="19050" anchor="ctr" anchorCtr="1">
                  <a:spAutoFit/>
                </a:bodyPr>
                <a:lstStyle/>
                <a:p>
                  <a:pPr>
                    <a:defRPr sz="4000" b="1" i="0" u="none" strike="noStrike" kern="1200" baseline="0">
                      <a:solidFill>
                        <a:schemeClr val="dk1">
                          <a:lumMod val="65000"/>
                          <a:lumOff val="35000"/>
                        </a:schemeClr>
                      </a:solidFill>
                      <a:latin typeface="+mn-lt"/>
                      <a:ea typeface="+mn-ea"/>
                      <a:cs typeface="+mn-cs"/>
                    </a:defRPr>
                  </a:pPr>
                  <a:endParaRPr lang="ru-RU"/>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gd name="adj1" fmla="val -8831"/>
                        <a:gd name="adj2" fmla="val 105555"/>
                      </a:avLst>
                    </a:prstGeom>
                    <a:noFill/>
                    <a:ln>
                      <a:noFill/>
                    </a:ln>
                  </c15:spPr>
                  <c15:layout>
                    <c:manualLayout>
                      <c:w val="0.29717086391575637"/>
                      <c:h val="0.23997720091782801"/>
                    </c:manualLayout>
                  </c15:layout>
                </c:ext>
                <c:ext xmlns:c16="http://schemas.microsoft.com/office/drawing/2014/chart" uri="{C3380CC4-5D6E-409C-BE32-E72D297353CC}">
                  <c16:uniqueId val="{00000003-4DD9-409F-8A53-AB6A14DABC90}"/>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4000" b="1" i="0" u="none" strike="noStrike" kern="1200" baseline="0">
                    <a:solidFill>
                      <a:schemeClr val="dk1">
                        <a:lumMod val="65000"/>
                        <a:lumOff val="3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Лист1!$A$2:$A$4</c:f>
              <c:strCache>
                <c:ptCount val="3"/>
                <c:pt idx="0">
                  <c:v>Количество аккредитуемых</c:v>
                </c:pt>
                <c:pt idx="1">
                  <c:v>Количество аккредитационных подкомиссий</c:v>
                </c:pt>
                <c:pt idx="2">
                  <c:v>Количество членов аккредитационной комиссии
</c:v>
                </c:pt>
              </c:strCache>
            </c:strRef>
          </c:cat>
          <c:val>
            <c:numRef>
              <c:f>Лист1!$B$2:$B$4</c:f>
              <c:numCache>
                <c:formatCode>General</c:formatCode>
                <c:ptCount val="3"/>
                <c:pt idx="0">
                  <c:v>1694</c:v>
                </c:pt>
                <c:pt idx="1">
                  <c:v>72</c:v>
                </c:pt>
                <c:pt idx="2">
                  <c:v>771</c:v>
                </c:pt>
              </c:numCache>
            </c:numRef>
          </c:val>
          <c:extLst>
            <c:ext xmlns:c16="http://schemas.microsoft.com/office/drawing/2014/chart" uri="{C3380CC4-5D6E-409C-BE32-E72D297353CC}">
              <c16:uniqueId val="{00000005-4DD9-409F-8A53-AB6A14DABC90}"/>
            </c:ext>
          </c:extLst>
        </c:ser>
        <c:dLbls>
          <c:showLegendKey val="0"/>
          <c:showVal val="0"/>
          <c:showCatName val="0"/>
          <c:showSerName val="0"/>
          <c:showPercent val="0"/>
          <c:showBubbleSize val="0"/>
        </c:dLbls>
        <c:gapWidth val="150"/>
        <c:shape val="box"/>
        <c:axId val="203151896"/>
        <c:axId val="203152288"/>
        <c:axId val="0"/>
      </c:bar3DChart>
      <c:catAx>
        <c:axId val="20315189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ru-RU"/>
          </a:p>
        </c:txPr>
        <c:crossAx val="203152288"/>
        <c:crosses val="autoZero"/>
        <c:auto val="1"/>
        <c:lblAlgn val="ctr"/>
        <c:lblOffset val="100"/>
        <c:noMultiLvlLbl val="0"/>
      </c:catAx>
      <c:valAx>
        <c:axId val="203152288"/>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03151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0E39832-5447-4928-B081-61088DB62464}" type="datetimeFigureOut">
              <a:rPr lang="ru-RU" smtClean="0"/>
              <a:t>14.10.2026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0E1A29E-6CC4-4FB5-930B-461C74B371FD}" type="slidenum">
              <a:rPr lang="ru-RU" smtClean="0"/>
              <a:t>‹#›</a:t>
            </a:fld>
            <a:endParaRPr lang="ru-RU"/>
          </a:p>
        </p:txBody>
      </p:sp>
    </p:spTree>
    <p:extLst>
      <p:ext uri="{BB962C8B-B14F-4D97-AF65-F5344CB8AC3E}">
        <p14:creationId xmlns:p14="http://schemas.microsoft.com/office/powerpoint/2010/main" val="1952421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0E39832-5447-4928-B081-61088DB62464}" type="datetimeFigureOut">
              <a:rPr lang="ru-RU" smtClean="0"/>
              <a:t>14.10.2026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0E1A29E-6CC4-4FB5-930B-461C74B371FD}" type="slidenum">
              <a:rPr lang="ru-RU" smtClean="0"/>
              <a:t>‹#›</a:t>
            </a:fld>
            <a:endParaRPr lang="ru-RU"/>
          </a:p>
        </p:txBody>
      </p:sp>
    </p:spTree>
    <p:extLst>
      <p:ext uri="{BB962C8B-B14F-4D97-AF65-F5344CB8AC3E}">
        <p14:creationId xmlns:p14="http://schemas.microsoft.com/office/powerpoint/2010/main" val="982169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0E39832-5447-4928-B081-61088DB62464}" type="datetimeFigureOut">
              <a:rPr lang="ru-RU" smtClean="0"/>
              <a:t>14.10.2026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0E1A29E-6CC4-4FB5-930B-461C74B371FD}" type="slidenum">
              <a:rPr lang="ru-RU" smtClean="0"/>
              <a:t>‹#›</a:t>
            </a:fld>
            <a:endParaRPr lang="ru-RU"/>
          </a:p>
        </p:txBody>
      </p:sp>
    </p:spTree>
    <p:extLst>
      <p:ext uri="{BB962C8B-B14F-4D97-AF65-F5344CB8AC3E}">
        <p14:creationId xmlns:p14="http://schemas.microsoft.com/office/powerpoint/2010/main" val="369964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0E39832-5447-4928-B081-61088DB62464}" type="datetimeFigureOut">
              <a:rPr lang="ru-RU" smtClean="0"/>
              <a:t>14.10.2026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0E1A29E-6CC4-4FB5-930B-461C74B371FD}" type="slidenum">
              <a:rPr lang="ru-RU" smtClean="0"/>
              <a:t>‹#›</a:t>
            </a:fld>
            <a:endParaRPr lang="ru-RU"/>
          </a:p>
        </p:txBody>
      </p:sp>
    </p:spTree>
    <p:extLst>
      <p:ext uri="{BB962C8B-B14F-4D97-AF65-F5344CB8AC3E}">
        <p14:creationId xmlns:p14="http://schemas.microsoft.com/office/powerpoint/2010/main" val="347461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1"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0E39832-5447-4928-B081-61088DB62464}" type="datetimeFigureOut">
              <a:rPr lang="ru-RU" smtClean="0"/>
              <a:t>14.10.2026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0E1A29E-6CC4-4FB5-930B-461C74B371FD}" type="slidenum">
              <a:rPr lang="ru-RU" smtClean="0"/>
              <a:t>‹#›</a:t>
            </a:fld>
            <a:endParaRPr lang="ru-RU"/>
          </a:p>
        </p:txBody>
      </p:sp>
    </p:spTree>
    <p:extLst>
      <p:ext uri="{BB962C8B-B14F-4D97-AF65-F5344CB8AC3E}">
        <p14:creationId xmlns:p14="http://schemas.microsoft.com/office/powerpoint/2010/main" val="431737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0E39832-5447-4928-B081-61088DB62464}" type="datetimeFigureOut">
              <a:rPr lang="ru-RU" smtClean="0"/>
              <a:t>14.10.2026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0E1A29E-6CC4-4FB5-930B-461C74B371FD}" type="slidenum">
              <a:rPr lang="ru-RU" smtClean="0"/>
              <a:t>‹#›</a:t>
            </a:fld>
            <a:endParaRPr lang="ru-RU"/>
          </a:p>
        </p:txBody>
      </p:sp>
    </p:spTree>
    <p:extLst>
      <p:ext uri="{BB962C8B-B14F-4D97-AF65-F5344CB8AC3E}">
        <p14:creationId xmlns:p14="http://schemas.microsoft.com/office/powerpoint/2010/main" val="4157674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E39832-5447-4928-B081-61088DB62464}" type="datetimeFigureOut">
              <a:rPr lang="ru-RU" smtClean="0"/>
              <a:t>14.10.2026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0E1A29E-6CC4-4FB5-930B-461C74B371FD}" type="slidenum">
              <a:rPr lang="ru-RU" smtClean="0"/>
              <a:t>‹#›</a:t>
            </a:fld>
            <a:endParaRPr lang="ru-RU"/>
          </a:p>
        </p:txBody>
      </p:sp>
    </p:spTree>
    <p:extLst>
      <p:ext uri="{BB962C8B-B14F-4D97-AF65-F5344CB8AC3E}">
        <p14:creationId xmlns:p14="http://schemas.microsoft.com/office/powerpoint/2010/main" val="1269486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0E39832-5447-4928-B081-61088DB62464}" type="datetimeFigureOut">
              <a:rPr lang="ru-RU" smtClean="0"/>
              <a:t>14.10.2026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0E1A29E-6CC4-4FB5-930B-461C74B371FD}" type="slidenum">
              <a:rPr lang="ru-RU" smtClean="0"/>
              <a:t>‹#›</a:t>
            </a:fld>
            <a:endParaRPr lang="ru-RU"/>
          </a:p>
        </p:txBody>
      </p:sp>
    </p:spTree>
    <p:extLst>
      <p:ext uri="{BB962C8B-B14F-4D97-AF65-F5344CB8AC3E}">
        <p14:creationId xmlns:p14="http://schemas.microsoft.com/office/powerpoint/2010/main" val="3094757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0E39832-5447-4928-B081-61088DB62464}" type="datetimeFigureOut">
              <a:rPr lang="ru-RU" smtClean="0"/>
              <a:t>14.10.2026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0E1A29E-6CC4-4FB5-930B-461C74B371FD}" type="slidenum">
              <a:rPr lang="ru-RU" smtClean="0"/>
              <a:t>‹#›</a:t>
            </a:fld>
            <a:endParaRPr lang="ru-RU"/>
          </a:p>
        </p:txBody>
      </p:sp>
    </p:spTree>
    <p:extLst>
      <p:ext uri="{BB962C8B-B14F-4D97-AF65-F5344CB8AC3E}">
        <p14:creationId xmlns:p14="http://schemas.microsoft.com/office/powerpoint/2010/main" val="2866310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0E39832-5447-4928-B081-61088DB62464}" type="datetimeFigureOut">
              <a:rPr lang="ru-RU" smtClean="0"/>
              <a:t>14.10.2026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0E1A29E-6CC4-4FB5-930B-461C74B371FD}" type="slidenum">
              <a:rPr lang="ru-RU" smtClean="0"/>
              <a:t>‹#›</a:t>
            </a:fld>
            <a:endParaRPr lang="ru-RU"/>
          </a:p>
        </p:txBody>
      </p:sp>
    </p:spTree>
    <p:extLst>
      <p:ext uri="{BB962C8B-B14F-4D97-AF65-F5344CB8AC3E}">
        <p14:creationId xmlns:p14="http://schemas.microsoft.com/office/powerpoint/2010/main" val="4084713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0E39832-5447-4928-B081-61088DB62464}" type="datetimeFigureOut">
              <a:rPr lang="ru-RU" smtClean="0"/>
              <a:t>14.10.2026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0E1A29E-6CC4-4FB5-930B-461C74B371FD}" type="slidenum">
              <a:rPr lang="ru-RU" smtClean="0"/>
              <a:t>‹#›</a:t>
            </a:fld>
            <a:endParaRPr lang="ru-RU"/>
          </a:p>
        </p:txBody>
      </p:sp>
    </p:spTree>
    <p:extLst>
      <p:ext uri="{BB962C8B-B14F-4D97-AF65-F5344CB8AC3E}">
        <p14:creationId xmlns:p14="http://schemas.microsoft.com/office/powerpoint/2010/main" val="2611772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E39832-5447-4928-B081-61088DB62464}" type="datetimeFigureOut">
              <a:rPr lang="ru-RU" smtClean="0"/>
              <a:t>14.10.2026</a:t>
            </a:fld>
            <a:endParaRPr lang="ru-RU"/>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E1A29E-6CC4-4FB5-930B-461C74B371FD}" type="slidenum">
              <a:rPr lang="ru-RU" smtClean="0"/>
              <a:t>‹#›</a:t>
            </a:fld>
            <a:endParaRPr lang="ru-RU"/>
          </a:p>
        </p:txBody>
      </p:sp>
    </p:spTree>
    <p:extLst>
      <p:ext uri="{BB962C8B-B14F-4D97-AF65-F5344CB8AC3E}">
        <p14:creationId xmlns:p14="http://schemas.microsoft.com/office/powerpoint/2010/main" val="4454860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extBox 3"/>
          <p:cNvSpPr txBox="1"/>
          <p:nvPr/>
        </p:nvSpPr>
        <p:spPr>
          <a:xfrm>
            <a:off x="7548785" y="5355223"/>
            <a:ext cx="3819970" cy="646331"/>
          </a:xfrm>
          <a:prstGeom prst="rect">
            <a:avLst/>
          </a:prstGeom>
          <a:noFill/>
        </p:spPr>
        <p:txBody>
          <a:bodyPr wrap="square" rtlCol="0">
            <a:spAutoFit/>
          </a:bodyPr>
          <a:lstStyle/>
          <a:p>
            <a:pPr algn="ctr"/>
            <a:r>
              <a:rPr lang="ru-RU" sz="3600" b="1" dirty="0" smtClean="0">
                <a:solidFill>
                  <a:schemeClr val="bg1"/>
                </a:solidFill>
              </a:rPr>
              <a:t>Новосибирск</a:t>
            </a:r>
            <a:endParaRPr lang="ru-RU" sz="3600" b="1" dirty="0">
              <a:solidFill>
                <a:schemeClr val="bg1"/>
              </a:solidFill>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86109" cy="6858000"/>
          </a:xfrm>
          <a:prstGeom prst="rect">
            <a:avLst/>
          </a:prstGeom>
        </p:spPr>
      </p:pic>
    </p:spTree>
    <p:extLst>
      <p:ext uri="{BB962C8B-B14F-4D97-AF65-F5344CB8AC3E}">
        <p14:creationId xmlns:p14="http://schemas.microsoft.com/office/powerpoint/2010/main" val="33777542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29"/>
            <a:ext cx="12192000" cy="6859658"/>
          </a:xfrm>
          <a:prstGeom prst="rect">
            <a:avLst/>
          </a:prstGeom>
        </p:spPr>
      </p:pic>
    </p:spTree>
    <p:extLst>
      <p:ext uri="{BB962C8B-B14F-4D97-AF65-F5344CB8AC3E}">
        <p14:creationId xmlns:p14="http://schemas.microsoft.com/office/powerpoint/2010/main" val="27434261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34418" y="773551"/>
            <a:ext cx="3105523" cy="2608640"/>
          </a:xfrm>
          <a:prstGeom prst="rect">
            <a:avLst/>
          </a:prstGeom>
        </p:spPr>
      </p:pic>
      <p:sp>
        <p:nvSpPr>
          <p:cNvPr id="2" name="Прямоугольник 1"/>
          <p:cNvSpPr/>
          <p:nvPr/>
        </p:nvSpPr>
        <p:spPr>
          <a:xfrm>
            <a:off x="529839" y="3574357"/>
            <a:ext cx="3640508" cy="2923877"/>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smtClean="0">
                <a:solidFill>
                  <a:schemeClr val="bg1"/>
                </a:solidFill>
              </a:rPr>
              <a:t>&gt;</a:t>
            </a:r>
            <a:r>
              <a:rPr lang="ru-RU" sz="9600" b="1" dirty="0" smtClean="0">
                <a:solidFill>
                  <a:schemeClr val="bg1"/>
                </a:solidFill>
              </a:rPr>
              <a:t>30</a:t>
            </a:r>
            <a:r>
              <a:rPr lang="en-US" sz="8800" b="1" dirty="0" smtClean="0">
                <a:solidFill>
                  <a:schemeClr val="bg1"/>
                </a:solidFill>
              </a:rPr>
              <a:t> </a:t>
            </a:r>
            <a:endParaRPr lang="en-US" sz="8800" b="1" dirty="0">
              <a:solidFill>
                <a:schemeClr val="bg1"/>
              </a:solidFill>
            </a:endParaRPr>
          </a:p>
          <a:p>
            <a:pPr algn="ctr"/>
            <a:r>
              <a:rPr lang="ru-RU" sz="4400" b="1" dirty="0">
                <a:solidFill>
                  <a:schemeClr val="bg1"/>
                </a:solidFill>
              </a:rPr>
              <a:t>лет</a:t>
            </a:r>
          </a:p>
        </p:txBody>
      </p:sp>
      <p:sp>
        <p:nvSpPr>
          <p:cNvPr id="9" name="Прямоугольник 8"/>
          <p:cNvSpPr/>
          <p:nvPr/>
        </p:nvSpPr>
        <p:spPr>
          <a:xfrm>
            <a:off x="8134851" y="3574355"/>
            <a:ext cx="3640508" cy="2923877"/>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smtClean="0">
                <a:solidFill>
                  <a:schemeClr val="bg1"/>
                </a:solidFill>
              </a:rPr>
              <a:t>&gt;5</a:t>
            </a:r>
            <a:r>
              <a:rPr lang="ru-RU" sz="9600" b="1" dirty="0">
                <a:solidFill>
                  <a:schemeClr val="bg1"/>
                </a:solidFill>
              </a:rPr>
              <a:t>0%</a:t>
            </a:r>
            <a:r>
              <a:rPr lang="en-US" sz="9600" b="1" dirty="0" smtClean="0">
                <a:solidFill>
                  <a:schemeClr val="bg1"/>
                </a:solidFill>
              </a:rPr>
              <a:t> </a:t>
            </a:r>
            <a:endParaRPr lang="en-US" sz="9600" b="1" dirty="0">
              <a:solidFill>
                <a:schemeClr val="bg1"/>
              </a:solidFill>
            </a:endParaRPr>
          </a:p>
          <a:p>
            <a:pPr algn="ctr"/>
            <a:r>
              <a:rPr lang="ru-RU" sz="4400" b="1" dirty="0" smtClean="0">
                <a:solidFill>
                  <a:schemeClr val="bg1"/>
                </a:solidFill>
              </a:rPr>
              <a:t>врачей НСО</a:t>
            </a:r>
            <a:endParaRPr lang="ru-RU" sz="4400" b="1" dirty="0">
              <a:solidFill>
                <a:schemeClr val="bg1"/>
              </a:solidFill>
            </a:endParaRPr>
          </a:p>
        </p:txBody>
      </p:sp>
      <p:sp>
        <p:nvSpPr>
          <p:cNvPr id="10" name="Прямоугольник 9"/>
          <p:cNvSpPr/>
          <p:nvPr/>
        </p:nvSpPr>
        <p:spPr>
          <a:xfrm>
            <a:off x="4322747" y="3574356"/>
            <a:ext cx="3640508" cy="2923877"/>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smtClean="0">
                <a:solidFill>
                  <a:schemeClr val="bg1"/>
                </a:solidFill>
              </a:rPr>
              <a:t>~5500</a:t>
            </a:r>
            <a:endParaRPr lang="en-US" sz="9600" b="1" dirty="0">
              <a:solidFill>
                <a:schemeClr val="bg1"/>
              </a:solidFill>
            </a:endParaRPr>
          </a:p>
          <a:p>
            <a:pPr algn="ctr"/>
            <a:r>
              <a:rPr lang="ru-RU" sz="4400" b="1" dirty="0" smtClean="0">
                <a:solidFill>
                  <a:schemeClr val="bg1"/>
                </a:solidFill>
              </a:rPr>
              <a:t> </a:t>
            </a:r>
            <a:r>
              <a:rPr lang="ru-RU" sz="4400" b="1" dirty="0">
                <a:solidFill>
                  <a:schemeClr val="bg1"/>
                </a:solidFill>
              </a:rPr>
              <a:t>врачей</a:t>
            </a:r>
          </a:p>
        </p:txBody>
      </p:sp>
    </p:spTree>
    <p:extLst>
      <p:ext uri="{BB962C8B-B14F-4D97-AF65-F5344CB8AC3E}">
        <p14:creationId xmlns:p14="http://schemas.microsoft.com/office/powerpoint/2010/main" val="16734995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5304" y="493426"/>
            <a:ext cx="11966696" cy="707886"/>
          </a:xfrm>
          <a:prstGeom prst="rect">
            <a:avLst/>
          </a:prstGeom>
          <a:noFill/>
        </p:spPr>
        <p:txBody>
          <a:bodyPr wrap="square" rtlCol="0">
            <a:spAutoFit/>
          </a:bodyPr>
          <a:lstStyle/>
          <a:p>
            <a:pPr algn="ctr"/>
            <a:r>
              <a:rPr lang="ru-RU" sz="4000" b="1" dirty="0" smtClean="0">
                <a:solidFill>
                  <a:schemeClr val="accent5">
                    <a:lumMod val="75000"/>
                  </a:schemeClr>
                </a:solidFill>
              </a:rPr>
              <a:t>Динамика членства в 2023-2026 </a:t>
            </a:r>
            <a:r>
              <a:rPr lang="ru-RU" sz="4000" b="1" dirty="0" err="1" smtClean="0">
                <a:solidFill>
                  <a:schemeClr val="accent5">
                    <a:lumMod val="75000"/>
                  </a:schemeClr>
                </a:solidFill>
              </a:rPr>
              <a:t>г.г</a:t>
            </a:r>
            <a:r>
              <a:rPr lang="ru-RU" sz="4000" b="1" dirty="0" smtClean="0">
                <a:solidFill>
                  <a:schemeClr val="accent5">
                    <a:lumMod val="75000"/>
                  </a:schemeClr>
                </a:solidFill>
              </a:rPr>
              <a:t>. </a:t>
            </a:r>
          </a:p>
        </p:txBody>
      </p:sp>
      <p:graphicFrame>
        <p:nvGraphicFramePr>
          <p:cNvPr id="10" name="Таблица 9"/>
          <p:cNvGraphicFramePr>
            <a:graphicFrameLocks noGrp="1"/>
          </p:cNvGraphicFramePr>
          <p:nvPr>
            <p:extLst>
              <p:ext uri="{D42A27DB-BD31-4B8C-83A1-F6EECF244321}">
                <p14:modId xmlns:p14="http://schemas.microsoft.com/office/powerpoint/2010/main" val="978302205"/>
              </p:ext>
            </p:extLst>
          </p:nvPr>
        </p:nvGraphicFramePr>
        <p:xfrm>
          <a:off x="727902" y="2498102"/>
          <a:ext cx="10755985" cy="3553908"/>
        </p:xfrm>
        <a:graphic>
          <a:graphicData uri="http://schemas.openxmlformats.org/drawingml/2006/table">
            <a:tbl>
              <a:tblPr firstRow="1" firstCol="1" bandRow="1">
                <a:tableStyleId>{5C22544A-7EE6-4342-B048-85BDC9FD1C3A}</a:tableStyleId>
              </a:tblPr>
              <a:tblGrid>
                <a:gridCol w="2311677">
                  <a:extLst>
                    <a:ext uri="{9D8B030D-6E8A-4147-A177-3AD203B41FA5}">
                      <a16:colId xmlns:a16="http://schemas.microsoft.com/office/drawing/2014/main" val="3674652466"/>
                    </a:ext>
                  </a:extLst>
                </a:gridCol>
                <a:gridCol w="2148725">
                  <a:extLst>
                    <a:ext uri="{9D8B030D-6E8A-4147-A177-3AD203B41FA5}">
                      <a16:colId xmlns:a16="http://schemas.microsoft.com/office/drawing/2014/main" val="2071642641"/>
                    </a:ext>
                  </a:extLst>
                </a:gridCol>
                <a:gridCol w="2148725">
                  <a:extLst>
                    <a:ext uri="{9D8B030D-6E8A-4147-A177-3AD203B41FA5}">
                      <a16:colId xmlns:a16="http://schemas.microsoft.com/office/drawing/2014/main" val="381356998"/>
                    </a:ext>
                  </a:extLst>
                </a:gridCol>
                <a:gridCol w="2148725">
                  <a:extLst>
                    <a:ext uri="{9D8B030D-6E8A-4147-A177-3AD203B41FA5}">
                      <a16:colId xmlns:a16="http://schemas.microsoft.com/office/drawing/2014/main" val="677324120"/>
                    </a:ext>
                  </a:extLst>
                </a:gridCol>
                <a:gridCol w="1998133">
                  <a:extLst>
                    <a:ext uri="{9D8B030D-6E8A-4147-A177-3AD203B41FA5}">
                      <a16:colId xmlns:a16="http://schemas.microsoft.com/office/drawing/2014/main" val="1327688531"/>
                    </a:ext>
                  </a:extLst>
                </a:gridCol>
              </a:tblGrid>
              <a:tr h="888477">
                <a:tc>
                  <a:txBody>
                    <a:bodyPr/>
                    <a:lstStyle/>
                    <a:p>
                      <a:pPr algn="ctr">
                        <a:spcAft>
                          <a:spcPts val="0"/>
                        </a:spcAft>
                      </a:pPr>
                      <a:r>
                        <a:rPr lang="ru-RU" sz="3200" u="none" strike="noStrike" dirty="0">
                          <a:effectLst/>
                        </a:rPr>
                        <a:t> </a:t>
                      </a:r>
                      <a:endParaRPr lang="ru-RU" sz="3200" strike="sngStrike" dirty="0">
                        <a:solidFill>
                          <a:srgbClr val="000000"/>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5">
                        <a:lumMod val="75000"/>
                      </a:schemeClr>
                    </a:solidFill>
                  </a:tcPr>
                </a:tc>
                <a:tc>
                  <a:txBody>
                    <a:bodyPr/>
                    <a:lstStyle/>
                    <a:p>
                      <a:pPr algn="ctr">
                        <a:spcAft>
                          <a:spcPts val="0"/>
                        </a:spcAft>
                      </a:pPr>
                      <a:r>
                        <a:rPr lang="ru-RU" sz="3200" u="none" strike="noStrike" dirty="0" smtClean="0">
                          <a:effectLst/>
                        </a:rPr>
                        <a:t>2023*</a:t>
                      </a:r>
                      <a:endParaRPr lang="ru-RU" sz="3200" strike="sngStrike" dirty="0">
                        <a:solidFill>
                          <a:srgbClr val="000000"/>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5">
                        <a:lumMod val="75000"/>
                      </a:schemeClr>
                    </a:solidFill>
                  </a:tcPr>
                </a:tc>
                <a:tc>
                  <a:txBody>
                    <a:bodyPr/>
                    <a:lstStyle/>
                    <a:p>
                      <a:pPr algn="ctr">
                        <a:spcAft>
                          <a:spcPts val="0"/>
                        </a:spcAft>
                      </a:pPr>
                      <a:r>
                        <a:rPr lang="ru-RU" sz="3200" u="none" strike="noStrike" dirty="0">
                          <a:effectLst/>
                        </a:rPr>
                        <a:t>2024</a:t>
                      </a:r>
                      <a:endParaRPr lang="ru-RU" sz="3200" strike="sngStrike" dirty="0">
                        <a:solidFill>
                          <a:srgbClr val="000000"/>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5">
                        <a:lumMod val="75000"/>
                      </a:schemeClr>
                    </a:solidFill>
                  </a:tcPr>
                </a:tc>
                <a:tc>
                  <a:txBody>
                    <a:bodyPr/>
                    <a:lstStyle/>
                    <a:p>
                      <a:pPr algn="ctr">
                        <a:spcAft>
                          <a:spcPts val="0"/>
                        </a:spcAft>
                      </a:pPr>
                      <a:r>
                        <a:rPr lang="ru-RU" sz="3200" u="none" strike="noStrike" dirty="0">
                          <a:effectLst/>
                        </a:rPr>
                        <a:t>2025</a:t>
                      </a:r>
                      <a:endParaRPr lang="ru-RU" sz="3200" strike="sngStrike" dirty="0">
                        <a:solidFill>
                          <a:srgbClr val="000000"/>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5">
                        <a:lumMod val="75000"/>
                      </a:schemeClr>
                    </a:solidFill>
                  </a:tcPr>
                </a:tc>
                <a:tc>
                  <a:txBody>
                    <a:bodyPr/>
                    <a:lstStyle/>
                    <a:p>
                      <a:pPr algn="ctr">
                        <a:spcAft>
                          <a:spcPts val="0"/>
                        </a:spcAft>
                      </a:pPr>
                      <a:r>
                        <a:rPr lang="ru-RU" sz="3200" u="none" strike="noStrike" dirty="0">
                          <a:effectLst/>
                        </a:rPr>
                        <a:t>2026</a:t>
                      </a:r>
                      <a:endParaRPr lang="ru-RU" sz="3200" strike="sngStrike" dirty="0">
                        <a:solidFill>
                          <a:srgbClr val="000000"/>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5">
                        <a:lumMod val="75000"/>
                      </a:schemeClr>
                    </a:solidFill>
                  </a:tcPr>
                </a:tc>
                <a:extLst>
                  <a:ext uri="{0D108BD9-81ED-4DB2-BD59-A6C34878D82A}">
                    <a16:rowId xmlns:a16="http://schemas.microsoft.com/office/drawing/2014/main" val="1903257780"/>
                  </a:ext>
                </a:extLst>
              </a:tr>
              <a:tr h="888477">
                <a:tc>
                  <a:txBody>
                    <a:bodyPr/>
                    <a:lstStyle/>
                    <a:p>
                      <a:pPr algn="ctr">
                        <a:spcAft>
                          <a:spcPts val="0"/>
                        </a:spcAft>
                      </a:pPr>
                      <a:r>
                        <a:rPr lang="ru-RU" sz="2400" u="none" strike="noStrike" dirty="0">
                          <a:effectLst/>
                        </a:rPr>
                        <a:t>Вступило</a:t>
                      </a:r>
                      <a:endParaRPr lang="ru-RU" sz="2400" strike="sngStrike" dirty="0">
                        <a:solidFill>
                          <a:srgbClr val="000000"/>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5">
                        <a:lumMod val="75000"/>
                      </a:schemeClr>
                    </a:solidFill>
                  </a:tcPr>
                </a:tc>
                <a:tc>
                  <a:txBody>
                    <a:bodyPr/>
                    <a:lstStyle/>
                    <a:p>
                      <a:pPr algn="ctr">
                        <a:spcAft>
                          <a:spcPts val="0"/>
                        </a:spcAft>
                      </a:pPr>
                      <a:r>
                        <a:rPr lang="ru-RU" sz="4400" u="none" strike="noStrike" dirty="0" smtClean="0">
                          <a:solidFill>
                            <a:srgbClr val="00B050"/>
                          </a:solidFill>
                          <a:effectLst/>
                        </a:rPr>
                        <a:t>+847</a:t>
                      </a:r>
                      <a:endParaRPr lang="ru-RU" sz="4400" strike="sngStrike" dirty="0">
                        <a:solidFill>
                          <a:srgbClr val="00B050"/>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ru-RU" sz="4400" u="none" strike="noStrike" dirty="0" smtClean="0">
                          <a:solidFill>
                            <a:srgbClr val="00B050"/>
                          </a:solidFill>
                          <a:effectLst/>
                        </a:rPr>
                        <a:t>+463</a:t>
                      </a:r>
                      <a:endParaRPr lang="ru-RU" sz="4400" strike="sngStrike" dirty="0">
                        <a:solidFill>
                          <a:srgbClr val="00B050"/>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ru-RU" sz="4400" u="none" strike="noStrike" dirty="0" smtClean="0">
                          <a:solidFill>
                            <a:srgbClr val="00B050"/>
                          </a:solidFill>
                          <a:effectLst/>
                        </a:rPr>
                        <a:t>+371</a:t>
                      </a:r>
                      <a:endParaRPr lang="ru-RU" sz="4400" strike="sngStrike" dirty="0">
                        <a:solidFill>
                          <a:srgbClr val="00B050"/>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ru-RU" sz="4400" u="none" strike="noStrike" dirty="0" smtClean="0">
                          <a:solidFill>
                            <a:srgbClr val="00B050"/>
                          </a:solidFill>
                          <a:effectLst/>
                        </a:rPr>
                        <a:t>+172</a:t>
                      </a:r>
                      <a:endParaRPr lang="ru-RU" sz="4400" strike="sngStrike" dirty="0">
                        <a:solidFill>
                          <a:srgbClr val="00B050"/>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52224510"/>
                  </a:ext>
                </a:extLst>
              </a:tr>
              <a:tr h="888477">
                <a:tc>
                  <a:txBody>
                    <a:bodyPr/>
                    <a:lstStyle/>
                    <a:p>
                      <a:pPr algn="ctr">
                        <a:spcAft>
                          <a:spcPts val="0"/>
                        </a:spcAft>
                      </a:pPr>
                      <a:r>
                        <a:rPr lang="ru-RU" sz="2400" u="none" strike="noStrike" dirty="0">
                          <a:effectLst/>
                        </a:rPr>
                        <a:t>Выбыло</a:t>
                      </a:r>
                      <a:endParaRPr lang="ru-RU" sz="2400" strike="sngStrike" dirty="0">
                        <a:solidFill>
                          <a:srgbClr val="000000"/>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5">
                        <a:lumMod val="75000"/>
                      </a:schemeClr>
                    </a:solidFill>
                  </a:tcPr>
                </a:tc>
                <a:tc>
                  <a:txBody>
                    <a:bodyPr/>
                    <a:lstStyle/>
                    <a:p>
                      <a:pPr algn="ctr">
                        <a:spcAft>
                          <a:spcPts val="0"/>
                        </a:spcAft>
                      </a:pPr>
                      <a:r>
                        <a:rPr lang="ru-RU" sz="4400" u="none" strike="noStrike" dirty="0" smtClean="0">
                          <a:solidFill>
                            <a:srgbClr val="C00000"/>
                          </a:solidFill>
                          <a:effectLst/>
                        </a:rPr>
                        <a:t>-932</a:t>
                      </a:r>
                      <a:endParaRPr lang="ru-RU" sz="4400" strike="sngStrike" dirty="0">
                        <a:solidFill>
                          <a:srgbClr val="C00000"/>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ru-RU" sz="4400" u="none" strike="noStrike" dirty="0" smtClean="0">
                          <a:solidFill>
                            <a:srgbClr val="C00000"/>
                          </a:solidFill>
                          <a:effectLst/>
                        </a:rPr>
                        <a:t>-545</a:t>
                      </a:r>
                      <a:endParaRPr lang="ru-RU" sz="4400" strike="sngStrike" dirty="0">
                        <a:solidFill>
                          <a:srgbClr val="C00000"/>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ru-RU" sz="4400" u="none" strike="noStrike" dirty="0" smtClean="0">
                          <a:solidFill>
                            <a:srgbClr val="C00000"/>
                          </a:solidFill>
                          <a:effectLst/>
                        </a:rPr>
                        <a:t>-433</a:t>
                      </a:r>
                      <a:endParaRPr lang="ru-RU" sz="4400" strike="sngStrike" dirty="0">
                        <a:solidFill>
                          <a:srgbClr val="C00000"/>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ru-RU" sz="4400" u="none" strike="noStrike" dirty="0" smtClean="0">
                          <a:solidFill>
                            <a:srgbClr val="C00000"/>
                          </a:solidFill>
                          <a:effectLst/>
                        </a:rPr>
                        <a:t>-155</a:t>
                      </a:r>
                      <a:endParaRPr lang="ru-RU" sz="4400" strike="sngStrike" dirty="0">
                        <a:solidFill>
                          <a:srgbClr val="C00000"/>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16161232"/>
                  </a:ext>
                </a:extLst>
              </a:tr>
              <a:tr h="888477">
                <a:tc>
                  <a:txBody>
                    <a:bodyPr/>
                    <a:lstStyle/>
                    <a:p>
                      <a:pPr algn="ctr">
                        <a:spcAft>
                          <a:spcPts val="0"/>
                        </a:spcAft>
                      </a:pPr>
                      <a:r>
                        <a:rPr lang="ru-RU" sz="2400" b="1" u="none" strike="noStrike" dirty="0" smtClean="0">
                          <a:effectLst/>
                        </a:rPr>
                        <a:t>ВСЕГО</a:t>
                      </a:r>
                      <a:endParaRPr lang="ru-RU" sz="2400" b="1" strike="sngStrike" dirty="0">
                        <a:solidFill>
                          <a:srgbClr val="000000"/>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5">
                        <a:lumMod val="75000"/>
                      </a:schemeClr>
                    </a:solidFill>
                  </a:tcPr>
                </a:tc>
                <a:tc>
                  <a:txBody>
                    <a:bodyPr/>
                    <a:lstStyle/>
                    <a:p>
                      <a:pPr algn="ctr">
                        <a:spcAft>
                          <a:spcPts val="0"/>
                        </a:spcAft>
                      </a:pPr>
                      <a:r>
                        <a:rPr lang="ru-RU" sz="4400" b="1" u="none" strike="noStrike" dirty="0">
                          <a:solidFill>
                            <a:schemeClr val="accent5">
                              <a:lumMod val="75000"/>
                            </a:schemeClr>
                          </a:solidFill>
                          <a:effectLst/>
                        </a:rPr>
                        <a:t>5588</a:t>
                      </a:r>
                      <a:endParaRPr lang="ru-RU" sz="4400" b="1" strike="sngStrike" dirty="0">
                        <a:solidFill>
                          <a:schemeClr val="accent5">
                            <a:lumMod val="75000"/>
                          </a:schemeClr>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ru-RU" sz="4400" b="1" u="none" strike="noStrike" dirty="0">
                          <a:solidFill>
                            <a:schemeClr val="accent5">
                              <a:lumMod val="75000"/>
                            </a:schemeClr>
                          </a:solidFill>
                          <a:effectLst/>
                        </a:rPr>
                        <a:t>5506</a:t>
                      </a:r>
                      <a:endParaRPr lang="ru-RU" sz="4400" b="1" strike="sngStrike" dirty="0">
                        <a:solidFill>
                          <a:schemeClr val="accent5">
                            <a:lumMod val="75000"/>
                          </a:schemeClr>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ru-RU" sz="4400" b="1" u="none" strike="noStrike" dirty="0">
                          <a:solidFill>
                            <a:schemeClr val="accent5">
                              <a:lumMod val="75000"/>
                            </a:schemeClr>
                          </a:solidFill>
                          <a:effectLst/>
                        </a:rPr>
                        <a:t>5444</a:t>
                      </a:r>
                      <a:endParaRPr lang="ru-RU" sz="4400" b="1" strike="sngStrike" dirty="0">
                        <a:solidFill>
                          <a:schemeClr val="accent5">
                            <a:lumMod val="75000"/>
                          </a:schemeClr>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ru-RU" sz="4400" b="1" u="none" strike="noStrike" dirty="0">
                          <a:solidFill>
                            <a:schemeClr val="accent5">
                              <a:lumMod val="75000"/>
                            </a:schemeClr>
                          </a:solidFill>
                          <a:effectLst/>
                        </a:rPr>
                        <a:t>5461</a:t>
                      </a:r>
                      <a:endParaRPr lang="ru-RU" sz="4400" b="1" strike="sngStrike" dirty="0">
                        <a:solidFill>
                          <a:schemeClr val="accent5">
                            <a:lumMod val="75000"/>
                          </a:schemeClr>
                        </a:solidFill>
                        <a:effectLst/>
                        <a:latin typeface="Liberation Serif"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45604992"/>
                  </a:ext>
                </a:extLst>
              </a:tr>
            </a:tbl>
          </a:graphicData>
        </a:graphic>
      </p:graphicFrame>
      <p:sp>
        <p:nvSpPr>
          <p:cNvPr id="11" name="Прямоугольник 10"/>
          <p:cNvSpPr/>
          <p:nvPr/>
        </p:nvSpPr>
        <p:spPr>
          <a:xfrm>
            <a:off x="727902" y="6130625"/>
            <a:ext cx="10755985" cy="523220"/>
          </a:xfrm>
          <a:prstGeom prst="rect">
            <a:avLst/>
          </a:prstGeom>
        </p:spPr>
        <p:txBody>
          <a:bodyPr wrap="square">
            <a:spAutoFit/>
          </a:bodyPr>
          <a:lstStyle/>
          <a:p>
            <a:r>
              <a:rPr lang="ru-RU" b="1" dirty="0" smtClean="0">
                <a:solidFill>
                  <a:schemeClr val="accent5">
                    <a:lumMod val="75000"/>
                  </a:schemeClr>
                </a:solidFill>
              </a:rPr>
              <a:t>(*) По </a:t>
            </a:r>
            <a:r>
              <a:rPr lang="ru-RU" b="1" dirty="0">
                <a:solidFill>
                  <a:schemeClr val="accent5">
                    <a:lumMod val="75000"/>
                  </a:schemeClr>
                </a:solidFill>
              </a:rPr>
              <a:t>состоянию на </a:t>
            </a:r>
            <a:r>
              <a:rPr lang="ru-RU" b="1" dirty="0" smtClean="0">
                <a:solidFill>
                  <a:schemeClr val="accent5">
                    <a:lumMod val="75000"/>
                  </a:schemeClr>
                </a:solidFill>
              </a:rPr>
              <a:t>01.01.2023 г. членов </a:t>
            </a:r>
            <a:r>
              <a:rPr lang="ru-RU" b="1" dirty="0">
                <a:solidFill>
                  <a:schemeClr val="accent5">
                    <a:lumMod val="75000"/>
                  </a:schemeClr>
                </a:solidFill>
              </a:rPr>
              <a:t>НОАВ </a:t>
            </a:r>
            <a:r>
              <a:rPr lang="ru-RU" sz="2800" b="1" dirty="0">
                <a:solidFill>
                  <a:schemeClr val="accent5">
                    <a:lumMod val="75000"/>
                  </a:schemeClr>
                </a:solidFill>
              </a:rPr>
              <a:t>5673</a:t>
            </a:r>
            <a:r>
              <a:rPr lang="ru-RU" b="1" dirty="0">
                <a:solidFill>
                  <a:schemeClr val="accent5">
                    <a:lumMod val="75000"/>
                  </a:schemeClr>
                </a:solidFill>
              </a:rPr>
              <a:t> врача (данные из акта ревизионной </a:t>
            </a:r>
            <a:r>
              <a:rPr lang="ru-RU" b="1" dirty="0" smtClean="0">
                <a:solidFill>
                  <a:schemeClr val="accent5">
                    <a:lumMod val="75000"/>
                  </a:schemeClr>
                </a:solidFill>
              </a:rPr>
              <a:t>комиссии).</a:t>
            </a:r>
            <a:endParaRPr lang="ru-RU" b="1" dirty="0">
              <a:solidFill>
                <a:schemeClr val="accent5">
                  <a:lumMod val="75000"/>
                </a:schemeClr>
              </a:solidFill>
            </a:endParaRPr>
          </a:p>
        </p:txBody>
      </p:sp>
      <p:grpSp>
        <p:nvGrpSpPr>
          <p:cNvPr id="33" name="Группа 32"/>
          <p:cNvGrpSpPr/>
          <p:nvPr/>
        </p:nvGrpSpPr>
        <p:grpSpPr>
          <a:xfrm>
            <a:off x="2899633" y="1201312"/>
            <a:ext cx="6412521" cy="1201646"/>
            <a:chOff x="2614247" y="1157142"/>
            <a:chExt cx="6412521" cy="1201646"/>
          </a:xfrm>
        </p:grpSpPr>
        <p:sp>
          <p:nvSpPr>
            <p:cNvPr id="27" name="Прямоугольник 26"/>
            <p:cNvSpPr/>
            <p:nvPr/>
          </p:nvSpPr>
          <p:spPr>
            <a:xfrm>
              <a:off x="2614247" y="1254369"/>
              <a:ext cx="2898640" cy="1015663"/>
            </a:xfrm>
            <a:prstGeom prst="rect">
              <a:avLst/>
            </a:prstGeom>
            <a:solidFill>
              <a:srgbClr val="00B050"/>
            </a:solidFill>
          </p:spPr>
          <p:txBody>
            <a:bodyPr wrap="square">
              <a:spAutoFit/>
            </a:bodyPr>
            <a:lstStyle/>
            <a:p>
              <a:pPr algn="ctr">
                <a:spcAft>
                  <a:spcPts val="0"/>
                </a:spcAft>
              </a:pPr>
              <a:r>
                <a:rPr lang="ru-RU" sz="6000" b="1" dirty="0" smtClean="0">
                  <a:solidFill>
                    <a:schemeClr val="bg1"/>
                  </a:solidFill>
                </a:rPr>
                <a:t>+1853</a:t>
              </a:r>
              <a:endParaRPr lang="ru-RU" sz="6000" b="1" strike="sngStrike" dirty="0">
                <a:solidFill>
                  <a:schemeClr val="bg1"/>
                </a:solidFill>
                <a:latin typeface="Liberation Serif" panose="02020603050405020304" pitchFamily="18" charset="0"/>
                <a:ea typeface="Calibri" panose="020F0502020204030204" pitchFamily="34" charset="0"/>
                <a:cs typeface="Times New Roman" panose="02020603050405020304" pitchFamily="18" charset="0"/>
              </a:endParaRPr>
            </a:p>
          </p:txBody>
        </p:sp>
        <p:sp>
          <p:nvSpPr>
            <p:cNvPr id="28" name="Прямоугольник 27"/>
            <p:cNvSpPr/>
            <p:nvPr/>
          </p:nvSpPr>
          <p:spPr>
            <a:xfrm>
              <a:off x="5512885" y="1247375"/>
              <a:ext cx="3513883" cy="1015663"/>
            </a:xfrm>
            <a:prstGeom prst="rect">
              <a:avLst/>
            </a:prstGeom>
            <a:solidFill>
              <a:srgbClr val="C00000"/>
            </a:solidFill>
          </p:spPr>
          <p:txBody>
            <a:bodyPr wrap="square">
              <a:spAutoFit/>
            </a:bodyPr>
            <a:lstStyle/>
            <a:p>
              <a:pPr algn="ctr">
                <a:spcAft>
                  <a:spcPts val="0"/>
                </a:spcAft>
              </a:pPr>
              <a:r>
                <a:rPr lang="ru-RU" sz="6000" b="1" dirty="0" smtClean="0">
                  <a:solidFill>
                    <a:schemeClr val="bg1"/>
                  </a:solidFill>
                </a:rPr>
                <a:t>-</a:t>
              </a:r>
              <a:r>
                <a:rPr lang="en-US" sz="6000" b="1" dirty="0" smtClean="0">
                  <a:solidFill>
                    <a:schemeClr val="bg1"/>
                  </a:solidFill>
                </a:rPr>
                <a:t>2065</a:t>
              </a:r>
              <a:endParaRPr lang="ru-RU" sz="6000" b="1" strike="sngStrike" dirty="0">
                <a:solidFill>
                  <a:schemeClr val="bg1"/>
                </a:solidFill>
                <a:latin typeface="Liberation Serif" panose="02020603050405020304" pitchFamily="18" charset="0"/>
                <a:ea typeface="Calibri" panose="020F0502020204030204" pitchFamily="34" charset="0"/>
                <a:cs typeface="Times New Roman" panose="02020603050405020304" pitchFamily="18" charset="0"/>
              </a:endParaRPr>
            </a:p>
          </p:txBody>
        </p:sp>
        <p:cxnSp>
          <p:nvCxnSpPr>
            <p:cNvPr id="30" name="Прямая соединительная линия 29"/>
            <p:cNvCxnSpPr/>
            <p:nvPr/>
          </p:nvCxnSpPr>
          <p:spPr>
            <a:xfrm>
              <a:off x="5413665" y="1157142"/>
              <a:ext cx="202019" cy="1201646"/>
            </a:xfrm>
            <a:prstGeom prst="line">
              <a:avLst/>
            </a:prstGeom>
            <a:ln w="1905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91967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75480" y="689488"/>
            <a:ext cx="10904433" cy="1200329"/>
          </a:xfrm>
          <a:prstGeom prst="rect">
            <a:avLst/>
          </a:prstGeom>
        </p:spPr>
        <p:txBody>
          <a:bodyPr wrap="square">
            <a:spAutoFit/>
          </a:bodyPr>
          <a:lstStyle/>
          <a:p>
            <a:pPr algn="ctr"/>
            <a:r>
              <a:rPr lang="ru-RU" sz="3600" b="1" dirty="0">
                <a:solidFill>
                  <a:schemeClr val="accent5">
                    <a:lumMod val="75000"/>
                  </a:schemeClr>
                </a:solidFill>
              </a:rPr>
              <a:t>В 2023-2026 годах провели активную работу </a:t>
            </a:r>
            <a:endParaRPr lang="ru-RU" sz="3600" b="1" dirty="0" smtClean="0">
              <a:solidFill>
                <a:schemeClr val="accent5">
                  <a:lumMod val="75000"/>
                </a:schemeClr>
              </a:solidFill>
            </a:endParaRPr>
          </a:p>
          <a:p>
            <a:pPr algn="ctr"/>
            <a:r>
              <a:rPr lang="ru-RU" sz="3600" b="1" dirty="0" smtClean="0">
                <a:solidFill>
                  <a:schemeClr val="accent5">
                    <a:lumMod val="75000"/>
                  </a:schemeClr>
                </a:solidFill>
              </a:rPr>
              <a:t>по </a:t>
            </a:r>
            <a:r>
              <a:rPr lang="ru-RU" sz="3600" b="1" dirty="0">
                <a:solidFill>
                  <a:schemeClr val="accent5">
                    <a:lumMod val="75000"/>
                  </a:schemeClr>
                </a:solidFill>
              </a:rPr>
              <a:t>привлечению врачей в </a:t>
            </a:r>
            <a:r>
              <a:rPr lang="ru-RU" sz="3600" b="1" dirty="0" smtClean="0">
                <a:solidFill>
                  <a:schemeClr val="accent5">
                    <a:lumMod val="75000"/>
                  </a:schemeClr>
                </a:solidFill>
              </a:rPr>
              <a:t>члены НОАВ:</a:t>
            </a:r>
            <a:endParaRPr lang="ru-RU" sz="3600" b="1" dirty="0">
              <a:solidFill>
                <a:schemeClr val="accent5">
                  <a:lumMod val="75000"/>
                </a:schemeClr>
              </a:solidFill>
            </a:endParaRPr>
          </a:p>
        </p:txBody>
      </p:sp>
      <p:sp>
        <p:nvSpPr>
          <p:cNvPr id="5" name="Прямоугольник 4"/>
          <p:cNvSpPr/>
          <p:nvPr/>
        </p:nvSpPr>
        <p:spPr>
          <a:xfrm>
            <a:off x="202879" y="2047632"/>
            <a:ext cx="5224330" cy="3970318"/>
          </a:xfrm>
          <a:prstGeom prst="rect">
            <a:avLst/>
          </a:prstGeom>
        </p:spPr>
        <p:txBody>
          <a:bodyPr wrap="square">
            <a:spAutoFit/>
          </a:bodyPr>
          <a:lstStyle/>
          <a:p>
            <a:pPr marL="457200" indent="-457200">
              <a:buFont typeface="Arial" panose="020B0604020202020204" pitchFamily="34" charset="0"/>
              <a:buChar char="•"/>
            </a:pPr>
            <a:r>
              <a:rPr lang="ru-RU" sz="2800" b="1" dirty="0"/>
              <a:t>ГБУЗ НСО ГКБ № 2 (129 чел.)</a:t>
            </a:r>
          </a:p>
          <a:p>
            <a:pPr marL="457200" indent="-457200">
              <a:buFont typeface="Arial" panose="020B0604020202020204" pitchFamily="34" charset="0"/>
              <a:buChar char="•"/>
            </a:pPr>
            <a:r>
              <a:rPr lang="ru-RU" sz="2800" b="1" dirty="0"/>
              <a:t>ГБУЗ НСО ГНОКБ (118 чел.)</a:t>
            </a:r>
          </a:p>
          <a:p>
            <a:pPr marL="457200" indent="-457200">
              <a:buFont typeface="Arial" panose="020B0604020202020204" pitchFamily="34" charset="0"/>
              <a:buChar char="•"/>
            </a:pPr>
            <a:r>
              <a:rPr lang="ru-RU" sz="2800" b="1" dirty="0"/>
              <a:t>ГБУЗ НСО ГП № 24 (109 чел.)</a:t>
            </a:r>
          </a:p>
          <a:p>
            <a:pPr marL="457200" indent="-457200">
              <a:buFont typeface="Arial" panose="020B0604020202020204" pitchFamily="34" charset="0"/>
              <a:buChar char="•"/>
            </a:pPr>
            <a:r>
              <a:rPr lang="ru-RU" sz="2800" b="1" dirty="0"/>
              <a:t>ГАУЗ НСО ГКП № 1 (88 чел.)</a:t>
            </a:r>
          </a:p>
          <a:p>
            <a:pPr marL="457200" indent="-457200">
              <a:buFont typeface="Arial" panose="020B0604020202020204" pitchFamily="34" charset="0"/>
              <a:buChar char="•"/>
            </a:pPr>
            <a:r>
              <a:rPr lang="ru-RU" sz="2800" b="1" dirty="0"/>
              <a:t>ГБУЗ НСО ГКП № 7 (87 чел.)</a:t>
            </a:r>
          </a:p>
          <a:p>
            <a:pPr marL="457200" indent="-457200">
              <a:buFont typeface="Arial" panose="020B0604020202020204" pitchFamily="34" charset="0"/>
              <a:buChar char="•"/>
            </a:pPr>
            <a:r>
              <a:rPr lang="ru-RU" sz="2800" b="1" dirty="0"/>
              <a:t>ГБУЗ НСО ГКБ № 25 (83 чел.)</a:t>
            </a:r>
          </a:p>
          <a:p>
            <a:pPr marL="457200" indent="-457200">
              <a:buFont typeface="Arial" panose="020B0604020202020204" pitchFamily="34" charset="0"/>
              <a:buChar char="•"/>
            </a:pPr>
            <a:r>
              <a:rPr lang="ru-RU" sz="2800" b="1" dirty="0"/>
              <a:t>ГБУЗ НСО ГКП № 13 (72 чел.)</a:t>
            </a:r>
          </a:p>
          <a:p>
            <a:pPr marL="457200" indent="-457200">
              <a:buFont typeface="Arial" panose="020B0604020202020204" pitchFamily="34" charset="0"/>
              <a:buChar char="•"/>
            </a:pPr>
            <a:r>
              <a:rPr lang="ru-RU" sz="2800" b="1" dirty="0"/>
              <a:t>ГБУЗ НСО ККДП № 27(69 чел</a:t>
            </a:r>
            <a:r>
              <a:rPr lang="ru-RU" sz="2800" b="1" dirty="0" smtClean="0"/>
              <a:t>.)</a:t>
            </a:r>
          </a:p>
          <a:p>
            <a:pPr marL="457200" indent="-457200">
              <a:buFont typeface="Arial" panose="020B0604020202020204" pitchFamily="34" charset="0"/>
              <a:buChar char="•"/>
            </a:pPr>
            <a:r>
              <a:rPr lang="ru-RU" sz="2800" b="1" dirty="0"/>
              <a:t>ФГБУ ВО НГМУ (66 чел</a:t>
            </a:r>
            <a:r>
              <a:rPr lang="ru-RU" sz="2800" b="1" dirty="0" smtClean="0"/>
              <a:t>.)</a:t>
            </a:r>
            <a:endParaRPr lang="ru-RU" sz="2800" b="1" dirty="0"/>
          </a:p>
        </p:txBody>
      </p:sp>
      <p:sp>
        <p:nvSpPr>
          <p:cNvPr id="6" name="Прямоугольник 5"/>
          <p:cNvSpPr/>
          <p:nvPr/>
        </p:nvSpPr>
        <p:spPr>
          <a:xfrm>
            <a:off x="5560134" y="2047632"/>
            <a:ext cx="6631866" cy="3539430"/>
          </a:xfrm>
          <a:prstGeom prst="rect">
            <a:avLst/>
          </a:prstGeom>
        </p:spPr>
        <p:txBody>
          <a:bodyPr wrap="square">
            <a:spAutoFit/>
          </a:bodyPr>
          <a:lstStyle/>
          <a:p>
            <a:pPr marL="457200" indent="-457200">
              <a:buFont typeface="Arial" panose="020B0604020202020204" pitchFamily="34" charset="0"/>
              <a:buChar char="•"/>
            </a:pPr>
            <a:r>
              <a:rPr lang="ru-RU" sz="2800" b="1" dirty="0" smtClean="0"/>
              <a:t>ГБУЗ </a:t>
            </a:r>
            <a:r>
              <a:rPr lang="ru-RU" sz="2800" b="1" dirty="0"/>
              <a:t>НСО </a:t>
            </a:r>
            <a:r>
              <a:rPr lang="ru-RU" sz="2800" b="1" dirty="0" err="1"/>
              <a:t>Карасукская</a:t>
            </a:r>
            <a:r>
              <a:rPr lang="ru-RU" sz="2800" b="1" dirty="0"/>
              <a:t> ЦРБ (62 чел.)</a:t>
            </a:r>
          </a:p>
          <a:p>
            <a:pPr marL="457200" indent="-457200">
              <a:buFont typeface="Arial" panose="020B0604020202020204" pitchFamily="34" charset="0"/>
              <a:buChar char="•"/>
            </a:pPr>
            <a:r>
              <a:rPr lang="ru-RU" sz="2800" b="1" dirty="0"/>
              <a:t>ГБУЗ НСО ГКП № 22 (60 чел.) </a:t>
            </a:r>
          </a:p>
          <a:p>
            <a:pPr marL="457200" indent="-457200">
              <a:buFont typeface="Arial" panose="020B0604020202020204" pitchFamily="34" charset="0"/>
              <a:buChar char="•"/>
            </a:pPr>
            <a:r>
              <a:rPr lang="ru-RU" sz="2800" b="1" dirty="0"/>
              <a:t>ГБУЗ НСО ГКНКПБ № 3 (48 чел.)</a:t>
            </a:r>
          </a:p>
          <a:p>
            <a:pPr marL="457200" indent="-457200">
              <a:buFont typeface="Arial" panose="020B0604020202020204" pitchFamily="34" charset="0"/>
              <a:buChar char="•"/>
            </a:pPr>
            <a:r>
              <a:rPr lang="ru-RU" sz="2800" b="1" dirty="0"/>
              <a:t>ГБУЗ НСО ДГКБ № 4 им. В.С. </a:t>
            </a:r>
            <a:r>
              <a:rPr lang="ru-RU" sz="2800" b="1" dirty="0" err="1"/>
              <a:t>Гераськова</a:t>
            </a:r>
            <a:r>
              <a:rPr lang="ru-RU" sz="2800" b="1" dirty="0"/>
              <a:t> (43 чел.)</a:t>
            </a:r>
          </a:p>
          <a:p>
            <a:pPr marL="457200" indent="-457200">
              <a:buFont typeface="Arial" panose="020B0604020202020204" pitchFamily="34" charset="0"/>
              <a:buChar char="•"/>
            </a:pPr>
            <a:r>
              <a:rPr lang="ru-RU" sz="2800" b="1" dirty="0"/>
              <a:t>ГБУЗ НСО ГОНКТБ (39 чел.)</a:t>
            </a:r>
          </a:p>
          <a:p>
            <a:pPr marL="457200" indent="-457200">
              <a:buFont typeface="Arial" panose="020B0604020202020204" pitchFamily="34" charset="0"/>
              <a:buChar char="•"/>
            </a:pPr>
            <a:r>
              <a:rPr lang="ru-RU" sz="2800" b="1" dirty="0"/>
              <a:t>ГБУЗ НСО </a:t>
            </a:r>
            <a:r>
              <a:rPr lang="ru-RU" sz="2800" b="1" dirty="0" err="1"/>
              <a:t>Краснозерская</a:t>
            </a:r>
            <a:r>
              <a:rPr lang="ru-RU" sz="2800" b="1" dirty="0"/>
              <a:t> ЦРБ (22 чел.)</a:t>
            </a:r>
          </a:p>
          <a:p>
            <a:pPr marL="457200" indent="-457200">
              <a:buFont typeface="Arial" panose="020B0604020202020204" pitchFamily="34" charset="0"/>
              <a:buChar char="•"/>
            </a:pPr>
            <a:r>
              <a:rPr lang="ru-RU" sz="2800" b="1" dirty="0"/>
              <a:t>ГБУЗ НСО </a:t>
            </a:r>
            <a:r>
              <a:rPr lang="ru-RU" sz="2800" b="1" dirty="0" err="1"/>
              <a:t>Линевская</a:t>
            </a:r>
            <a:r>
              <a:rPr lang="ru-RU" sz="2800" b="1" dirty="0"/>
              <a:t> РБ (21 чел.)</a:t>
            </a:r>
            <a:endParaRPr lang="ru-RU" sz="4000" b="1" dirty="0"/>
          </a:p>
        </p:txBody>
      </p:sp>
    </p:spTree>
    <p:extLst>
      <p:ext uri="{BB962C8B-B14F-4D97-AF65-F5344CB8AC3E}">
        <p14:creationId xmlns:p14="http://schemas.microsoft.com/office/powerpoint/2010/main" val="3914081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87274" y="1399778"/>
            <a:ext cx="2167993" cy="1884347"/>
          </a:xfrm>
          <a:prstGeom prst="rect">
            <a:avLst/>
          </a:prstGeom>
        </p:spPr>
      </p:pic>
      <p:sp>
        <p:nvSpPr>
          <p:cNvPr id="3" name="Прямоугольник 2"/>
          <p:cNvSpPr/>
          <p:nvPr/>
        </p:nvSpPr>
        <p:spPr>
          <a:xfrm>
            <a:off x="928643" y="691892"/>
            <a:ext cx="10904433" cy="707886"/>
          </a:xfrm>
          <a:prstGeom prst="rect">
            <a:avLst/>
          </a:prstGeom>
        </p:spPr>
        <p:txBody>
          <a:bodyPr wrap="square">
            <a:spAutoFit/>
          </a:bodyPr>
          <a:lstStyle/>
          <a:p>
            <a:pPr algn="ctr"/>
            <a:r>
              <a:rPr lang="ru-RU" sz="4000" b="1" dirty="0">
                <a:solidFill>
                  <a:srgbClr val="00B050"/>
                </a:solidFill>
                <a:ea typeface="Times New Roman" panose="02020603050405020304" pitchFamily="18" charset="0"/>
              </a:rPr>
              <a:t>Лучшие первичные организации </a:t>
            </a:r>
            <a:r>
              <a:rPr lang="ru-RU" sz="4000" b="1" dirty="0" smtClean="0">
                <a:solidFill>
                  <a:srgbClr val="00B050"/>
                </a:solidFill>
                <a:ea typeface="Times New Roman" panose="02020603050405020304" pitchFamily="18" charset="0"/>
              </a:rPr>
              <a:t>202</a:t>
            </a:r>
            <a:r>
              <a:rPr lang="en-US" sz="4000" b="1" dirty="0" smtClean="0">
                <a:solidFill>
                  <a:srgbClr val="00B050"/>
                </a:solidFill>
                <a:ea typeface="Times New Roman" panose="02020603050405020304" pitchFamily="18" charset="0"/>
              </a:rPr>
              <a:t>6</a:t>
            </a:r>
            <a:r>
              <a:rPr lang="ru-RU" sz="4000" b="1" dirty="0" smtClean="0">
                <a:solidFill>
                  <a:srgbClr val="00B050"/>
                </a:solidFill>
                <a:ea typeface="Times New Roman" panose="02020603050405020304" pitchFamily="18" charset="0"/>
              </a:rPr>
              <a:t> </a:t>
            </a:r>
            <a:r>
              <a:rPr lang="ru-RU" sz="4000" b="1" dirty="0">
                <a:solidFill>
                  <a:srgbClr val="00B050"/>
                </a:solidFill>
                <a:ea typeface="Times New Roman" panose="02020603050405020304" pitchFamily="18" charset="0"/>
              </a:rPr>
              <a:t>года</a:t>
            </a:r>
            <a:endParaRPr lang="ru-RU" sz="4000" b="1" dirty="0">
              <a:solidFill>
                <a:srgbClr val="00B050"/>
              </a:solidFill>
            </a:endParaRPr>
          </a:p>
        </p:txBody>
      </p:sp>
      <p:sp>
        <p:nvSpPr>
          <p:cNvPr id="5" name="Прямоугольник 4"/>
          <p:cNvSpPr/>
          <p:nvPr/>
        </p:nvSpPr>
        <p:spPr>
          <a:xfrm>
            <a:off x="579754" y="1484838"/>
            <a:ext cx="5943535" cy="4893647"/>
          </a:xfrm>
          <a:prstGeom prst="rect">
            <a:avLst/>
          </a:prstGeom>
        </p:spPr>
        <p:txBody>
          <a:bodyPr wrap="square">
            <a:spAutoFit/>
          </a:bodyPr>
          <a:lstStyle/>
          <a:p>
            <a:pPr marL="285750" indent="-285750">
              <a:buFont typeface="Arial" panose="020B0604020202020204" pitchFamily="34" charset="0"/>
              <a:buChar char="•"/>
            </a:pPr>
            <a:r>
              <a:rPr lang="ru-RU" sz="2400" b="1" dirty="0"/>
              <a:t>ГБУЗ НСО </a:t>
            </a:r>
            <a:r>
              <a:rPr lang="ru-RU" sz="2400" b="1" dirty="0" smtClean="0"/>
              <a:t>ГНОКБ</a:t>
            </a:r>
            <a:endParaRPr lang="ru-RU" sz="2400" b="1" dirty="0"/>
          </a:p>
          <a:p>
            <a:pPr marL="285750" indent="-285750">
              <a:buFont typeface="Arial" panose="020B0604020202020204" pitchFamily="34" charset="0"/>
              <a:buChar char="•"/>
            </a:pPr>
            <a:r>
              <a:rPr lang="ru-RU" sz="2400" b="1" dirty="0"/>
              <a:t>ГБУЗ НСО ГКБ № 1</a:t>
            </a:r>
          </a:p>
          <a:p>
            <a:pPr marL="285750" indent="-285750">
              <a:buFont typeface="Arial" panose="020B0604020202020204" pitchFamily="34" charset="0"/>
              <a:buChar char="•"/>
            </a:pPr>
            <a:r>
              <a:rPr lang="ru-RU" sz="2400" b="1" dirty="0"/>
              <a:t>ГБУЗ НСО ГКБ № 2</a:t>
            </a:r>
          </a:p>
          <a:p>
            <a:pPr marL="285750" indent="-285750">
              <a:buFont typeface="Arial" panose="020B0604020202020204" pitchFamily="34" charset="0"/>
              <a:buChar char="•"/>
            </a:pPr>
            <a:r>
              <a:rPr lang="ru-RU" sz="2400" b="1" dirty="0"/>
              <a:t>ГБУЗ НСО ГКБ № 19</a:t>
            </a:r>
          </a:p>
          <a:p>
            <a:pPr marL="285750" indent="-285750">
              <a:buFont typeface="Arial" panose="020B0604020202020204" pitchFamily="34" charset="0"/>
              <a:buChar char="•"/>
            </a:pPr>
            <a:r>
              <a:rPr lang="ru-RU" sz="2400" b="1" dirty="0"/>
              <a:t>ГБУЗ НСО ГКБ № 25</a:t>
            </a:r>
          </a:p>
          <a:p>
            <a:pPr marL="285750" indent="-285750">
              <a:buFont typeface="Arial" panose="020B0604020202020204" pitchFamily="34" charset="0"/>
              <a:buChar char="•"/>
            </a:pPr>
            <a:r>
              <a:rPr lang="ru-RU" sz="2400" b="1" dirty="0"/>
              <a:t>ГБУЗ НСО ГВВ № 3</a:t>
            </a:r>
          </a:p>
          <a:p>
            <a:pPr marL="285750" indent="-285750">
              <a:buFont typeface="Arial" panose="020B0604020202020204" pitchFamily="34" charset="0"/>
              <a:buChar char="•"/>
            </a:pPr>
            <a:r>
              <a:rPr lang="ru-RU" sz="2400" b="1" dirty="0"/>
              <a:t>ГБУЗ НСО ДГКБ № 1</a:t>
            </a:r>
          </a:p>
          <a:p>
            <a:pPr marL="285750" indent="-285750">
              <a:buFont typeface="Arial" panose="020B0604020202020204" pitchFamily="34" charset="0"/>
              <a:buChar char="•"/>
            </a:pPr>
            <a:r>
              <a:rPr lang="ru-RU" sz="2400" b="1" dirty="0"/>
              <a:t>ГБУЗ НСО ДГКБ № 4 им. В.С. </a:t>
            </a:r>
            <a:r>
              <a:rPr lang="ru-RU" sz="2400" b="1" dirty="0" err="1"/>
              <a:t>Гераськова</a:t>
            </a:r>
            <a:endParaRPr lang="ru-RU" sz="2400" b="1" dirty="0"/>
          </a:p>
          <a:p>
            <a:pPr marL="285750" indent="-285750">
              <a:buFont typeface="Arial" panose="020B0604020202020204" pitchFamily="34" charset="0"/>
              <a:buChar char="•"/>
            </a:pPr>
            <a:r>
              <a:rPr lang="ru-RU" sz="2400" b="1" dirty="0"/>
              <a:t>ГБУЗ НСО ДГКБ № 6</a:t>
            </a:r>
          </a:p>
          <a:p>
            <a:pPr marL="285750" indent="-285750">
              <a:buFont typeface="Arial" panose="020B0604020202020204" pitchFamily="34" charset="0"/>
              <a:buChar char="•"/>
            </a:pPr>
            <a:r>
              <a:rPr lang="ru-RU" sz="2400" b="1" dirty="0"/>
              <a:t>ГБУЗ НСО ГИКБ № 1</a:t>
            </a:r>
          </a:p>
          <a:p>
            <a:pPr marL="285750" indent="-285750">
              <a:buFont typeface="Arial" panose="020B0604020202020204" pitchFamily="34" charset="0"/>
              <a:buChar char="•"/>
            </a:pPr>
            <a:r>
              <a:rPr lang="ru-RU" sz="2400" b="1" dirty="0"/>
              <a:t>ГБУЗ НСО ГКНКПБ № 3</a:t>
            </a:r>
          </a:p>
          <a:p>
            <a:pPr marL="285750" indent="-285750">
              <a:buFont typeface="Arial" panose="020B0604020202020204" pitchFamily="34" charset="0"/>
              <a:buChar char="•"/>
            </a:pPr>
            <a:r>
              <a:rPr lang="ru-RU" sz="2400" b="1" dirty="0"/>
              <a:t>ГАУЗ НСО ГКП № 1</a:t>
            </a:r>
          </a:p>
          <a:p>
            <a:pPr marL="285750" indent="-285750">
              <a:buFont typeface="Arial" panose="020B0604020202020204" pitchFamily="34" charset="0"/>
              <a:buChar char="•"/>
            </a:pPr>
            <a:r>
              <a:rPr lang="ru-RU" sz="2400" b="1" dirty="0"/>
              <a:t>ГБУЗ НСО ДГКСП</a:t>
            </a:r>
          </a:p>
        </p:txBody>
      </p:sp>
      <p:sp>
        <p:nvSpPr>
          <p:cNvPr id="6" name="Прямоугольник 5"/>
          <p:cNvSpPr/>
          <p:nvPr/>
        </p:nvSpPr>
        <p:spPr>
          <a:xfrm>
            <a:off x="6660022" y="1669503"/>
            <a:ext cx="5531978" cy="4524315"/>
          </a:xfrm>
          <a:prstGeom prst="rect">
            <a:avLst/>
          </a:prstGeom>
        </p:spPr>
        <p:txBody>
          <a:bodyPr wrap="square">
            <a:spAutoFit/>
          </a:bodyPr>
          <a:lstStyle/>
          <a:p>
            <a:pPr marL="285750" indent="-285750">
              <a:buFont typeface="Arial" panose="020B0604020202020204" pitchFamily="34" charset="0"/>
              <a:buChar char="•"/>
            </a:pPr>
            <a:r>
              <a:rPr lang="ru-RU" sz="2400" b="1" dirty="0"/>
              <a:t>ГБУЗ НСО ГКП № 7</a:t>
            </a:r>
          </a:p>
          <a:p>
            <a:pPr marL="285750" indent="-285750">
              <a:buFont typeface="Arial" panose="020B0604020202020204" pitchFamily="34" charset="0"/>
              <a:buChar char="•"/>
            </a:pPr>
            <a:r>
              <a:rPr lang="ru-RU" sz="2400" b="1" dirty="0"/>
              <a:t>ГБУЗ НСО ГКП № 13</a:t>
            </a:r>
          </a:p>
          <a:p>
            <a:pPr marL="285750" indent="-285750">
              <a:buFont typeface="Arial" panose="020B0604020202020204" pitchFamily="34" charset="0"/>
              <a:buChar char="•"/>
            </a:pPr>
            <a:r>
              <a:rPr lang="ru-RU" sz="2400" b="1" dirty="0"/>
              <a:t>ГБУЗ НСО ГКП № 20</a:t>
            </a:r>
          </a:p>
          <a:p>
            <a:pPr marL="285750" indent="-285750">
              <a:buFont typeface="Arial" panose="020B0604020202020204" pitchFamily="34" charset="0"/>
              <a:buChar char="•"/>
            </a:pPr>
            <a:r>
              <a:rPr lang="ru-RU" sz="2400" b="1" dirty="0"/>
              <a:t>ГБУЗ НСО ГКП № 22</a:t>
            </a:r>
          </a:p>
          <a:p>
            <a:pPr marL="285750" indent="-285750">
              <a:buFont typeface="Arial" panose="020B0604020202020204" pitchFamily="34" charset="0"/>
              <a:buChar char="•"/>
            </a:pPr>
            <a:r>
              <a:rPr lang="ru-RU" sz="2400" b="1" dirty="0"/>
              <a:t>ГБУЗ НСО ГП № 24</a:t>
            </a:r>
          </a:p>
          <a:p>
            <a:pPr marL="285750" indent="-285750">
              <a:buFont typeface="Arial" panose="020B0604020202020204" pitchFamily="34" charset="0"/>
              <a:buChar char="•"/>
            </a:pPr>
            <a:r>
              <a:rPr lang="ru-RU" sz="2400" b="1" dirty="0"/>
              <a:t>ГБУЗ НСО ККДП № 27</a:t>
            </a:r>
          </a:p>
          <a:p>
            <a:pPr marL="285750" indent="-285750">
              <a:buFont typeface="Arial" panose="020B0604020202020204" pitchFamily="34" charset="0"/>
              <a:buChar char="•"/>
            </a:pPr>
            <a:r>
              <a:rPr lang="ru-RU" sz="2400" b="1" dirty="0"/>
              <a:t>ГБУЗ НСО КСП №2</a:t>
            </a:r>
          </a:p>
          <a:p>
            <a:pPr marL="285750" indent="-285750">
              <a:buFont typeface="Arial" panose="020B0604020202020204" pitchFamily="34" charset="0"/>
              <a:buChar char="•"/>
            </a:pPr>
            <a:r>
              <a:rPr lang="ru-RU" sz="2400" b="1" dirty="0"/>
              <a:t>ГБУЗ НСО КСП №3</a:t>
            </a:r>
          </a:p>
          <a:p>
            <a:pPr marL="285750" indent="-285750">
              <a:buFont typeface="Arial" panose="020B0604020202020204" pitchFamily="34" charset="0"/>
              <a:buChar char="•"/>
            </a:pPr>
            <a:r>
              <a:rPr lang="ru-RU" sz="2400" b="1" dirty="0"/>
              <a:t>ГБУЗ НСО </a:t>
            </a:r>
            <a:r>
              <a:rPr lang="ru-RU" sz="2400" b="1" dirty="0" err="1"/>
              <a:t>Искитимская</a:t>
            </a:r>
            <a:r>
              <a:rPr lang="ru-RU" sz="2400" b="1" dirty="0"/>
              <a:t> ЦГБ</a:t>
            </a:r>
          </a:p>
          <a:p>
            <a:pPr marL="285750" indent="-285750">
              <a:buFont typeface="Arial" panose="020B0604020202020204" pitchFamily="34" charset="0"/>
              <a:buChar char="•"/>
            </a:pPr>
            <a:r>
              <a:rPr lang="ru-RU" sz="2400" b="1" dirty="0"/>
              <a:t>ГБУЗ НСО </a:t>
            </a:r>
            <a:r>
              <a:rPr lang="ru-RU" sz="2400" b="1" dirty="0" err="1"/>
              <a:t>Краснозерская</a:t>
            </a:r>
            <a:r>
              <a:rPr lang="ru-RU" sz="2400" b="1" dirty="0"/>
              <a:t> ЦРБ</a:t>
            </a:r>
          </a:p>
          <a:p>
            <a:pPr marL="285750" indent="-285750">
              <a:buFont typeface="Arial" panose="020B0604020202020204" pitchFamily="34" charset="0"/>
              <a:buChar char="•"/>
            </a:pPr>
            <a:r>
              <a:rPr lang="ru-RU" sz="2400" b="1" dirty="0"/>
              <a:t>ГБУЗ НСО Куйбышевская ЦРБ</a:t>
            </a:r>
          </a:p>
          <a:p>
            <a:pPr marL="285750" indent="-285750">
              <a:buFont typeface="Arial" panose="020B0604020202020204" pitchFamily="34" charset="0"/>
              <a:buChar char="•"/>
            </a:pPr>
            <a:r>
              <a:rPr lang="ru-RU" sz="2400" b="1" dirty="0"/>
              <a:t>ГБУЗ НСО Ордынская ЦРБ</a:t>
            </a:r>
            <a:endParaRPr lang="ru-RU" sz="2400" b="1" dirty="0">
              <a:solidFill>
                <a:schemeClr val="accent5">
                  <a:lumMod val="50000"/>
                </a:schemeClr>
              </a:solidFill>
              <a:ea typeface="Times New Roman" panose="02020603050405020304" pitchFamily="18" charset="0"/>
            </a:endParaRPr>
          </a:p>
        </p:txBody>
      </p:sp>
    </p:spTree>
    <p:extLst>
      <p:ext uri="{BB962C8B-B14F-4D97-AF65-F5344CB8AC3E}">
        <p14:creationId xmlns:p14="http://schemas.microsoft.com/office/powerpoint/2010/main" val="723808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26665" y="550126"/>
            <a:ext cx="10058400" cy="1077218"/>
          </a:xfrm>
          <a:prstGeom prst="rect">
            <a:avLst/>
          </a:prstGeom>
        </p:spPr>
        <p:txBody>
          <a:bodyPr wrap="square">
            <a:spAutoFit/>
          </a:bodyPr>
          <a:lstStyle/>
          <a:p>
            <a:pPr algn="ctr"/>
            <a:r>
              <a:rPr lang="ru-RU" sz="3200" b="1" dirty="0" smtClean="0">
                <a:solidFill>
                  <a:srgbClr val="C00000"/>
                </a:solidFill>
                <a:ea typeface="Calibri" panose="020F0502020204030204" pitchFamily="34" charset="0"/>
              </a:rPr>
              <a:t>Организации</a:t>
            </a:r>
            <a:r>
              <a:rPr lang="ru-RU" sz="3200" b="1" dirty="0">
                <a:solidFill>
                  <a:srgbClr val="C00000"/>
                </a:solidFill>
                <a:ea typeface="Calibri" panose="020F0502020204030204" pitchFamily="34" charset="0"/>
              </a:rPr>
              <a:t>, которые до сих пор не организовали первичные ячейки НОАВ в своих коллективах</a:t>
            </a:r>
            <a:endParaRPr lang="ru-RU" sz="3200" b="1" dirty="0">
              <a:solidFill>
                <a:srgbClr val="C00000"/>
              </a:solidFill>
            </a:endParaRPr>
          </a:p>
        </p:txBody>
      </p:sp>
      <p:sp>
        <p:nvSpPr>
          <p:cNvPr id="4" name="Прямоугольник 3"/>
          <p:cNvSpPr/>
          <p:nvPr/>
        </p:nvSpPr>
        <p:spPr>
          <a:xfrm>
            <a:off x="1441589" y="1782532"/>
            <a:ext cx="9361089" cy="4524315"/>
          </a:xfrm>
          <a:prstGeom prst="rect">
            <a:avLst/>
          </a:prstGeom>
        </p:spPr>
        <p:txBody>
          <a:bodyPr wrap="square">
            <a:spAutoFit/>
          </a:bodyPr>
          <a:lstStyle/>
          <a:p>
            <a:pPr marL="285750" indent="-285750">
              <a:buFont typeface="Arial" panose="020B0604020202020204" pitchFamily="34" charset="0"/>
              <a:buChar char="•"/>
            </a:pPr>
            <a:r>
              <a:rPr lang="ru-RU" sz="2400" b="1" dirty="0">
                <a:solidFill>
                  <a:schemeClr val="accent5">
                    <a:lumMod val="50000"/>
                  </a:schemeClr>
                </a:solidFill>
                <a:ea typeface="Times New Roman" panose="02020603050405020304" pitchFamily="18" charset="0"/>
              </a:rPr>
              <a:t>ГБУЗ НСО ГКБ № 11</a:t>
            </a:r>
          </a:p>
          <a:p>
            <a:pPr marL="285750" indent="-285750">
              <a:buFont typeface="Arial" panose="020B0604020202020204" pitchFamily="34" charset="0"/>
              <a:buChar char="•"/>
            </a:pPr>
            <a:r>
              <a:rPr lang="ru-RU" sz="2400" b="1" dirty="0">
                <a:solidFill>
                  <a:schemeClr val="accent5">
                    <a:lumMod val="50000"/>
                  </a:schemeClr>
                </a:solidFill>
                <a:ea typeface="Times New Roman" panose="02020603050405020304" pitchFamily="18" charset="0"/>
              </a:rPr>
              <a:t>ГБУЗ НСО ГКБ № 34 </a:t>
            </a:r>
            <a:r>
              <a:rPr lang="ru-RU" sz="2400" b="1" i="1" dirty="0">
                <a:solidFill>
                  <a:schemeClr val="accent5">
                    <a:lumMod val="50000"/>
                  </a:schemeClr>
                </a:solidFill>
                <a:ea typeface="Times New Roman" panose="02020603050405020304" pitchFamily="18" charset="0"/>
              </a:rPr>
              <a:t>(1 вступивший в </a:t>
            </a:r>
            <a:r>
              <a:rPr lang="ru-RU" sz="2400" b="1" i="1" dirty="0" smtClean="0">
                <a:solidFill>
                  <a:schemeClr val="accent5">
                    <a:lumMod val="50000"/>
                  </a:schemeClr>
                </a:solidFill>
                <a:ea typeface="Times New Roman" panose="02020603050405020304" pitchFamily="18" charset="0"/>
              </a:rPr>
              <a:t>2024</a:t>
            </a:r>
            <a:r>
              <a:rPr lang="en-US" sz="2400" b="1" i="1" dirty="0" smtClean="0">
                <a:solidFill>
                  <a:schemeClr val="accent5">
                    <a:lumMod val="50000"/>
                  </a:schemeClr>
                </a:solidFill>
                <a:ea typeface="Times New Roman" panose="02020603050405020304" pitchFamily="18" charset="0"/>
              </a:rPr>
              <a:t> </a:t>
            </a:r>
            <a:r>
              <a:rPr lang="ru-RU" sz="2400" b="1" i="1" dirty="0" smtClean="0">
                <a:solidFill>
                  <a:schemeClr val="accent5">
                    <a:lumMod val="50000"/>
                  </a:schemeClr>
                </a:solidFill>
                <a:ea typeface="Times New Roman" panose="02020603050405020304" pitchFamily="18" charset="0"/>
              </a:rPr>
              <a:t>г)</a:t>
            </a:r>
            <a:endParaRPr lang="ru-RU" sz="2400" b="1" i="1" dirty="0">
              <a:solidFill>
                <a:schemeClr val="accent5">
                  <a:lumMod val="50000"/>
                </a:schemeClr>
              </a:solidFill>
              <a:ea typeface="Times New Roman" panose="02020603050405020304" pitchFamily="18" charset="0"/>
            </a:endParaRPr>
          </a:p>
          <a:p>
            <a:pPr marL="285750" indent="-285750">
              <a:buFont typeface="Arial" panose="020B0604020202020204" pitchFamily="34" charset="0"/>
              <a:buChar char="•"/>
            </a:pPr>
            <a:r>
              <a:rPr lang="ru-RU" sz="2400" b="1" dirty="0">
                <a:solidFill>
                  <a:schemeClr val="accent5">
                    <a:lumMod val="50000"/>
                  </a:schemeClr>
                </a:solidFill>
                <a:ea typeface="Times New Roman" panose="02020603050405020304" pitchFamily="18" charset="0"/>
              </a:rPr>
              <a:t>ГБЗУ НСО РД №7</a:t>
            </a:r>
          </a:p>
          <a:p>
            <a:pPr marL="285750" indent="-285750">
              <a:buFont typeface="Arial" panose="020B0604020202020204" pitchFamily="34" charset="0"/>
              <a:buChar char="•"/>
            </a:pPr>
            <a:r>
              <a:rPr lang="ru-RU" sz="2400" b="1" dirty="0">
                <a:solidFill>
                  <a:schemeClr val="accent5">
                    <a:lumMod val="50000"/>
                  </a:schemeClr>
                </a:solidFill>
                <a:ea typeface="Times New Roman" panose="02020603050405020304" pitchFamily="18" charset="0"/>
              </a:rPr>
              <a:t>ГБУЗ НСО НОПБ № 6 СТ</a:t>
            </a:r>
          </a:p>
          <a:p>
            <a:pPr marL="285750" indent="-285750">
              <a:buFont typeface="Arial" panose="020B0604020202020204" pitchFamily="34" charset="0"/>
              <a:buChar char="•"/>
            </a:pPr>
            <a:r>
              <a:rPr lang="ru-RU" sz="2400" b="1" dirty="0">
                <a:solidFill>
                  <a:schemeClr val="accent5">
                    <a:lumMod val="50000"/>
                  </a:schemeClr>
                </a:solidFill>
                <a:ea typeface="Times New Roman" panose="02020603050405020304" pitchFamily="18" charset="0"/>
              </a:rPr>
              <a:t>ГБУЗ НСО НОКБСМЭ</a:t>
            </a:r>
          </a:p>
          <a:p>
            <a:pPr marL="285750" indent="-285750">
              <a:buFont typeface="Arial" panose="020B0604020202020204" pitchFamily="34" charset="0"/>
              <a:buChar char="•"/>
            </a:pPr>
            <a:r>
              <a:rPr lang="ru-RU" sz="2400" b="1" dirty="0">
                <a:solidFill>
                  <a:schemeClr val="accent5">
                    <a:lumMod val="50000"/>
                  </a:schemeClr>
                </a:solidFill>
                <a:ea typeface="Times New Roman" panose="02020603050405020304" pitchFamily="18" charset="0"/>
              </a:rPr>
              <a:t>ЗАО СП № </a:t>
            </a:r>
            <a:r>
              <a:rPr lang="ru-RU" sz="2400" b="1" dirty="0" smtClean="0">
                <a:solidFill>
                  <a:schemeClr val="accent5">
                    <a:lumMod val="50000"/>
                  </a:schemeClr>
                </a:solidFill>
                <a:ea typeface="Times New Roman" panose="02020603050405020304" pitchFamily="18" charset="0"/>
              </a:rPr>
              <a:t>4</a:t>
            </a:r>
            <a:endParaRPr lang="en-US" sz="2400" b="1" dirty="0" smtClean="0">
              <a:solidFill>
                <a:schemeClr val="accent5">
                  <a:lumMod val="50000"/>
                </a:schemeClr>
              </a:solidFill>
              <a:ea typeface="Times New Roman" panose="02020603050405020304" pitchFamily="18" charset="0"/>
            </a:endParaRPr>
          </a:p>
          <a:p>
            <a:pPr marL="285750" indent="-285750">
              <a:buFont typeface="Arial" panose="020B0604020202020204" pitchFamily="34" charset="0"/>
              <a:buChar char="•"/>
            </a:pPr>
            <a:r>
              <a:rPr lang="ru-RU" sz="2400" b="1" dirty="0">
                <a:solidFill>
                  <a:schemeClr val="accent5">
                    <a:lumMod val="50000"/>
                  </a:schemeClr>
                </a:solidFill>
              </a:rPr>
              <a:t>ГАУЗ НСО СП № 5</a:t>
            </a:r>
          </a:p>
          <a:p>
            <a:pPr marL="285750" indent="-285750">
              <a:buFont typeface="Arial" panose="020B0604020202020204" pitchFamily="34" charset="0"/>
              <a:buChar char="•"/>
            </a:pPr>
            <a:r>
              <a:rPr lang="ru-RU" sz="2400" b="1" dirty="0">
                <a:solidFill>
                  <a:schemeClr val="accent5">
                    <a:lumMod val="50000"/>
                  </a:schemeClr>
                </a:solidFill>
              </a:rPr>
              <a:t>ЗАО СП № 9</a:t>
            </a:r>
          </a:p>
          <a:p>
            <a:pPr marL="285750" indent="-285750">
              <a:buFont typeface="Arial" panose="020B0604020202020204" pitchFamily="34" charset="0"/>
              <a:buChar char="•"/>
            </a:pPr>
            <a:r>
              <a:rPr lang="ru-RU" sz="2400" b="1" dirty="0">
                <a:solidFill>
                  <a:schemeClr val="accent5">
                    <a:lumMod val="50000"/>
                  </a:schemeClr>
                </a:solidFill>
              </a:rPr>
              <a:t>ГБУЗ НСО ГП № 14</a:t>
            </a:r>
          </a:p>
          <a:p>
            <a:pPr marL="285750" indent="-285750">
              <a:buFont typeface="Arial" panose="020B0604020202020204" pitchFamily="34" charset="0"/>
              <a:buChar char="•"/>
            </a:pPr>
            <a:r>
              <a:rPr lang="ru-RU" sz="2400" b="1" dirty="0">
                <a:solidFill>
                  <a:schemeClr val="accent5">
                    <a:lumMod val="50000"/>
                  </a:schemeClr>
                </a:solidFill>
              </a:rPr>
              <a:t>ГБУЗ НСО </a:t>
            </a:r>
            <a:r>
              <a:rPr lang="ru-RU" sz="2400" b="1" dirty="0" err="1">
                <a:solidFill>
                  <a:schemeClr val="accent5">
                    <a:lumMod val="50000"/>
                  </a:schemeClr>
                </a:solidFill>
              </a:rPr>
              <a:t>Мошковская</a:t>
            </a:r>
            <a:r>
              <a:rPr lang="ru-RU" sz="2400" b="1" dirty="0">
                <a:solidFill>
                  <a:schemeClr val="accent5">
                    <a:lumMod val="50000"/>
                  </a:schemeClr>
                </a:solidFill>
              </a:rPr>
              <a:t> ЦРБ</a:t>
            </a:r>
          </a:p>
          <a:p>
            <a:pPr marL="285750" indent="-285750">
              <a:buFont typeface="Arial" panose="020B0604020202020204" pitchFamily="34" charset="0"/>
              <a:buChar char="•"/>
            </a:pPr>
            <a:r>
              <a:rPr lang="ru-RU" sz="2400" b="1" dirty="0">
                <a:solidFill>
                  <a:schemeClr val="accent5">
                    <a:lumMod val="50000"/>
                  </a:schemeClr>
                </a:solidFill>
              </a:rPr>
              <a:t>ГБУЗ НСО Новосибирская ЦРБ </a:t>
            </a:r>
            <a:r>
              <a:rPr lang="ru-RU" sz="2400" b="1" i="1" dirty="0">
                <a:solidFill>
                  <a:schemeClr val="accent5">
                    <a:lumMod val="50000"/>
                  </a:schemeClr>
                </a:solidFill>
              </a:rPr>
              <a:t>(1 вступивший в 2024</a:t>
            </a:r>
            <a:r>
              <a:rPr lang="en-US" sz="2400" b="1" i="1" dirty="0">
                <a:solidFill>
                  <a:schemeClr val="accent5">
                    <a:lumMod val="50000"/>
                  </a:schemeClr>
                </a:solidFill>
              </a:rPr>
              <a:t> </a:t>
            </a:r>
            <a:r>
              <a:rPr lang="ru-RU" sz="2400" b="1" i="1" dirty="0" smtClean="0">
                <a:solidFill>
                  <a:schemeClr val="accent5">
                    <a:lumMod val="50000"/>
                  </a:schemeClr>
                </a:solidFill>
              </a:rPr>
              <a:t>г)</a:t>
            </a:r>
            <a:endParaRPr lang="ru-RU" sz="2400" b="1" i="1" dirty="0">
              <a:solidFill>
                <a:schemeClr val="accent5">
                  <a:lumMod val="50000"/>
                </a:schemeClr>
              </a:solidFill>
            </a:endParaRPr>
          </a:p>
          <a:p>
            <a:pPr marL="285750" indent="-285750">
              <a:buFont typeface="Arial" panose="020B0604020202020204" pitchFamily="34" charset="0"/>
              <a:buChar char="•"/>
            </a:pPr>
            <a:r>
              <a:rPr lang="ru-RU" sz="2400" b="1" dirty="0">
                <a:solidFill>
                  <a:schemeClr val="accent5">
                    <a:lumMod val="50000"/>
                  </a:schemeClr>
                </a:solidFill>
              </a:rPr>
              <a:t>ГБУЗ НСО </a:t>
            </a:r>
            <a:r>
              <a:rPr lang="ru-RU" sz="2400" b="1" dirty="0" err="1">
                <a:solidFill>
                  <a:schemeClr val="accent5">
                    <a:lumMod val="50000"/>
                  </a:schemeClr>
                </a:solidFill>
              </a:rPr>
              <a:t>Чулымская</a:t>
            </a:r>
            <a:r>
              <a:rPr lang="ru-RU" sz="2400" b="1" dirty="0">
                <a:solidFill>
                  <a:schemeClr val="accent5">
                    <a:lumMod val="50000"/>
                  </a:schemeClr>
                </a:solidFill>
              </a:rPr>
              <a:t> </a:t>
            </a:r>
            <a:r>
              <a:rPr lang="ru-RU" sz="2400" b="1" dirty="0" smtClean="0">
                <a:solidFill>
                  <a:schemeClr val="accent5">
                    <a:lumMod val="50000"/>
                  </a:schemeClr>
                </a:solidFill>
              </a:rPr>
              <a:t>ЦРБ</a:t>
            </a:r>
            <a:endParaRPr lang="ru-RU" sz="2400" b="1" dirty="0" smtClean="0">
              <a:solidFill>
                <a:schemeClr val="accent5">
                  <a:lumMod val="50000"/>
                </a:schemeClr>
              </a:solidFill>
              <a:ea typeface="Times New Roman" panose="02020603050405020304" pitchFamily="18" charset="0"/>
            </a:endParaRPr>
          </a:p>
        </p:txBody>
      </p:sp>
    </p:spTree>
    <p:extLst>
      <p:ext uri="{BB962C8B-B14F-4D97-AF65-F5344CB8AC3E}">
        <p14:creationId xmlns:p14="http://schemas.microsoft.com/office/powerpoint/2010/main" val="3691996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54214" y="1002924"/>
            <a:ext cx="10904433" cy="830997"/>
          </a:xfrm>
          <a:prstGeom prst="rect">
            <a:avLst/>
          </a:prstGeom>
        </p:spPr>
        <p:txBody>
          <a:bodyPr wrap="square">
            <a:spAutoFit/>
          </a:bodyPr>
          <a:lstStyle/>
          <a:p>
            <a:pPr algn="ctr"/>
            <a:r>
              <a:rPr lang="ru-RU" sz="3200" b="1" dirty="0">
                <a:solidFill>
                  <a:srgbClr val="C00000"/>
                </a:solidFill>
                <a:ea typeface="Times New Roman" panose="02020603050405020304" pitchFamily="18" charset="0"/>
              </a:rPr>
              <a:t>Организации, </a:t>
            </a:r>
            <a:r>
              <a:rPr lang="ru-RU" sz="4800" b="1" dirty="0">
                <a:solidFill>
                  <a:srgbClr val="C00000"/>
                </a:solidFill>
                <a:ea typeface="Times New Roman" panose="02020603050405020304" pitchFamily="18" charset="0"/>
              </a:rPr>
              <a:t>не оплатившие </a:t>
            </a:r>
            <a:r>
              <a:rPr lang="ru-RU" sz="3200" b="1" dirty="0">
                <a:solidFill>
                  <a:srgbClr val="C00000"/>
                </a:solidFill>
                <a:ea typeface="Times New Roman" panose="02020603050405020304" pitchFamily="18" charset="0"/>
              </a:rPr>
              <a:t>взносы в </a:t>
            </a:r>
            <a:r>
              <a:rPr lang="ru-RU" sz="3200" b="1" dirty="0" smtClean="0">
                <a:solidFill>
                  <a:srgbClr val="C00000"/>
                </a:solidFill>
                <a:ea typeface="Times New Roman" panose="02020603050405020304" pitchFamily="18" charset="0"/>
              </a:rPr>
              <a:t>202</a:t>
            </a:r>
            <a:r>
              <a:rPr lang="en-US" sz="3200" b="1" dirty="0" smtClean="0">
                <a:solidFill>
                  <a:srgbClr val="C00000"/>
                </a:solidFill>
                <a:ea typeface="Times New Roman" panose="02020603050405020304" pitchFamily="18" charset="0"/>
              </a:rPr>
              <a:t>3-2025 </a:t>
            </a:r>
            <a:r>
              <a:rPr lang="ru-RU" sz="3200" b="1" dirty="0" err="1" smtClean="0">
                <a:solidFill>
                  <a:srgbClr val="C00000"/>
                </a:solidFill>
                <a:ea typeface="Times New Roman" panose="02020603050405020304" pitchFamily="18" charset="0"/>
              </a:rPr>
              <a:t>г.г</a:t>
            </a:r>
            <a:r>
              <a:rPr lang="ru-RU" sz="3200" b="1" dirty="0" smtClean="0">
                <a:solidFill>
                  <a:srgbClr val="C00000"/>
                </a:solidFill>
                <a:ea typeface="Times New Roman" panose="02020603050405020304" pitchFamily="18" charset="0"/>
              </a:rPr>
              <a:t>. </a:t>
            </a:r>
            <a:endParaRPr lang="ru-RU" sz="3200" b="1" dirty="0">
              <a:solidFill>
                <a:srgbClr val="C00000"/>
              </a:solidFill>
            </a:endParaRPr>
          </a:p>
        </p:txBody>
      </p:sp>
      <p:sp>
        <p:nvSpPr>
          <p:cNvPr id="2" name="Прямоугольник 1"/>
          <p:cNvSpPr/>
          <p:nvPr/>
        </p:nvSpPr>
        <p:spPr>
          <a:xfrm>
            <a:off x="2615611" y="2163530"/>
            <a:ext cx="8080744" cy="4031873"/>
          </a:xfrm>
          <a:prstGeom prst="rect">
            <a:avLst/>
          </a:prstGeom>
        </p:spPr>
        <p:txBody>
          <a:bodyPr wrap="square" numCol="1">
            <a:spAutoFit/>
          </a:bodyPr>
          <a:lstStyle/>
          <a:p>
            <a:pPr marL="285750" indent="-285750">
              <a:buFont typeface="Arial" panose="020B0604020202020204" pitchFamily="34" charset="0"/>
              <a:buChar char="•"/>
            </a:pPr>
            <a:r>
              <a:rPr lang="ru-RU" sz="3200" b="1" dirty="0"/>
              <a:t>ГБУЗ НСО </a:t>
            </a:r>
            <a:r>
              <a:rPr lang="ru-RU" sz="3200" b="1" dirty="0" err="1"/>
              <a:t>Бердская</a:t>
            </a:r>
            <a:r>
              <a:rPr lang="ru-RU" sz="3200" b="1" dirty="0"/>
              <a:t> ЦГБ (2022-2025)</a:t>
            </a:r>
          </a:p>
          <a:p>
            <a:pPr marL="285750" indent="-285750">
              <a:buFont typeface="Arial" panose="020B0604020202020204" pitchFamily="34" charset="0"/>
              <a:buChar char="•"/>
            </a:pPr>
            <a:r>
              <a:rPr lang="ru-RU" sz="3200" b="1" dirty="0"/>
              <a:t>НСО ЦКБ (2023-2025)</a:t>
            </a:r>
          </a:p>
          <a:p>
            <a:pPr marL="285750" indent="-285750">
              <a:buFont typeface="Arial" panose="020B0604020202020204" pitchFamily="34" charset="0"/>
              <a:buChar char="•"/>
            </a:pPr>
            <a:r>
              <a:rPr lang="ru-RU" sz="3200" b="1" dirty="0" smtClean="0"/>
              <a:t>ГБУЗ </a:t>
            </a:r>
            <a:r>
              <a:rPr lang="ru-RU" sz="3200" b="1" dirty="0"/>
              <a:t>НСО НОККД </a:t>
            </a:r>
            <a:r>
              <a:rPr lang="ru-RU" sz="3200" b="1" dirty="0" smtClean="0"/>
              <a:t>(2024-2025</a:t>
            </a:r>
            <a:r>
              <a:rPr lang="ru-RU" sz="3200" b="1" dirty="0"/>
              <a:t>)</a:t>
            </a:r>
          </a:p>
          <a:p>
            <a:pPr marL="285750" indent="-285750">
              <a:buFont typeface="Arial" panose="020B0604020202020204" pitchFamily="34" charset="0"/>
              <a:buChar char="•"/>
            </a:pPr>
            <a:r>
              <a:rPr lang="ru-RU" sz="3200" b="1" dirty="0"/>
              <a:t>ГБУЗ НСО ССМП (2024-2025)</a:t>
            </a:r>
          </a:p>
          <a:p>
            <a:pPr marL="285750" indent="-285750">
              <a:buFont typeface="Arial" panose="020B0604020202020204" pitchFamily="34" charset="0"/>
              <a:buChar char="•"/>
            </a:pPr>
            <a:r>
              <a:rPr lang="ru-RU" sz="3200" b="1" dirty="0"/>
              <a:t>ГБУЗ НСО </a:t>
            </a:r>
            <a:r>
              <a:rPr lang="ru-RU" sz="3200" b="1" dirty="0" err="1"/>
              <a:t>Каргатская</a:t>
            </a:r>
            <a:r>
              <a:rPr lang="ru-RU" sz="3200" b="1" dirty="0"/>
              <a:t> ЦРБ (2024-2025)</a:t>
            </a:r>
          </a:p>
          <a:p>
            <a:pPr marL="285750" indent="-285750">
              <a:buFont typeface="Arial" panose="020B0604020202020204" pitchFamily="34" charset="0"/>
              <a:buChar char="•"/>
            </a:pPr>
            <a:r>
              <a:rPr lang="ru-RU" sz="3200" b="1" dirty="0"/>
              <a:t>ГБУЗ НСО Северная ЦРБ (2024-2025)</a:t>
            </a:r>
          </a:p>
          <a:p>
            <a:pPr marL="285750" indent="-285750">
              <a:buFont typeface="Arial" panose="020B0604020202020204" pitchFamily="34" charset="0"/>
              <a:buChar char="•"/>
            </a:pPr>
            <a:r>
              <a:rPr lang="ru-RU" sz="3200" b="1" dirty="0"/>
              <a:t>ГБУЗ НСО Обская ЦГБ (2025</a:t>
            </a:r>
            <a:r>
              <a:rPr lang="ru-RU" sz="3200" b="1" dirty="0" smtClean="0"/>
              <a:t>)</a:t>
            </a:r>
          </a:p>
          <a:p>
            <a:pPr marL="285750" indent="-285750">
              <a:buFont typeface="Arial" panose="020B0604020202020204" pitchFamily="34" charset="0"/>
              <a:buChar char="•"/>
            </a:pPr>
            <a:r>
              <a:rPr lang="ru-RU" sz="3200" b="1" dirty="0"/>
              <a:t>ФГБУ НИИТО (2025</a:t>
            </a:r>
            <a:r>
              <a:rPr lang="ru-RU" sz="3200" b="1" dirty="0" smtClean="0"/>
              <a:t>)</a:t>
            </a:r>
            <a:endParaRPr lang="ru-RU" sz="3200" b="1" dirty="0"/>
          </a:p>
        </p:txBody>
      </p:sp>
    </p:spTree>
    <p:extLst>
      <p:ext uri="{BB962C8B-B14F-4D97-AF65-F5344CB8AC3E}">
        <p14:creationId xmlns:p14="http://schemas.microsoft.com/office/powerpoint/2010/main" val="361729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9716" y="1769359"/>
            <a:ext cx="7342298" cy="4897255"/>
          </a:xfrm>
          <a:prstGeom prst="rect">
            <a:avLst/>
          </a:prstGeom>
        </p:spPr>
      </p:pic>
      <p:sp>
        <p:nvSpPr>
          <p:cNvPr id="10" name="Прямоугольник 9"/>
          <p:cNvSpPr/>
          <p:nvPr/>
        </p:nvSpPr>
        <p:spPr>
          <a:xfrm>
            <a:off x="7899991" y="1031358"/>
            <a:ext cx="4292009" cy="22239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рямоугольник 22"/>
          <p:cNvSpPr/>
          <p:nvPr/>
        </p:nvSpPr>
        <p:spPr>
          <a:xfrm>
            <a:off x="407581" y="1193224"/>
            <a:ext cx="7804297" cy="2062103"/>
          </a:xfrm>
          <a:prstGeom prst="rect">
            <a:avLst/>
          </a:prstGeom>
          <a:solidFill>
            <a:schemeClr val="accent5">
              <a:lumMod val="75000"/>
            </a:schemeClr>
          </a:solidFill>
          <a:effectLst>
            <a:softEdge rad="0"/>
          </a:effectLst>
        </p:spPr>
        <p:txBody>
          <a:bodyPr wrap="square">
            <a:spAutoFit/>
          </a:bodyPr>
          <a:lstStyle/>
          <a:p>
            <a:pPr marL="285750" indent="-285750">
              <a:buFont typeface="Arial" panose="020B0604020202020204" pitchFamily="34" charset="0"/>
              <a:buChar char="•"/>
            </a:pPr>
            <a:r>
              <a:rPr lang="ru-RU" sz="3200" b="1" dirty="0">
                <a:solidFill>
                  <a:schemeClr val="bg1"/>
                </a:solidFill>
                <a:effectLst>
                  <a:outerShdw blurRad="38100" dist="38100" dir="2700000" algn="tl">
                    <a:srgbClr val="000000">
                      <a:alpha val="43137"/>
                    </a:srgbClr>
                  </a:outerShdw>
                </a:effectLst>
              </a:rPr>
              <a:t>Врач </a:t>
            </a:r>
            <a:r>
              <a:rPr lang="ru-RU" sz="3200" b="1" dirty="0" smtClean="0">
                <a:solidFill>
                  <a:schemeClr val="bg1"/>
                </a:solidFill>
                <a:effectLst>
                  <a:outerShdw blurRad="38100" dist="38100" dir="2700000" algn="tl">
                    <a:srgbClr val="000000">
                      <a:alpha val="43137"/>
                    </a:srgbClr>
                  </a:outerShdw>
                </a:effectLst>
              </a:rPr>
              <a:t>года</a:t>
            </a:r>
          </a:p>
          <a:p>
            <a:pPr marL="285750" indent="-285750">
              <a:buFont typeface="Arial" panose="020B0604020202020204" pitchFamily="34" charset="0"/>
              <a:buChar char="•"/>
            </a:pPr>
            <a:r>
              <a:rPr lang="ru-RU" sz="3200" b="1" dirty="0">
                <a:solidFill>
                  <a:schemeClr val="bg1"/>
                </a:solidFill>
                <a:effectLst>
                  <a:outerShdw blurRad="38100" dist="38100" dir="2700000" algn="tl">
                    <a:srgbClr val="000000">
                      <a:alpha val="43137"/>
                    </a:srgbClr>
                  </a:outerShdw>
                </a:effectLst>
              </a:rPr>
              <a:t>Турнир по </a:t>
            </a:r>
            <a:r>
              <a:rPr lang="ru-RU" sz="3200" b="1" dirty="0" smtClean="0">
                <a:solidFill>
                  <a:schemeClr val="bg1"/>
                </a:solidFill>
                <a:effectLst>
                  <a:outerShdw blurRad="38100" dist="38100" dir="2700000" algn="tl">
                    <a:srgbClr val="000000">
                      <a:alpha val="43137"/>
                    </a:srgbClr>
                  </a:outerShdw>
                </a:effectLst>
              </a:rPr>
              <a:t>бильярду</a:t>
            </a:r>
          </a:p>
          <a:p>
            <a:pPr marL="285750" indent="-285750">
              <a:buFont typeface="Arial" panose="020B0604020202020204" pitchFamily="34" charset="0"/>
              <a:buChar char="•"/>
            </a:pPr>
            <a:r>
              <a:rPr lang="ru-RU" sz="3200" b="1" dirty="0">
                <a:solidFill>
                  <a:schemeClr val="bg1"/>
                </a:solidFill>
                <a:effectLst>
                  <a:outerShdw blurRad="38100" dist="38100" dir="2700000" algn="tl">
                    <a:srgbClr val="000000">
                      <a:alpha val="43137"/>
                    </a:srgbClr>
                  </a:outerShdw>
                </a:effectLst>
              </a:rPr>
              <a:t>Спартакиады медицинских работников</a:t>
            </a:r>
          </a:p>
          <a:p>
            <a:pPr marL="285750" indent="-285750">
              <a:buFont typeface="Arial" panose="020B0604020202020204" pitchFamily="34" charset="0"/>
              <a:buChar char="•"/>
            </a:pPr>
            <a:r>
              <a:rPr lang="ru-RU" sz="3200" b="1" dirty="0">
                <a:solidFill>
                  <a:schemeClr val="bg1"/>
                </a:solidFill>
                <a:effectLst>
                  <a:outerShdw blurRad="38100" dist="38100" dir="2700000" algn="tl">
                    <a:srgbClr val="000000">
                      <a:alpha val="43137"/>
                    </a:srgbClr>
                  </a:outerShdw>
                </a:effectLst>
              </a:rPr>
              <a:t>Областной чемпионат по </a:t>
            </a:r>
            <a:r>
              <a:rPr lang="ru-RU" sz="3200" b="1" dirty="0" smtClean="0">
                <a:solidFill>
                  <a:schemeClr val="bg1"/>
                </a:solidFill>
                <a:effectLst>
                  <a:outerShdw blurRad="38100" dist="38100" dir="2700000" algn="tl">
                    <a:srgbClr val="000000">
                      <a:alpha val="43137"/>
                    </a:srgbClr>
                  </a:outerShdw>
                </a:effectLst>
              </a:rPr>
              <a:t>боулингу</a:t>
            </a:r>
            <a:endParaRPr lang="ru-RU" sz="3200" b="1" dirty="0">
              <a:solidFill>
                <a:schemeClr val="bg1"/>
              </a:solidFill>
              <a:effectLst>
                <a:outerShdw blurRad="38100" dist="38100" dir="2700000" algn="tl">
                  <a:srgbClr val="000000">
                    <a:alpha val="43137"/>
                  </a:srgbClr>
                </a:outerShdw>
              </a:effectLst>
            </a:endParaRP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359" y="3552911"/>
            <a:ext cx="4267358" cy="2103610"/>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9088" y="534590"/>
            <a:ext cx="3802912" cy="2535275"/>
          </a:xfrm>
          <a:prstGeom prst="rect">
            <a:avLst/>
          </a:prstGeom>
        </p:spPr>
      </p:pic>
    </p:spTree>
    <p:extLst>
      <p:ext uri="{BB962C8B-B14F-4D97-AF65-F5344CB8AC3E}">
        <p14:creationId xmlns:p14="http://schemas.microsoft.com/office/powerpoint/2010/main" val="1495557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52765" y="1802668"/>
            <a:ext cx="6121081" cy="4082713"/>
          </a:xfrm>
          <a:prstGeom prst="rect">
            <a:avLst/>
          </a:prstGeom>
        </p:spPr>
      </p:pic>
      <p:sp>
        <p:nvSpPr>
          <p:cNvPr id="5" name="TextBox 4"/>
          <p:cNvSpPr txBox="1"/>
          <p:nvPr/>
        </p:nvSpPr>
        <p:spPr>
          <a:xfrm>
            <a:off x="1931215" y="847623"/>
            <a:ext cx="10448021" cy="58477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ru-RU" sz="3200" b="1" dirty="0">
                <a:solidFill>
                  <a:schemeClr val="accent5">
                    <a:lumMod val="50000"/>
                  </a:schemeClr>
                </a:solidFill>
              </a:rPr>
              <a:t>Конкурс профессионального </a:t>
            </a:r>
            <a:r>
              <a:rPr lang="ru-RU" sz="3200" b="1" dirty="0" smtClean="0">
                <a:solidFill>
                  <a:schemeClr val="accent5">
                    <a:lumMod val="50000"/>
                  </a:schemeClr>
                </a:solidFill>
              </a:rPr>
              <a:t>мастерства «Врач </a:t>
            </a:r>
            <a:r>
              <a:rPr lang="ru-RU" sz="3200" b="1" dirty="0">
                <a:solidFill>
                  <a:schemeClr val="accent5">
                    <a:lumMod val="50000"/>
                  </a:schemeClr>
                </a:solidFill>
              </a:rPr>
              <a:t>года»</a:t>
            </a:r>
            <a:endParaRPr lang="ru-RU" sz="3200" dirty="0">
              <a:solidFill>
                <a:schemeClr val="accent5">
                  <a:lumMod val="50000"/>
                </a:schemeClr>
              </a:solidFill>
            </a:endParaRPr>
          </a:p>
        </p:txBody>
      </p:sp>
      <p:sp>
        <p:nvSpPr>
          <p:cNvPr id="2" name="TextBox 1"/>
          <p:cNvSpPr txBox="1"/>
          <p:nvPr/>
        </p:nvSpPr>
        <p:spPr>
          <a:xfrm>
            <a:off x="2682599" y="5177495"/>
            <a:ext cx="5851818" cy="707886"/>
          </a:xfrm>
          <a:prstGeom prst="rect">
            <a:avLst/>
          </a:prstGeom>
          <a:noFill/>
          <a:effectLst>
            <a:outerShdw blurRad="50800" dist="38100" dir="16200000" rotWithShape="0">
              <a:prstClr val="black">
                <a:alpha val="40000"/>
              </a:prstClr>
            </a:outerShdw>
          </a:effectLst>
        </p:spPr>
        <p:txBody>
          <a:bodyPr wrap="square" rtlCol="0">
            <a:spAutoFit/>
          </a:bodyPr>
          <a:lstStyle/>
          <a:p>
            <a:r>
              <a:rPr lang="ru-RU" sz="4000" b="1" dirty="0" smtClean="0">
                <a:solidFill>
                  <a:schemeClr val="bg1"/>
                </a:solidFill>
                <a:effectLst>
                  <a:outerShdw blurRad="38100" dist="38100" dir="2700000" algn="tl">
                    <a:srgbClr val="000000">
                      <a:alpha val="43137"/>
                    </a:srgbClr>
                  </a:outerShdw>
                </a:effectLst>
              </a:rPr>
              <a:t>Проводится с 2003 года</a:t>
            </a:r>
            <a:endParaRPr lang="ru-RU" sz="4000" b="1" dirty="0">
              <a:solidFill>
                <a:schemeClr val="bg1"/>
              </a:solidFill>
              <a:effectLst>
                <a:outerShdw blurRad="38100" dist="38100" dir="2700000" algn="tl">
                  <a:srgbClr val="000000">
                    <a:alpha val="43137"/>
                  </a:srgbClr>
                </a:outerShdw>
              </a:effectLst>
            </a:endParaRP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12894" y="4481505"/>
            <a:ext cx="2645588" cy="1764587"/>
          </a:xfrm>
          <a:prstGeom prst="rect">
            <a:avLst/>
          </a:prstGeom>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112893" y="1680155"/>
            <a:ext cx="2645584" cy="1764584"/>
          </a:xfrm>
          <a:prstGeom prst="rect">
            <a:avLst/>
          </a:prstGeom>
        </p:spPr>
      </p:pic>
      <p:pic>
        <p:nvPicPr>
          <p:cNvPr id="11" name="Рисунок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34417" y="1802668"/>
            <a:ext cx="3340143" cy="2227849"/>
          </a:xfrm>
          <a:prstGeom prst="rect">
            <a:avLst/>
          </a:prstGeom>
        </p:spPr>
      </p:pic>
      <p:pic>
        <p:nvPicPr>
          <p:cNvPr id="12" name="Рисунок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34417" y="4199533"/>
            <a:ext cx="3340143" cy="2227849"/>
          </a:xfrm>
          <a:prstGeom prst="rect">
            <a:avLst/>
          </a:prstGeom>
        </p:spPr>
      </p:pic>
    </p:spTree>
    <p:extLst>
      <p:ext uri="{BB962C8B-B14F-4D97-AF65-F5344CB8AC3E}">
        <p14:creationId xmlns:p14="http://schemas.microsoft.com/office/powerpoint/2010/main" val="14859216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51282" y="673451"/>
            <a:ext cx="7620000" cy="6001643"/>
          </a:xfrm>
          <a:prstGeom prst="rect">
            <a:avLst/>
          </a:prstGeom>
          <a:noFill/>
        </p:spPr>
        <p:txBody>
          <a:bodyPr wrap="square" rtlCol="0">
            <a:spAutoFit/>
          </a:bodyPr>
          <a:lstStyle/>
          <a:p>
            <a:pPr algn="ctr"/>
            <a:r>
              <a:rPr lang="ru-RU" sz="3600" b="1" dirty="0">
                <a:solidFill>
                  <a:schemeClr val="accent5">
                    <a:lumMod val="50000"/>
                  </a:schemeClr>
                </a:solidFill>
              </a:rPr>
              <a:t>Общее количество медработников, принимающих участие во всех этапах конкурса, ежегодно превышает </a:t>
            </a:r>
            <a:endParaRPr lang="ru-RU" sz="3600" b="1" dirty="0" smtClean="0">
              <a:solidFill>
                <a:schemeClr val="accent5">
                  <a:lumMod val="50000"/>
                </a:schemeClr>
              </a:solidFill>
            </a:endParaRPr>
          </a:p>
          <a:p>
            <a:pPr algn="ctr"/>
            <a:r>
              <a:rPr lang="ru-RU" sz="6000" b="1" dirty="0" smtClean="0">
                <a:solidFill>
                  <a:schemeClr val="accent5">
                    <a:lumMod val="50000"/>
                  </a:schemeClr>
                </a:solidFill>
              </a:rPr>
              <a:t>500 человек</a:t>
            </a:r>
            <a:r>
              <a:rPr lang="ru-RU" sz="6000" b="1" dirty="0">
                <a:solidFill>
                  <a:schemeClr val="accent5">
                    <a:lumMod val="50000"/>
                  </a:schemeClr>
                </a:solidFill>
              </a:rPr>
              <a:t>.</a:t>
            </a:r>
          </a:p>
          <a:p>
            <a:pPr algn="ctr"/>
            <a:r>
              <a:rPr lang="ru-RU" sz="3600" b="1" dirty="0">
                <a:solidFill>
                  <a:schemeClr val="accent5">
                    <a:lumMod val="50000"/>
                  </a:schemeClr>
                </a:solidFill>
              </a:rPr>
              <a:t>Номинанты областного конкурса регулярно принимают участие во Всероссийском этапе конкурса и неоднократно становились его победителями</a:t>
            </a:r>
            <a:r>
              <a:rPr lang="ru-RU" sz="3600" b="1" dirty="0" smtClean="0">
                <a:solidFill>
                  <a:schemeClr val="accent5">
                    <a:lumMod val="50000"/>
                  </a:schemeClr>
                </a:solidFill>
              </a:rPr>
              <a:t>.</a:t>
            </a:r>
            <a:endParaRPr lang="ru-RU" sz="3600" b="1" dirty="0">
              <a:solidFill>
                <a:schemeClr val="accent5">
                  <a:lumMod val="50000"/>
                </a:schemeClr>
              </a:solidFill>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2119" y="1105786"/>
            <a:ext cx="4109163" cy="2729220"/>
          </a:xfrm>
          <a:prstGeom prst="rect">
            <a:avLst/>
          </a:prstGeom>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119" y="3944678"/>
            <a:ext cx="4110962" cy="2730415"/>
          </a:xfrm>
          <a:prstGeom prst="rect">
            <a:avLst/>
          </a:prstGeom>
        </p:spPr>
      </p:pic>
    </p:spTree>
    <p:extLst>
      <p:ext uri="{BB962C8B-B14F-4D97-AF65-F5344CB8AC3E}">
        <p14:creationId xmlns:p14="http://schemas.microsoft.com/office/powerpoint/2010/main" val="773501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Скругленный прямоугольник 17"/>
          <p:cNvSpPr/>
          <p:nvPr/>
        </p:nvSpPr>
        <p:spPr>
          <a:xfrm>
            <a:off x="8183860" y="1074661"/>
            <a:ext cx="3774559" cy="5696176"/>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кругленный прямоугольник 16"/>
          <p:cNvSpPr/>
          <p:nvPr/>
        </p:nvSpPr>
        <p:spPr>
          <a:xfrm>
            <a:off x="4217923" y="1074661"/>
            <a:ext cx="3774559" cy="5696176"/>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кругленный прямоугольник 9"/>
          <p:cNvSpPr/>
          <p:nvPr/>
        </p:nvSpPr>
        <p:spPr>
          <a:xfrm>
            <a:off x="255181" y="1055498"/>
            <a:ext cx="3774559" cy="5696176"/>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TextBox 5"/>
          <p:cNvSpPr txBox="1"/>
          <p:nvPr/>
        </p:nvSpPr>
        <p:spPr>
          <a:xfrm>
            <a:off x="738663" y="1038112"/>
            <a:ext cx="2851102" cy="584775"/>
          </a:xfrm>
          <a:prstGeom prst="rect">
            <a:avLst/>
          </a:prstGeom>
          <a:noFill/>
        </p:spPr>
        <p:txBody>
          <a:bodyPr wrap="none" rtlCol="0">
            <a:spAutoFit/>
          </a:bodyPr>
          <a:lstStyle/>
          <a:p>
            <a:r>
              <a:rPr lang="ru-RU" sz="3200" b="1" dirty="0" smtClean="0">
                <a:solidFill>
                  <a:schemeClr val="accent5">
                    <a:lumMod val="75000"/>
                  </a:schemeClr>
                </a:solidFill>
              </a:rPr>
              <a:t>Врач года 2024</a:t>
            </a:r>
            <a:endParaRPr lang="ru-RU" sz="3200" b="1" dirty="0">
              <a:solidFill>
                <a:schemeClr val="accent5">
                  <a:lumMod val="75000"/>
                </a:schemeClr>
              </a:solidFill>
              <a:effectLst>
                <a:outerShdw blurRad="38100" dist="38100" dir="2700000" algn="tl">
                  <a:srgbClr val="000000">
                    <a:alpha val="43137"/>
                  </a:srgbClr>
                </a:outerShdw>
              </a:effectLst>
            </a:endParaRPr>
          </a:p>
        </p:txBody>
      </p:sp>
      <p:sp>
        <p:nvSpPr>
          <p:cNvPr id="33" name="Прямоугольник 32"/>
          <p:cNvSpPr/>
          <p:nvPr/>
        </p:nvSpPr>
        <p:spPr>
          <a:xfrm>
            <a:off x="757110" y="1622887"/>
            <a:ext cx="184731" cy="461665"/>
          </a:xfrm>
          <a:prstGeom prst="rect">
            <a:avLst/>
          </a:prstGeom>
        </p:spPr>
        <p:txBody>
          <a:bodyPr wrap="none">
            <a:spAutoFit/>
          </a:bodyPr>
          <a:lstStyle/>
          <a:p>
            <a:endParaRPr lang="ru-RU" sz="2400" b="1" dirty="0">
              <a:solidFill>
                <a:schemeClr val="accent6">
                  <a:lumMod val="50000"/>
                </a:schemeClr>
              </a:solidFill>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79668" y="1775638"/>
            <a:ext cx="3205898" cy="3205898"/>
          </a:xfrm>
          <a:prstGeom prst="rect">
            <a:avLst/>
          </a:prstGeom>
          <a:effectLst>
            <a:outerShdw blurRad="50800" dist="38100" dir="5400000" algn="t" rotWithShape="0">
              <a:prstClr val="black">
                <a:alpha val="40000"/>
              </a:prstClr>
            </a:outerShdw>
          </a:effectLst>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237" y="1775638"/>
            <a:ext cx="3257954" cy="3143032"/>
          </a:xfrm>
          <a:prstGeom prst="rect">
            <a:avLst/>
          </a:prstGeom>
          <a:effectLst>
            <a:outerShdw blurRad="50800" dist="38100" dir="5400000" algn="t" rotWithShape="0">
              <a:prstClr val="black">
                <a:alpha val="40000"/>
              </a:prstClr>
            </a:outerShdw>
          </a:effectLst>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72043" y="1775638"/>
            <a:ext cx="3398199" cy="3279532"/>
          </a:xfrm>
          <a:prstGeom prst="rect">
            <a:avLst/>
          </a:prstGeom>
          <a:effectLst>
            <a:outerShdw blurRad="50800" dist="38100" dir="5400000" algn="t" rotWithShape="0">
              <a:prstClr val="black">
                <a:alpha val="40000"/>
              </a:prstClr>
            </a:outerShdw>
          </a:effectLst>
        </p:spPr>
      </p:pic>
      <p:sp>
        <p:nvSpPr>
          <p:cNvPr id="11" name="TextBox 10"/>
          <p:cNvSpPr txBox="1"/>
          <p:nvPr/>
        </p:nvSpPr>
        <p:spPr>
          <a:xfrm>
            <a:off x="4657066" y="1055498"/>
            <a:ext cx="2851102" cy="584775"/>
          </a:xfrm>
          <a:prstGeom prst="rect">
            <a:avLst/>
          </a:prstGeom>
          <a:noFill/>
        </p:spPr>
        <p:txBody>
          <a:bodyPr wrap="none" rtlCol="0">
            <a:spAutoFit/>
          </a:bodyPr>
          <a:lstStyle/>
          <a:p>
            <a:r>
              <a:rPr lang="ru-RU" sz="3200" b="1" dirty="0" smtClean="0">
                <a:solidFill>
                  <a:schemeClr val="accent5">
                    <a:lumMod val="75000"/>
                  </a:schemeClr>
                </a:solidFill>
              </a:rPr>
              <a:t>Врач года 2025</a:t>
            </a:r>
            <a:endParaRPr lang="ru-RU" sz="3200" b="1" dirty="0">
              <a:solidFill>
                <a:schemeClr val="accent5">
                  <a:lumMod val="75000"/>
                </a:schemeClr>
              </a:solidFill>
              <a:effectLst>
                <a:outerShdw blurRad="38100" dist="38100" dir="2700000" algn="tl">
                  <a:srgbClr val="000000">
                    <a:alpha val="43137"/>
                  </a:srgbClr>
                </a:outerShdw>
              </a:effectLst>
            </a:endParaRPr>
          </a:p>
        </p:txBody>
      </p:sp>
      <p:sp>
        <p:nvSpPr>
          <p:cNvPr id="12" name="TextBox 11"/>
          <p:cNvSpPr txBox="1"/>
          <p:nvPr/>
        </p:nvSpPr>
        <p:spPr>
          <a:xfrm>
            <a:off x="8645591" y="1038112"/>
            <a:ext cx="2851102" cy="584775"/>
          </a:xfrm>
          <a:prstGeom prst="rect">
            <a:avLst/>
          </a:prstGeom>
          <a:noFill/>
        </p:spPr>
        <p:txBody>
          <a:bodyPr wrap="none" rtlCol="0">
            <a:spAutoFit/>
          </a:bodyPr>
          <a:lstStyle/>
          <a:p>
            <a:r>
              <a:rPr lang="ru-RU" sz="3200" b="1" dirty="0" smtClean="0">
                <a:solidFill>
                  <a:schemeClr val="accent5">
                    <a:lumMod val="75000"/>
                  </a:schemeClr>
                </a:solidFill>
              </a:rPr>
              <a:t>Врач года 2026</a:t>
            </a:r>
            <a:endParaRPr lang="ru-RU" sz="3200" b="1" dirty="0">
              <a:solidFill>
                <a:schemeClr val="accent5">
                  <a:lumMod val="75000"/>
                </a:schemeClr>
              </a:solidFill>
              <a:effectLst>
                <a:outerShdw blurRad="38100" dist="38100" dir="2700000" algn="tl">
                  <a:srgbClr val="000000">
                    <a:alpha val="43137"/>
                  </a:srgbClr>
                </a:outerShdw>
              </a:effectLst>
            </a:endParaRPr>
          </a:p>
        </p:txBody>
      </p:sp>
      <p:sp>
        <p:nvSpPr>
          <p:cNvPr id="9" name="TextBox 8"/>
          <p:cNvSpPr txBox="1"/>
          <p:nvPr/>
        </p:nvSpPr>
        <p:spPr>
          <a:xfrm>
            <a:off x="401295" y="5055170"/>
            <a:ext cx="3525837" cy="1600438"/>
          </a:xfrm>
          <a:prstGeom prst="rect">
            <a:avLst/>
          </a:prstGeom>
          <a:noFill/>
        </p:spPr>
        <p:txBody>
          <a:bodyPr wrap="none" rtlCol="0">
            <a:spAutoFit/>
          </a:bodyPr>
          <a:lstStyle/>
          <a:p>
            <a:pPr algn="ctr"/>
            <a:r>
              <a:rPr lang="ru-RU" sz="2200" b="1" dirty="0"/>
              <a:t>Дружинин </a:t>
            </a:r>
            <a:endParaRPr lang="en-US" sz="2200" b="1" dirty="0" smtClean="0"/>
          </a:p>
          <a:p>
            <a:pPr algn="ctr"/>
            <a:r>
              <a:rPr lang="ru-RU" sz="2200" b="1" dirty="0" smtClean="0"/>
              <a:t>Игорь Анатольевич</a:t>
            </a:r>
            <a:endParaRPr lang="en-US" sz="2200" b="1" dirty="0" smtClean="0"/>
          </a:p>
          <a:p>
            <a:pPr algn="ctr"/>
            <a:r>
              <a:rPr lang="ru-RU" dirty="0"/>
              <a:t>заведующий отделением – </a:t>
            </a:r>
            <a:endParaRPr lang="en-US" dirty="0" smtClean="0"/>
          </a:p>
          <a:p>
            <a:pPr algn="ctr"/>
            <a:r>
              <a:rPr lang="ru-RU" dirty="0" smtClean="0"/>
              <a:t>врач-анестезиолог-реаниматолог </a:t>
            </a:r>
            <a:endParaRPr lang="en-US" dirty="0" smtClean="0"/>
          </a:p>
          <a:p>
            <a:pPr algn="ctr"/>
            <a:r>
              <a:rPr lang="ru-RU" dirty="0" smtClean="0"/>
              <a:t>ГБУЗ </a:t>
            </a:r>
            <a:r>
              <a:rPr lang="ru-RU" dirty="0"/>
              <a:t>НСО «ГНОКБ»</a:t>
            </a:r>
          </a:p>
        </p:txBody>
      </p:sp>
      <p:sp>
        <p:nvSpPr>
          <p:cNvPr id="14" name="TextBox 13"/>
          <p:cNvSpPr txBox="1"/>
          <p:nvPr/>
        </p:nvSpPr>
        <p:spPr>
          <a:xfrm>
            <a:off x="4590861" y="5055170"/>
            <a:ext cx="2983509" cy="1323439"/>
          </a:xfrm>
          <a:prstGeom prst="rect">
            <a:avLst/>
          </a:prstGeom>
          <a:noFill/>
        </p:spPr>
        <p:txBody>
          <a:bodyPr wrap="none" rtlCol="0">
            <a:spAutoFit/>
          </a:bodyPr>
          <a:lstStyle/>
          <a:p>
            <a:pPr algn="ctr"/>
            <a:r>
              <a:rPr lang="ru-RU" sz="2200" b="1" dirty="0"/>
              <a:t>Баранов </a:t>
            </a:r>
            <a:endParaRPr lang="en-US" sz="2200" b="1" dirty="0" smtClean="0"/>
          </a:p>
          <a:p>
            <a:pPr algn="ctr"/>
            <a:r>
              <a:rPr lang="ru-RU" sz="2200" b="1" dirty="0" smtClean="0"/>
              <a:t>Владимир Валерьевич</a:t>
            </a:r>
            <a:endParaRPr lang="en-US" sz="2200" b="1" dirty="0" smtClean="0"/>
          </a:p>
          <a:p>
            <a:pPr algn="ctr"/>
            <a:r>
              <a:rPr lang="ru-RU" dirty="0"/>
              <a:t>врач-травматолог-ортопед </a:t>
            </a:r>
            <a:endParaRPr lang="en-US" dirty="0" smtClean="0"/>
          </a:p>
          <a:p>
            <a:pPr algn="ctr"/>
            <a:r>
              <a:rPr lang="ru-RU" dirty="0" smtClean="0"/>
              <a:t>ГБУЗ </a:t>
            </a:r>
            <a:r>
              <a:rPr lang="ru-RU" dirty="0"/>
              <a:t>НСО «</a:t>
            </a:r>
            <a:r>
              <a:rPr lang="ru-RU" dirty="0" smtClean="0"/>
              <a:t>ГКБ</a:t>
            </a:r>
            <a:r>
              <a:rPr lang="en-US" dirty="0" smtClean="0"/>
              <a:t> </a:t>
            </a:r>
            <a:r>
              <a:rPr lang="ru-RU" dirty="0" smtClean="0"/>
              <a:t>№</a:t>
            </a:r>
            <a:r>
              <a:rPr lang="en-US" dirty="0" smtClean="0"/>
              <a:t>34</a:t>
            </a:r>
            <a:r>
              <a:rPr lang="ru-RU" dirty="0" smtClean="0"/>
              <a:t>»</a:t>
            </a:r>
            <a:endParaRPr lang="ru-RU" dirty="0"/>
          </a:p>
        </p:txBody>
      </p:sp>
      <p:sp>
        <p:nvSpPr>
          <p:cNvPr id="16" name="TextBox 15"/>
          <p:cNvSpPr txBox="1"/>
          <p:nvPr/>
        </p:nvSpPr>
        <p:spPr>
          <a:xfrm>
            <a:off x="8622346" y="5059875"/>
            <a:ext cx="2897588" cy="1600438"/>
          </a:xfrm>
          <a:prstGeom prst="rect">
            <a:avLst/>
          </a:prstGeom>
          <a:noFill/>
        </p:spPr>
        <p:txBody>
          <a:bodyPr wrap="none" rtlCol="0">
            <a:spAutoFit/>
          </a:bodyPr>
          <a:lstStyle/>
          <a:p>
            <a:pPr algn="ctr"/>
            <a:r>
              <a:rPr lang="ru-RU" sz="2200" b="1" dirty="0"/>
              <a:t>Торгашов </a:t>
            </a:r>
            <a:endParaRPr lang="ru-RU" sz="2200" b="1" dirty="0" smtClean="0"/>
          </a:p>
          <a:p>
            <a:pPr algn="ctr"/>
            <a:r>
              <a:rPr lang="ru-RU" sz="2200" b="1" dirty="0" smtClean="0"/>
              <a:t>Михаил Николаевич</a:t>
            </a:r>
            <a:endParaRPr lang="en-US" sz="2200" b="1" dirty="0" smtClean="0"/>
          </a:p>
          <a:p>
            <a:pPr algn="ctr"/>
            <a:r>
              <a:rPr lang="ru-RU" dirty="0"/>
              <a:t>заведующий отделением – </a:t>
            </a:r>
            <a:endParaRPr lang="ru-RU" dirty="0" smtClean="0"/>
          </a:p>
          <a:p>
            <a:pPr algn="ctr"/>
            <a:r>
              <a:rPr lang="ru-RU" dirty="0" smtClean="0"/>
              <a:t>врач–невролог </a:t>
            </a:r>
          </a:p>
          <a:p>
            <a:pPr algn="ctr"/>
            <a:r>
              <a:rPr lang="ru-RU" dirty="0" smtClean="0"/>
              <a:t>ГБУЗ </a:t>
            </a:r>
            <a:r>
              <a:rPr lang="ru-RU" dirty="0"/>
              <a:t>НСО </a:t>
            </a:r>
            <a:r>
              <a:rPr lang="ru-RU" dirty="0" smtClean="0"/>
              <a:t>«НОГ </a:t>
            </a:r>
            <a:r>
              <a:rPr lang="ru-RU" dirty="0"/>
              <a:t>№ 2 </a:t>
            </a:r>
            <a:r>
              <a:rPr lang="ru-RU" dirty="0" smtClean="0"/>
              <a:t>ВВ»</a:t>
            </a:r>
            <a:endParaRPr lang="ru-RU" dirty="0"/>
          </a:p>
        </p:txBody>
      </p:sp>
    </p:spTree>
    <p:extLst>
      <p:ext uri="{BB962C8B-B14F-4D97-AF65-F5344CB8AC3E}">
        <p14:creationId xmlns:p14="http://schemas.microsoft.com/office/powerpoint/2010/main" val="2239617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56681" y="627303"/>
            <a:ext cx="4183741" cy="830997"/>
          </a:xfrm>
          <a:prstGeom prst="rect">
            <a:avLst/>
          </a:prstGeom>
          <a:noFill/>
        </p:spPr>
        <p:txBody>
          <a:bodyPr wrap="square" rtlCol="0">
            <a:spAutoFit/>
          </a:bodyPr>
          <a:lstStyle/>
          <a:p>
            <a:pPr algn="ctr"/>
            <a:r>
              <a:rPr lang="ru-RU" sz="4800" b="1" dirty="0" smtClean="0">
                <a:solidFill>
                  <a:schemeClr val="accent5">
                    <a:lumMod val="75000"/>
                  </a:schemeClr>
                </a:solidFill>
              </a:rPr>
              <a:t>Спартакиады</a:t>
            </a:r>
            <a:endParaRPr lang="ru-RU" sz="4800" dirty="0">
              <a:solidFill>
                <a:schemeClr val="accent5">
                  <a:lumMod val="75000"/>
                </a:schemeClr>
              </a:solidFill>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1091" y="1626781"/>
            <a:ext cx="3838789" cy="2559193"/>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8998" y="1626782"/>
            <a:ext cx="3838789" cy="2559193"/>
          </a:xfrm>
          <a:prstGeom prst="rect">
            <a:avLst/>
          </a:prstGeom>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86905" y="1626782"/>
            <a:ext cx="3838789" cy="2559193"/>
          </a:xfrm>
          <a:prstGeom prst="rect">
            <a:avLst/>
          </a:prstGeom>
        </p:spPr>
      </p:pic>
      <p:pic>
        <p:nvPicPr>
          <p:cNvPr id="10" name="Рисунок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091" y="4131576"/>
            <a:ext cx="3838789" cy="2559193"/>
          </a:xfrm>
          <a:prstGeom prst="rect">
            <a:avLst/>
          </a:prstGeom>
        </p:spPr>
      </p:pic>
      <p:pic>
        <p:nvPicPr>
          <p:cNvPr id="11" name="Рисунок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38998" y="4131577"/>
            <a:ext cx="3838789" cy="2559193"/>
          </a:xfrm>
          <a:prstGeom prst="rect">
            <a:avLst/>
          </a:prstGeom>
        </p:spPr>
      </p:pic>
      <p:pic>
        <p:nvPicPr>
          <p:cNvPr id="13" name="Рисунок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6905" y="4131576"/>
            <a:ext cx="3838789" cy="2559193"/>
          </a:xfrm>
          <a:prstGeom prst="rect">
            <a:avLst/>
          </a:prstGeom>
        </p:spPr>
      </p:pic>
    </p:spTree>
    <p:extLst>
      <p:ext uri="{BB962C8B-B14F-4D97-AF65-F5344CB8AC3E}">
        <p14:creationId xmlns:p14="http://schemas.microsoft.com/office/powerpoint/2010/main" val="14884149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00104" y="503033"/>
            <a:ext cx="7209578" cy="707886"/>
          </a:xfrm>
          <a:prstGeom prst="rect">
            <a:avLst/>
          </a:prstGeom>
          <a:noFill/>
        </p:spPr>
        <p:txBody>
          <a:bodyPr wrap="square" rtlCol="0">
            <a:spAutoFit/>
          </a:bodyPr>
          <a:lstStyle/>
          <a:p>
            <a:pPr algn="ctr"/>
            <a:r>
              <a:rPr lang="ru-RU" sz="4000" b="1" dirty="0" smtClean="0">
                <a:solidFill>
                  <a:schemeClr val="accent5">
                    <a:lumMod val="75000"/>
                  </a:schemeClr>
                </a:solidFill>
              </a:rPr>
              <a:t>Турнир по бильярду</a:t>
            </a:r>
            <a:endParaRPr lang="ru-RU" sz="4000" dirty="0">
              <a:solidFill>
                <a:schemeClr val="accent5">
                  <a:lumMod val="75000"/>
                </a:schemeClr>
              </a:solidFill>
            </a:endParaRPr>
          </a:p>
        </p:txBody>
      </p:sp>
      <p:pic>
        <p:nvPicPr>
          <p:cNvPr id="5" name="Рисунок 4"/>
          <p:cNvPicPr>
            <a:picLocks noChangeAspect="1"/>
          </p:cNvPicPr>
          <p:nvPr/>
        </p:nvPicPr>
        <p:blipFill rotWithShape="1">
          <a:blip r:embed="rId2" cstate="print">
            <a:extLst>
              <a:ext uri="{28A0092B-C50C-407E-A947-70E740481C1C}">
                <a14:useLocalDpi xmlns:a14="http://schemas.microsoft.com/office/drawing/2010/main" val="0"/>
              </a:ext>
            </a:extLst>
          </a:blip>
          <a:srcRect b="14318"/>
          <a:stretch/>
        </p:blipFill>
        <p:spPr>
          <a:xfrm>
            <a:off x="642618" y="1370407"/>
            <a:ext cx="3271919" cy="1868965"/>
          </a:xfrm>
          <a:prstGeom prst="rect">
            <a:avLst/>
          </a:prstGeom>
        </p:spPr>
      </p:pic>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618" y="3418354"/>
            <a:ext cx="2161960" cy="3242941"/>
          </a:xfrm>
          <a:prstGeom prst="rect">
            <a:avLst/>
          </a:prstGeom>
        </p:spPr>
      </p:pic>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17792" y="4840247"/>
            <a:ext cx="2731574" cy="1821049"/>
          </a:xfrm>
          <a:prstGeom prst="rect">
            <a:avLst/>
          </a:prstGeom>
        </p:spPr>
      </p:pic>
      <p:pic>
        <p:nvPicPr>
          <p:cNvPr id="12" name="Рисунок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76634" y="4840247"/>
            <a:ext cx="2731574" cy="1821049"/>
          </a:xfrm>
          <a:prstGeom prst="rect">
            <a:avLst/>
          </a:prstGeom>
        </p:spPr>
      </p:pic>
      <p:pic>
        <p:nvPicPr>
          <p:cNvPr id="16" name="Рисунок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31758" y="1370407"/>
            <a:ext cx="7517607" cy="3281435"/>
          </a:xfrm>
          <a:prstGeom prst="rect">
            <a:avLst/>
          </a:prstGeom>
        </p:spPr>
      </p:pic>
      <p:pic>
        <p:nvPicPr>
          <p:cNvPr id="17" name="Рисунок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80264" y="4817280"/>
            <a:ext cx="2766024" cy="1844016"/>
          </a:xfrm>
          <a:prstGeom prst="rect">
            <a:avLst/>
          </a:prstGeom>
        </p:spPr>
      </p:pic>
    </p:spTree>
    <p:extLst>
      <p:ext uri="{BB962C8B-B14F-4D97-AF65-F5344CB8AC3E}">
        <p14:creationId xmlns:p14="http://schemas.microsoft.com/office/powerpoint/2010/main" val="2917091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733851" y="480959"/>
            <a:ext cx="6700888" cy="707886"/>
          </a:xfrm>
          <a:prstGeom prst="rect">
            <a:avLst/>
          </a:prstGeom>
          <a:noFill/>
        </p:spPr>
        <p:txBody>
          <a:bodyPr wrap="square" rtlCol="0">
            <a:spAutoFit/>
          </a:bodyPr>
          <a:lstStyle/>
          <a:p>
            <a:pPr algn="ctr"/>
            <a:r>
              <a:rPr lang="ru-RU" sz="4000" b="1" dirty="0" smtClean="0">
                <a:solidFill>
                  <a:schemeClr val="accent5">
                    <a:lumMod val="75000"/>
                  </a:schemeClr>
                </a:solidFill>
              </a:rPr>
              <a:t>Работа офиса НОАВ</a:t>
            </a:r>
            <a:endParaRPr lang="ru-RU" sz="4000" dirty="0">
              <a:solidFill>
                <a:schemeClr val="accent5">
                  <a:lumMod val="75000"/>
                </a:schemeClr>
              </a:solidFill>
            </a:endParaRPr>
          </a:p>
        </p:txBody>
      </p:sp>
      <p:pic>
        <p:nvPicPr>
          <p:cNvPr id="2" name="Рисунок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93263" y="1102437"/>
            <a:ext cx="4423874" cy="2488429"/>
          </a:xfrm>
          <a:prstGeom prst="rect">
            <a:avLst/>
          </a:prstGeom>
        </p:spPr>
      </p:pic>
      <p:pic>
        <p:nvPicPr>
          <p:cNvPr id="5" name="Рисунок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44127" y="1119514"/>
            <a:ext cx="4423875" cy="2488430"/>
          </a:xfrm>
          <a:prstGeom prst="rect">
            <a:avLst/>
          </a:prstGeom>
        </p:spPr>
      </p:pic>
      <p:pic>
        <p:nvPicPr>
          <p:cNvPr id="8" name="Рисунок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3263" y="3829563"/>
            <a:ext cx="4423874" cy="2488087"/>
          </a:xfrm>
          <a:prstGeom prst="rect">
            <a:avLst/>
          </a:prstGeom>
        </p:spPr>
      </p:pic>
      <p:pic>
        <p:nvPicPr>
          <p:cNvPr id="9" name="Рисунок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44127" y="3829562"/>
            <a:ext cx="3317449" cy="2488087"/>
          </a:xfrm>
          <a:prstGeom prst="rect">
            <a:avLst/>
          </a:prstGeom>
        </p:spPr>
      </p:pic>
      <p:sp>
        <p:nvSpPr>
          <p:cNvPr id="10" name="TextBox 9"/>
          <p:cNvSpPr txBox="1"/>
          <p:nvPr/>
        </p:nvSpPr>
        <p:spPr>
          <a:xfrm>
            <a:off x="355764" y="3270855"/>
            <a:ext cx="4756174" cy="523220"/>
          </a:xfrm>
          <a:prstGeom prst="rect">
            <a:avLst/>
          </a:prstGeom>
          <a:solidFill>
            <a:schemeClr val="accent5">
              <a:lumMod val="75000"/>
            </a:schemeClr>
          </a:solidFill>
        </p:spPr>
        <p:txBody>
          <a:bodyPr wrap="none" rtlCol="0">
            <a:spAutoFit/>
          </a:bodyPr>
          <a:lstStyle/>
          <a:p>
            <a:r>
              <a:rPr lang="ru-RU" sz="2800" b="1" dirty="0" smtClean="0">
                <a:solidFill>
                  <a:schemeClr val="bg1"/>
                </a:solidFill>
                <a:effectLst>
                  <a:outerShdw blurRad="38100" dist="38100" dir="2700000" algn="tl">
                    <a:srgbClr val="000000">
                      <a:alpha val="43137"/>
                    </a:srgbClr>
                  </a:outerShdw>
                </a:effectLst>
              </a:rPr>
              <a:t>Семинар по УЗИ диагностике</a:t>
            </a:r>
            <a:endParaRPr lang="ru-RU" sz="2800" b="1" dirty="0">
              <a:solidFill>
                <a:schemeClr val="bg1"/>
              </a:solidFill>
              <a:effectLst>
                <a:outerShdw blurRad="38100" dist="38100" dir="2700000" algn="tl">
                  <a:srgbClr val="000000">
                    <a:alpha val="43137"/>
                  </a:srgbClr>
                </a:outerShdw>
              </a:effectLst>
            </a:endParaRPr>
          </a:p>
        </p:txBody>
      </p:sp>
      <p:sp>
        <p:nvSpPr>
          <p:cNvPr id="14" name="TextBox 13"/>
          <p:cNvSpPr txBox="1"/>
          <p:nvPr/>
        </p:nvSpPr>
        <p:spPr>
          <a:xfrm>
            <a:off x="6381655" y="3239395"/>
            <a:ext cx="5737340" cy="523220"/>
          </a:xfrm>
          <a:prstGeom prst="rect">
            <a:avLst/>
          </a:prstGeom>
          <a:solidFill>
            <a:schemeClr val="accent5">
              <a:lumMod val="75000"/>
            </a:schemeClr>
          </a:solidFill>
        </p:spPr>
        <p:txBody>
          <a:bodyPr wrap="none" rtlCol="0">
            <a:spAutoFit/>
          </a:bodyPr>
          <a:lstStyle/>
          <a:p>
            <a:r>
              <a:rPr lang="ru-RU" sz="2800" b="1" dirty="0" smtClean="0">
                <a:solidFill>
                  <a:schemeClr val="bg1"/>
                </a:solidFill>
                <a:effectLst>
                  <a:outerShdw blurRad="38100" dist="38100" dir="2700000" algn="tl">
                    <a:srgbClr val="000000">
                      <a:alpha val="43137"/>
                    </a:srgbClr>
                  </a:outerShdw>
                </a:effectLst>
              </a:rPr>
              <a:t>Совещание с руководством ТФОМС</a:t>
            </a:r>
            <a:endParaRPr lang="ru-RU" sz="2800" b="1" dirty="0">
              <a:solidFill>
                <a:schemeClr val="bg1"/>
              </a:solidFill>
              <a:effectLst>
                <a:outerShdw blurRad="38100" dist="38100" dir="2700000" algn="tl">
                  <a:srgbClr val="000000">
                    <a:alpha val="43137"/>
                  </a:srgbClr>
                </a:outerShdw>
              </a:effectLst>
            </a:endParaRPr>
          </a:p>
        </p:txBody>
      </p:sp>
      <p:sp>
        <p:nvSpPr>
          <p:cNvPr id="15" name="TextBox 14"/>
          <p:cNvSpPr txBox="1"/>
          <p:nvPr/>
        </p:nvSpPr>
        <p:spPr>
          <a:xfrm>
            <a:off x="193275" y="5840597"/>
            <a:ext cx="5787803" cy="954107"/>
          </a:xfrm>
          <a:prstGeom prst="rect">
            <a:avLst/>
          </a:prstGeom>
          <a:solidFill>
            <a:schemeClr val="accent5">
              <a:lumMod val="75000"/>
            </a:schemeClr>
          </a:solidFill>
        </p:spPr>
        <p:txBody>
          <a:bodyPr wrap="none" rtlCol="0">
            <a:spAutoFit/>
          </a:bodyPr>
          <a:lstStyle/>
          <a:p>
            <a:r>
              <a:rPr lang="ru-RU" sz="2800" b="1" dirty="0" smtClean="0">
                <a:solidFill>
                  <a:schemeClr val="bg1"/>
                </a:solidFill>
                <a:effectLst>
                  <a:outerShdw blurRad="38100" dist="38100" dir="2700000" algn="tl">
                    <a:srgbClr val="000000">
                      <a:alpha val="43137"/>
                    </a:srgbClr>
                  </a:outerShdw>
                </a:effectLst>
              </a:rPr>
              <a:t>Заседание Правления по вопросам </a:t>
            </a:r>
          </a:p>
          <a:p>
            <a:r>
              <a:rPr lang="ru-RU" sz="2800" b="1" dirty="0" smtClean="0">
                <a:solidFill>
                  <a:schemeClr val="bg1"/>
                </a:solidFill>
                <a:effectLst>
                  <a:outerShdw blurRad="38100" dist="38100" dir="2700000" algn="tl">
                    <a:srgbClr val="000000">
                      <a:alpha val="43137"/>
                    </a:srgbClr>
                  </a:outerShdw>
                </a:effectLst>
              </a:rPr>
              <a:t>страхования </a:t>
            </a:r>
            <a:r>
              <a:rPr lang="ru-RU" sz="2800" b="1" dirty="0" err="1" smtClean="0">
                <a:solidFill>
                  <a:schemeClr val="bg1"/>
                </a:solidFill>
                <a:effectLst>
                  <a:outerShdw blurRad="38100" dist="38100" dir="2700000" algn="tl">
                    <a:srgbClr val="000000">
                      <a:alpha val="43137"/>
                    </a:srgbClr>
                  </a:outerShdw>
                </a:effectLst>
              </a:rPr>
              <a:t>профответственности</a:t>
            </a:r>
            <a:endParaRPr lang="ru-RU" sz="2800" b="1" dirty="0">
              <a:solidFill>
                <a:schemeClr val="bg1"/>
              </a:solidFill>
              <a:effectLst>
                <a:outerShdw blurRad="38100" dist="38100" dir="2700000" algn="tl">
                  <a:srgbClr val="000000">
                    <a:alpha val="43137"/>
                  </a:srgbClr>
                </a:outerShdw>
              </a:effectLst>
            </a:endParaRPr>
          </a:p>
        </p:txBody>
      </p:sp>
      <p:sp>
        <p:nvSpPr>
          <p:cNvPr id="16" name="TextBox 15"/>
          <p:cNvSpPr txBox="1"/>
          <p:nvPr/>
        </p:nvSpPr>
        <p:spPr>
          <a:xfrm>
            <a:off x="8155557" y="6056039"/>
            <a:ext cx="3496342" cy="523220"/>
          </a:xfrm>
          <a:prstGeom prst="rect">
            <a:avLst/>
          </a:prstGeom>
          <a:solidFill>
            <a:schemeClr val="accent5">
              <a:lumMod val="75000"/>
            </a:schemeClr>
          </a:solidFill>
        </p:spPr>
        <p:txBody>
          <a:bodyPr wrap="none" rtlCol="0">
            <a:spAutoFit/>
          </a:bodyPr>
          <a:lstStyle/>
          <a:p>
            <a:r>
              <a:rPr lang="ru-RU" sz="2800" b="1" dirty="0" smtClean="0">
                <a:solidFill>
                  <a:schemeClr val="bg1"/>
                </a:solidFill>
                <a:effectLst>
                  <a:outerShdw blurRad="38100" dist="38100" dir="2700000" algn="tl">
                    <a:srgbClr val="000000">
                      <a:alpha val="43137"/>
                    </a:srgbClr>
                  </a:outerShdw>
                </a:effectLst>
              </a:rPr>
              <a:t>Школа ревматологов</a:t>
            </a:r>
            <a:endParaRPr lang="ru-RU" sz="28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162889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659312" y="583970"/>
            <a:ext cx="6700888" cy="707886"/>
          </a:xfrm>
          <a:prstGeom prst="rect">
            <a:avLst/>
          </a:prstGeom>
          <a:noFill/>
        </p:spPr>
        <p:txBody>
          <a:bodyPr wrap="square" rtlCol="0">
            <a:spAutoFit/>
          </a:bodyPr>
          <a:lstStyle/>
          <a:p>
            <a:pPr algn="ctr"/>
            <a:r>
              <a:rPr lang="ru-RU" sz="4000" b="1" dirty="0" smtClean="0">
                <a:solidFill>
                  <a:schemeClr val="accent5">
                    <a:lumMod val="75000"/>
                  </a:schemeClr>
                </a:solidFill>
              </a:rPr>
              <a:t>Клуб </a:t>
            </a:r>
            <a:r>
              <a:rPr lang="ru-RU" sz="4000" b="1" dirty="0" err="1" smtClean="0">
                <a:solidFill>
                  <a:schemeClr val="accent5">
                    <a:lumMod val="75000"/>
                  </a:schemeClr>
                </a:solidFill>
              </a:rPr>
              <a:t>начмедов</a:t>
            </a:r>
            <a:endParaRPr lang="ru-RU" sz="4000" dirty="0">
              <a:solidFill>
                <a:schemeClr val="accent5">
                  <a:lumMod val="75000"/>
                </a:schemeClr>
              </a:solidFill>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4537" y="4072269"/>
            <a:ext cx="4215219" cy="2371061"/>
          </a:xfrm>
          <a:prstGeom prst="rect">
            <a:avLst/>
          </a:prstGeom>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9707" y="4072269"/>
            <a:ext cx="4215220" cy="2371061"/>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4538" y="1430079"/>
            <a:ext cx="4205767" cy="2365744"/>
          </a:xfrm>
          <a:prstGeom prst="rect">
            <a:avLst/>
          </a:prstGeom>
        </p:spPr>
      </p:pic>
      <p:pic>
        <p:nvPicPr>
          <p:cNvPr id="11" name="Рисунок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49707" y="1430079"/>
            <a:ext cx="4205767" cy="2365744"/>
          </a:xfrm>
          <a:prstGeom prst="rect">
            <a:avLst/>
          </a:prstGeom>
        </p:spPr>
      </p:pic>
    </p:spTree>
    <p:extLst>
      <p:ext uri="{BB962C8B-B14F-4D97-AF65-F5344CB8AC3E}">
        <p14:creationId xmlns:p14="http://schemas.microsoft.com/office/powerpoint/2010/main" val="228504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66303" y="1622096"/>
            <a:ext cx="6677247" cy="5007935"/>
          </a:xfrm>
          <a:prstGeom prst="rect">
            <a:avLst/>
          </a:prstGeom>
        </p:spPr>
      </p:pic>
      <p:pic>
        <p:nvPicPr>
          <p:cNvPr id="5" name="Рисунок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1835" y="4394449"/>
            <a:ext cx="4673690" cy="2235582"/>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Рисунок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252480" y="2054733"/>
            <a:ext cx="2595834" cy="1730556"/>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Прямоугольник 6"/>
          <p:cNvSpPr/>
          <p:nvPr/>
        </p:nvSpPr>
        <p:spPr>
          <a:xfrm>
            <a:off x="3909074" y="610503"/>
            <a:ext cx="3996800" cy="923330"/>
          </a:xfrm>
          <a:prstGeom prst="rect">
            <a:avLst/>
          </a:prstGeom>
        </p:spPr>
        <p:txBody>
          <a:bodyPr wrap="none">
            <a:spAutoFit/>
          </a:bodyPr>
          <a:lstStyle/>
          <a:p>
            <a:r>
              <a:rPr lang="ru-RU" sz="5400" b="1" dirty="0">
                <a:solidFill>
                  <a:schemeClr val="accent5">
                    <a:lumMod val="75000"/>
                  </a:schemeClr>
                </a:solidFill>
                <a:ea typeface="Times New Roman" panose="02020603050405020304" pitchFamily="18" charset="0"/>
              </a:rPr>
              <a:t>Музей НОАВ</a:t>
            </a:r>
            <a:endParaRPr lang="ru-RU" sz="5400" dirty="0">
              <a:solidFill>
                <a:schemeClr val="accent5">
                  <a:lumMod val="75000"/>
                </a:schemeClr>
              </a:solidFill>
            </a:endParaRPr>
          </a:p>
        </p:txBody>
      </p:sp>
      <p:pic>
        <p:nvPicPr>
          <p:cNvPr id="9" name="Рисунок 8"/>
          <p:cNvPicPr>
            <a:picLocks noChangeAspect="1"/>
          </p:cNvPicPr>
          <p:nvPr/>
        </p:nvPicPr>
        <p:blipFill rotWithShape="1">
          <a:blip r:embed="rId5" cstate="print">
            <a:extLst>
              <a:ext uri="{28A0092B-C50C-407E-A947-70E740481C1C}">
                <a14:useLocalDpi xmlns:a14="http://schemas.microsoft.com/office/drawing/2010/main" val="0"/>
              </a:ext>
            </a:extLst>
          </a:blip>
          <a:srcRect l="23678" t="18141" r="16167" b="33332"/>
          <a:stretch/>
        </p:blipFill>
        <p:spPr>
          <a:xfrm>
            <a:off x="2682147" y="1622094"/>
            <a:ext cx="2413377" cy="2595833"/>
          </a:xfrm>
          <a:prstGeom prst="rect">
            <a:avLst/>
          </a:prstGeom>
        </p:spPr>
      </p:pic>
    </p:spTree>
    <p:extLst>
      <p:ext uri="{BB962C8B-B14F-4D97-AF65-F5344CB8AC3E}">
        <p14:creationId xmlns:p14="http://schemas.microsoft.com/office/powerpoint/2010/main" val="3193397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70712" y="461780"/>
            <a:ext cx="6597062" cy="861774"/>
          </a:xfrm>
          <a:prstGeom prst="rect">
            <a:avLst/>
          </a:prstGeom>
        </p:spPr>
        <p:txBody>
          <a:bodyPr wrap="none">
            <a:spAutoFit/>
          </a:bodyPr>
          <a:lstStyle/>
          <a:p>
            <a:r>
              <a:rPr lang="ru-RU" sz="5000" b="1" dirty="0" smtClean="0">
                <a:solidFill>
                  <a:schemeClr val="accent5">
                    <a:lumMod val="75000"/>
                  </a:schemeClr>
                </a:solidFill>
                <a:ea typeface="Times New Roman" panose="02020603050405020304" pitchFamily="18" charset="0"/>
              </a:rPr>
              <a:t>Совет молодых врачей</a:t>
            </a:r>
            <a:endParaRPr lang="ru-RU" sz="5000" dirty="0">
              <a:solidFill>
                <a:schemeClr val="accent5">
                  <a:lumMod val="75000"/>
                </a:schemeClr>
              </a:solidFill>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4697" y="1371401"/>
            <a:ext cx="7106419" cy="5350303"/>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160" y="1371401"/>
            <a:ext cx="3765272" cy="2615807"/>
          </a:xfrm>
          <a:prstGeom prst="rect">
            <a:avLst/>
          </a:prstGeom>
        </p:spPr>
      </p:pic>
      <p:pic>
        <p:nvPicPr>
          <p:cNvPr id="3" name="Рисунок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160" y="4082902"/>
            <a:ext cx="3765272" cy="2638802"/>
          </a:xfrm>
          <a:prstGeom prst="rect">
            <a:avLst/>
          </a:prstGeom>
        </p:spPr>
      </p:pic>
    </p:spTree>
    <p:extLst>
      <p:ext uri="{BB962C8B-B14F-4D97-AF65-F5344CB8AC3E}">
        <p14:creationId xmlns:p14="http://schemas.microsoft.com/office/powerpoint/2010/main" val="4110318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698" y="1141606"/>
            <a:ext cx="5898018" cy="5496695"/>
          </a:xfrm>
          <a:prstGeom prst="rect">
            <a:avLst/>
          </a:prstGeom>
        </p:spPr>
      </p:pic>
      <p:sp>
        <p:nvSpPr>
          <p:cNvPr id="8" name="TextBox 7"/>
          <p:cNvSpPr txBox="1"/>
          <p:nvPr/>
        </p:nvSpPr>
        <p:spPr>
          <a:xfrm>
            <a:off x="7766741" y="586393"/>
            <a:ext cx="2427268" cy="769441"/>
          </a:xfrm>
          <a:prstGeom prst="rect">
            <a:avLst/>
          </a:prstGeom>
          <a:noFill/>
        </p:spPr>
        <p:txBody>
          <a:bodyPr wrap="none" rtlCol="0">
            <a:spAutoFit/>
          </a:bodyPr>
          <a:lstStyle/>
          <a:p>
            <a:r>
              <a:rPr lang="ru-RU" sz="4400" b="1" dirty="0" smtClean="0">
                <a:solidFill>
                  <a:schemeClr val="accent5">
                    <a:lumMod val="75000"/>
                  </a:schemeClr>
                </a:solidFill>
              </a:rPr>
              <a:t>Наш сайт</a:t>
            </a:r>
            <a:endParaRPr lang="ru-RU" sz="4400" b="1" dirty="0">
              <a:solidFill>
                <a:schemeClr val="accent5">
                  <a:lumMod val="75000"/>
                </a:schemeClr>
              </a:solidFill>
            </a:endParaRPr>
          </a:p>
        </p:txBody>
      </p:sp>
      <p:pic>
        <p:nvPicPr>
          <p:cNvPr id="2" name="Рисунок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43192" y="1450224"/>
            <a:ext cx="4063534" cy="5081752"/>
          </a:xfrm>
          <a:prstGeom prst="rect">
            <a:avLst/>
          </a:prstGeom>
        </p:spPr>
      </p:pic>
    </p:spTree>
    <p:extLst>
      <p:ext uri="{BB962C8B-B14F-4D97-AF65-F5344CB8AC3E}">
        <p14:creationId xmlns:p14="http://schemas.microsoft.com/office/powerpoint/2010/main" val="34095698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86360" y="1087822"/>
            <a:ext cx="7153275" cy="3352800"/>
          </a:xfrm>
          <a:prstGeom prst="rect">
            <a:avLst/>
          </a:prstGeom>
        </p:spPr>
      </p:pic>
      <p:sp>
        <p:nvSpPr>
          <p:cNvPr id="9" name="TextBox 8"/>
          <p:cNvSpPr txBox="1"/>
          <p:nvPr/>
        </p:nvSpPr>
        <p:spPr>
          <a:xfrm>
            <a:off x="2338806" y="4074290"/>
            <a:ext cx="4434964" cy="2635036"/>
          </a:xfrm>
          <a:prstGeom prst="rect">
            <a:avLst/>
          </a:prstGeom>
          <a:solidFill>
            <a:schemeClr val="accent1">
              <a:lumMod val="20000"/>
              <a:lumOff val="80000"/>
            </a:schemeClr>
          </a:solidFill>
          <a:ln>
            <a:solidFill>
              <a:srgbClr val="002060"/>
            </a:solidFill>
          </a:ln>
        </p:spPr>
        <p:txBody>
          <a:bodyPr wrap="square" rtlCol="0">
            <a:spAutoFit/>
          </a:bodyPr>
          <a:lstStyle/>
          <a:p>
            <a:pPr algn="ctr"/>
            <a:r>
              <a:rPr lang="ru-RU" sz="4000" b="1" dirty="0" smtClean="0">
                <a:solidFill>
                  <a:schemeClr val="accent5">
                    <a:lumMod val="50000"/>
                  </a:schemeClr>
                </a:solidFill>
              </a:rPr>
              <a:t>Официальная </a:t>
            </a:r>
          </a:p>
          <a:p>
            <a:pPr algn="ctr"/>
            <a:r>
              <a:rPr lang="ru-RU" sz="4000" b="1" dirty="0" smtClean="0">
                <a:solidFill>
                  <a:schemeClr val="accent5">
                    <a:lumMod val="50000"/>
                  </a:schemeClr>
                </a:solidFill>
              </a:rPr>
              <a:t>страница </a:t>
            </a:r>
          </a:p>
          <a:p>
            <a:pPr algn="ctr"/>
            <a:r>
              <a:rPr lang="ru-RU" sz="4000" b="1" dirty="0" err="1" smtClean="0">
                <a:solidFill>
                  <a:schemeClr val="accent5">
                    <a:lumMod val="50000"/>
                  </a:schemeClr>
                </a:solidFill>
              </a:rPr>
              <a:t>Вконтакте</a:t>
            </a:r>
            <a:endParaRPr lang="ru-RU" sz="4000" b="1" dirty="0" smtClean="0">
              <a:solidFill>
                <a:schemeClr val="accent5">
                  <a:lumMod val="50000"/>
                </a:schemeClr>
              </a:solidFill>
            </a:endParaRPr>
          </a:p>
          <a:p>
            <a:pPr algn="ctr"/>
            <a:r>
              <a:rPr lang="en-US" sz="4000" b="1" dirty="0" smtClean="0">
                <a:solidFill>
                  <a:schemeClr val="accent5">
                    <a:lumMod val="50000"/>
                  </a:schemeClr>
                </a:solidFill>
              </a:rPr>
              <a:t>vk.com/</a:t>
            </a:r>
            <a:r>
              <a:rPr lang="en-US" sz="4000" b="1" dirty="0" err="1" smtClean="0">
                <a:solidFill>
                  <a:schemeClr val="accent5">
                    <a:lumMod val="50000"/>
                  </a:schemeClr>
                </a:solidFill>
              </a:rPr>
              <a:t>vrachi_nso</a:t>
            </a:r>
            <a:endParaRPr lang="ru-RU" sz="4000" b="1" dirty="0">
              <a:solidFill>
                <a:schemeClr val="accent5">
                  <a:lumMod val="50000"/>
                </a:schemeClr>
              </a:solidFill>
            </a:endParaRPr>
          </a:p>
        </p:txBody>
      </p:sp>
      <p:pic>
        <p:nvPicPr>
          <p:cNvPr id="3" name="Рисунок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69163" y="819807"/>
            <a:ext cx="4416764" cy="5523186"/>
          </a:xfrm>
          <a:prstGeom prst="rect">
            <a:avLst/>
          </a:prstGeom>
        </p:spPr>
      </p:pic>
    </p:spTree>
    <p:extLst>
      <p:ext uri="{BB962C8B-B14F-4D97-AF65-F5344CB8AC3E}">
        <p14:creationId xmlns:p14="http://schemas.microsoft.com/office/powerpoint/2010/main" val="25344527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39918" y="733641"/>
            <a:ext cx="8745196" cy="1323439"/>
          </a:xfrm>
          <a:prstGeom prst="rect">
            <a:avLst/>
          </a:prstGeom>
        </p:spPr>
        <p:txBody>
          <a:bodyPr wrap="square">
            <a:spAutoFit/>
          </a:bodyPr>
          <a:lstStyle/>
          <a:p>
            <a:pPr indent="450215" algn="ctr">
              <a:spcAft>
                <a:spcPts val="0"/>
              </a:spcAft>
            </a:pPr>
            <a:r>
              <a:rPr lang="ru-RU" sz="4000" b="1" dirty="0" smtClean="0">
                <a:solidFill>
                  <a:schemeClr val="accent5">
                    <a:lumMod val="50000"/>
                  </a:schemeClr>
                </a:solidFill>
                <a:ea typeface="Calibri" panose="020F0502020204030204" pitchFamily="34" charset="0"/>
                <a:cs typeface="Times New Roman" panose="02020603050405020304" pitchFamily="18" charset="0"/>
              </a:rPr>
              <a:t>Работа  в рабочих </a:t>
            </a:r>
            <a:r>
              <a:rPr lang="ru-RU" sz="4000" b="1" dirty="0">
                <a:solidFill>
                  <a:schemeClr val="accent5">
                    <a:lumMod val="50000"/>
                  </a:schemeClr>
                </a:solidFill>
                <a:ea typeface="Calibri" panose="020F0502020204030204" pitchFamily="34" charset="0"/>
                <a:cs typeface="Times New Roman" panose="02020603050405020304" pitchFamily="18" charset="0"/>
              </a:rPr>
              <a:t>экспертных группах при Минздраве НСО.</a:t>
            </a:r>
            <a:endParaRPr lang="ru-RU" sz="4000" dirty="0">
              <a:solidFill>
                <a:schemeClr val="accent5">
                  <a:lumMod val="50000"/>
                </a:schemeClr>
              </a:solidFill>
              <a:effectLst/>
              <a:ea typeface="Calibri" panose="020F0502020204030204" pitchFamily="34" charset="0"/>
              <a:cs typeface="Times New Roman" panose="02020603050405020304" pitchFamily="18" charset="0"/>
            </a:endParaRPr>
          </a:p>
        </p:txBody>
      </p:sp>
      <p:pic>
        <p:nvPicPr>
          <p:cNvPr id="4" name="Рисунок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74676" y="2288306"/>
            <a:ext cx="5087006" cy="3815255"/>
          </a:xfrm>
          <a:prstGeom prst="rect">
            <a:avLst/>
          </a:prstGeom>
        </p:spPr>
      </p:pic>
      <p:pic>
        <p:nvPicPr>
          <p:cNvPr id="5" name="Рисунок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5510" y="2288306"/>
            <a:ext cx="5087006" cy="3815255"/>
          </a:xfrm>
          <a:prstGeom prst="rect">
            <a:avLst/>
          </a:prstGeom>
        </p:spPr>
      </p:pic>
    </p:spTree>
    <p:extLst>
      <p:ext uri="{BB962C8B-B14F-4D97-AF65-F5344CB8AC3E}">
        <p14:creationId xmlns:p14="http://schemas.microsoft.com/office/powerpoint/2010/main" val="3325296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4860" y="1102408"/>
            <a:ext cx="5982056" cy="4486542"/>
          </a:xfrm>
          <a:prstGeom prst="rect">
            <a:avLst/>
          </a:prstGeom>
        </p:spPr>
      </p:pic>
      <p:pic>
        <p:nvPicPr>
          <p:cNvPr id="4" name="Рисунок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30781" y="3247401"/>
            <a:ext cx="5947873" cy="3345679"/>
          </a:xfrm>
          <a:prstGeom prst="rect">
            <a:avLst/>
          </a:prstGeom>
        </p:spPr>
      </p:pic>
      <p:sp>
        <p:nvSpPr>
          <p:cNvPr id="5" name="TextBox 4"/>
          <p:cNvSpPr txBox="1"/>
          <p:nvPr/>
        </p:nvSpPr>
        <p:spPr>
          <a:xfrm>
            <a:off x="6593993" y="1390075"/>
            <a:ext cx="5598007" cy="1569660"/>
          </a:xfrm>
          <a:prstGeom prst="rect">
            <a:avLst/>
          </a:prstGeom>
          <a:noFill/>
        </p:spPr>
        <p:txBody>
          <a:bodyPr wrap="none" rtlCol="0">
            <a:spAutoFit/>
          </a:bodyPr>
          <a:lstStyle/>
          <a:p>
            <a:r>
              <a:rPr lang="ru-RU" sz="3200" b="1" dirty="0" smtClean="0">
                <a:solidFill>
                  <a:schemeClr val="accent5">
                    <a:lumMod val="50000"/>
                  </a:schemeClr>
                </a:solidFill>
              </a:rPr>
              <a:t>Мероприятия по повышению </a:t>
            </a:r>
          </a:p>
          <a:p>
            <a:r>
              <a:rPr lang="ru-RU" sz="3200" b="1" dirty="0" smtClean="0">
                <a:solidFill>
                  <a:schemeClr val="accent5">
                    <a:lumMod val="50000"/>
                  </a:schemeClr>
                </a:solidFill>
              </a:rPr>
              <a:t>квалификации врачей </a:t>
            </a:r>
          </a:p>
          <a:p>
            <a:r>
              <a:rPr lang="ru-RU" sz="3200" b="1" dirty="0" smtClean="0">
                <a:solidFill>
                  <a:schemeClr val="accent5">
                    <a:lumMod val="50000"/>
                  </a:schemeClr>
                </a:solidFill>
              </a:rPr>
              <a:t>на базе офиса НОАВ</a:t>
            </a:r>
            <a:endParaRPr lang="ru-RU" sz="3200" dirty="0">
              <a:solidFill>
                <a:schemeClr val="accent5">
                  <a:lumMod val="50000"/>
                </a:schemeClr>
              </a:solidFill>
            </a:endParaRPr>
          </a:p>
        </p:txBody>
      </p:sp>
    </p:spTree>
    <p:extLst>
      <p:ext uri="{BB962C8B-B14F-4D97-AF65-F5344CB8AC3E}">
        <p14:creationId xmlns:p14="http://schemas.microsoft.com/office/powerpoint/2010/main" val="37404504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78727" y="691107"/>
            <a:ext cx="10797659" cy="707886"/>
          </a:xfrm>
          <a:prstGeom prst="rect">
            <a:avLst/>
          </a:prstGeom>
        </p:spPr>
        <p:txBody>
          <a:bodyPr wrap="square">
            <a:spAutoFit/>
          </a:bodyPr>
          <a:lstStyle/>
          <a:p>
            <a:pPr algn="ctr"/>
            <a:r>
              <a:rPr lang="ru-RU" sz="4000" b="1" dirty="0" smtClean="0">
                <a:solidFill>
                  <a:schemeClr val="accent5">
                    <a:lumMod val="50000"/>
                  </a:schemeClr>
                </a:solidFill>
                <a:ea typeface="Calibri" panose="020F0502020204030204" pitchFamily="34" charset="0"/>
              </a:rPr>
              <a:t>Работа в </a:t>
            </a:r>
            <a:r>
              <a:rPr lang="ru-RU" sz="4000" b="1" dirty="0">
                <a:solidFill>
                  <a:schemeClr val="accent5">
                    <a:lumMod val="50000"/>
                  </a:schemeClr>
                </a:solidFill>
                <a:ea typeface="Calibri" panose="020F0502020204030204" pitchFamily="34" charset="0"/>
              </a:rPr>
              <a:t>Координационном </a:t>
            </a:r>
            <a:r>
              <a:rPr lang="ru-RU" sz="4000" b="1" dirty="0" smtClean="0">
                <a:solidFill>
                  <a:schemeClr val="accent5">
                    <a:lumMod val="50000"/>
                  </a:schemeClr>
                </a:solidFill>
                <a:ea typeface="Calibri" panose="020F0502020204030204" pitchFamily="34" charset="0"/>
              </a:rPr>
              <a:t>совете </a:t>
            </a:r>
            <a:r>
              <a:rPr lang="ru-RU" sz="4000" b="1" dirty="0">
                <a:solidFill>
                  <a:schemeClr val="accent5">
                    <a:lumMod val="50000"/>
                  </a:schemeClr>
                </a:solidFill>
                <a:ea typeface="Calibri" panose="020F0502020204030204" pitchFamily="34" charset="0"/>
              </a:rPr>
              <a:t>при </a:t>
            </a:r>
            <a:r>
              <a:rPr lang="ru-RU" sz="4000" b="1" dirty="0" smtClean="0">
                <a:solidFill>
                  <a:schemeClr val="accent5">
                    <a:lumMod val="50000"/>
                  </a:schemeClr>
                </a:solidFill>
                <a:ea typeface="Calibri" panose="020F0502020204030204" pitchFamily="34" charset="0"/>
              </a:rPr>
              <a:t>ТФОМС</a:t>
            </a:r>
            <a:endParaRPr lang="ru-RU" sz="4000" b="1" dirty="0">
              <a:solidFill>
                <a:schemeClr val="accent5">
                  <a:lumMod val="50000"/>
                </a:schemeClr>
              </a:solidFill>
            </a:endParaRPr>
          </a:p>
        </p:txBody>
      </p:sp>
      <p:pic>
        <p:nvPicPr>
          <p:cNvPr id="3" name="Рисунок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714" y="1703793"/>
            <a:ext cx="5896304" cy="3930869"/>
          </a:xfrm>
          <a:prstGeom prst="rect">
            <a:avLst/>
          </a:prstGeom>
        </p:spPr>
      </p:pic>
      <p:pic>
        <p:nvPicPr>
          <p:cNvPr id="4" name="Рисунок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481493">
            <a:off x="7494894" y="2759983"/>
            <a:ext cx="4209496" cy="35466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p:cNvPicPr>
            <a:picLocks noChangeAspect="1"/>
          </p:cNvPicPr>
          <p:nvPr/>
        </p:nvPicPr>
        <p:blipFill>
          <a:blip r:embed="rId4">
            <a:extLst>
              <a:ext uri="{28A0092B-C50C-407E-A947-70E740481C1C}">
                <a14:useLocalDpi xmlns:a14="http://schemas.microsoft.com/office/drawing/2010/main"/>
              </a:ext>
            </a:extLst>
          </a:blip>
          <a:stretch>
            <a:fillRect/>
          </a:stretch>
        </p:blipFill>
        <p:spPr>
          <a:xfrm rot="21326397">
            <a:off x="5232033" y="1588426"/>
            <a:ext cx="4942797" cy="44562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84010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48589" y="1198179"/>
            <a:ext cx="3716082" cy="769441"/>
          </a:xfrm>
          <a:prstGeom prst="rect">
            <a:avLst/>
          </a:prstGeom>
          <a:noFill/>
        </p:spPr>
        <p:txBody>
          <a:bodyPr wrap="none" rtlCol="0">
            <a:spAutoFit/>
          </a:bodyPr>
          <a:lstStyle/>
          <a:p>
            <a:r>
              <a:rPr lang="ru-RU" sz="4400" b="1" dirty="0" smtClean="0">
                <a:solidFill>
                  <a:schemeClr val="accent5">
                    <a:lumMod val="50000"/>
                  </a:schemeClr>
                </a:solidFill>
              </a:rPr>
              <a:t>Аккредитация</a:t>
            </a:r>
            <a:endParaRPr lang="ru-RU" sz="4400" b="1" dirty="0">
              <a:solidFill>
                <a:schemeClr val="accent5">
                  <a:lumMod val="50000"/>
                </a:schemeClr>
              </a:solidFill>
            </a:endParaRPr>
          </a:p>
        </p:txBody>
      </p:sp>
      <p:pic>
        <p:nvPicPr>
          <p:cNvPr id="3" name="Рисунок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7796" y="2627587"/>
            <a:ext cx="5636172" cy="37574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Рисунок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70887" y="1095704"/>
            <a:ext cx="5636172" cy="37574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641079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Диаграмма 16"/>
          <p:cNvGraphicFramePr/>
          <p:nvPr>
            <p:extLst>
              <p:ext uri="{D42A27DB-BD31-4B8C-83A1-F6EECF244321}">
                <p14:modId xmlns:p14="http://schemas.microsoft.com/office/powerpoint/2010/main" val="2112042884"/>
              </p:ext>
            </p:extLst>
          </p:nvPr>
        </p:nvGraphicFramePr>
        <p:xfrm>
          <a:off x="0" y="1124223"/>
          <a:ext cx="6411433" cy="54563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320549245"/>
              </p:ext>
            </p:extLst>
          </p:nvPr>
        </p:nvGraphicFramePr>
        <p:xfrm>
          <a:off x="6411433" y="1980630"/>
          <a:ext cx="5656520" cy="4655582"/>
        </p:xfrm>
        <a:graphic>
          <a:graphicData uri="http://schemas.openxmlformats.org/drawingml/2006/table">
            <a:tbl>
              <a:tblPr firstRow="1" bandRow="1">
                <a:tableStyleId>{5C22544A-7EE6-4342-B048-85BDC9FD1C3A}</a:tableStyleId>
              </a:tblPr>
              <a:tblGrid>
                <a:gridCol w="2636875">
                  <a:extLst>
                    <a:ext uri="{9D8B030D-6E8A-4147-A177-3AD203B41FA5}">
                      <a16:colId xmlns:a16="http://schemas.microsoft.com/office/drawing/2014/main" val="20000"/>
                    </a:ext>
                  </a:extLst>
                </a:gridCol>
                <a:gridCol w="1410818">
                  <a:extLst>
                    <a:ext uri="{9D8B030D-6E8A-4147-A177-3AD203B41FA5}">
                      <a16:colId xmlns:a16="http://schemas.microsoft.com/office/drawing/2014/main" val="20005"/>
                    </a:ext>
                  </a:extLst>
                </a:gridCol>
                <a:gridCol w="1608827">
                  <a:extLst>
                    <a:ext uri="{9D8B030D-6E8A-4147-A177-3AD203B41FA5}">
                      <a16:colId xmlns:a16="http://schemas.microsoft.com/office/drawing/2014/main" val="20006"/>
                    </a:ext>
                  </a:extLst>
                </a:gridCol>
              </a:tblGrid>
              <a:tr h="926829">
                <a:tc>
                  <a:txBody>
                    <a:bodyPr/>
                    <a:lstStyle/>
                    <a:p>
                      <a:pPr algn="ctr"/>
                      <a:r>
                        <a:rPr lang="ru-RU" sz="1600" b="1" dirty="0" smtClean="0">
                          <a:solidFill>
                            <a:schemeClr val="bg1"/>
                          </a:solidFill>
                          <a:latin typeface="+mn-lt"/>
                          <a:cs typeface="Times New Roman" panose="02020603050405020304" pitchFamily="18" charset="0"/>
                        </a:rPr>
                        <a:t> </a:t>
                      </a:r>
                      <a:endParaRPr lang="ru-RU" sz="1600" b="1" dirty="0">
                        <a:solidFill>
                          <a:schemeClr val="bg1"/>
                        </a:solidFill>
                        <a:latin typeface="+mn-lt"/>
                        <a:cs typeface="Times New Roman" panose="02020603050405020304" pitchFamily="18" charset="0"/>
                      </a:endParaRPr>
                    </a:p>
                  </a:txBody>
                  <a:tcPr marL="121920" marR="121920" marT="45690" marB="45690" anchor="ctr">
                    <a:lnR w="12700" cap="flat" cmpd="sng" algn="ctr">
                      <a:solidFill>
                        <a:schemeClr val="bg1"/>
                      </a:solidFill>
                      <a:prstDash val="solid"/>
                      <a:round/>
                      <a:headEnd type="none" w="med" len="med"/>
                      <a:tailEnd type="none" w="med" len="med"/>
                    </a:lnR>
                    <a:solidFill>
                      <a:schemeClr val="accent5">
                        <a:lumMod val="75000"/>
                      </a:schemeClr>
                    </a:solidFill>
                  </a:tcPr>
                </a:tc>
                <a:tc>
                  <a:txBody>
                    <a:bodyPr/>
                    <a:lstStyle/>
                    <a:p>
                      <a:pPr algn="ctr"/>
                      <a:r>
                        <a:rPr lang="ru-RU" sz="1800" b="1" kern="1200" dirty="0" smtClean="0">
                          <a:solidFill>
                            <a:schemeClr val="bg1"/>
                          </a:solidFill>
                          <a:latin typeface="+mn-lt"/>
                          <a:ea typeface="+mn-ea"/>
                          <a:cs typeface="Times New Roman" panose="02020603050405020304" pitchFamily="18" charset="0"/>
                        </a:rPr>
                        <a:t>Допущено</a:t>
                      </a:r>
                      <a:endParaRPr lang="ru-RU" sz="1800" b="1" dirty="0">
                        <a:solidFill>
                          <a:schemeClr val="bg1"/>
                        </a:solidFill>
                        <a:latin typeface="+mn-lt"/>
                        <a:cs typeface="Times New Roman" panose="02020603050405020304" pitchFamily="18" charset="0"/>
                      </a:endParaRPr>
                    </a:p>
                  </a:txBody>
                  <a:tcPr marL="121920" marR="121920" marT="45690" marB="45690" anchor="ctr">
                    <a:lnL w="12700" cap="flat" cmpd="sng" algn="ctr">
                      <a:solidFill>
                        <a:schemeClr val="bg1"/>
                      </a:solidFill>
                      <a:prstDash val="solid"/>
                      <a:round/>
                      <a:headEnd type="none" w="med" len="med"/>
                      <a:tailEnd type="none" w="med" len="med"/>
                    </a:lnL>
                    <a:solidFill>
                      <a:schemeClr val="accent5">
                        <a:lumMod val="75000"/>
                      </a:schemeClr>
                    </a:solidFill>
                  </a:tcPr>
                </a:tc>
                <a:tc>
                  <a:txBody>
                    <a:bodyPr/>
                    <a:lstStyle/>
                    <a:p>
                      <a:pPr algn="ctr"/>
                      <a:r>
                        <a:rPr lang="ru-RU" sz="1800" b="1" kern="1200" dirty="0" smtClean="0">
                          <a:solidFill>
                            <a:schemeClr val="bg1"/>
                          </a:solidFill>
                          <a:latin typeface="+mn-lt"/>
                          <a:ea typeface="+mn-ea"/>
                          <a:cs typeface="Times New Roman" panose="02020603050405020304" pitchFamily="18" charset="0"/>
                        </a:rPr>
                        <a:t>Успешно завершили аккредитацию</a:t>
                      </a:r>
                      <a:endParaRPr lang="ru-RU" sz="1800" b="1" dirty="0">
                        <a:solidFill>
                          <a:schemeClr val="bg1"/>
                        </a:solidFill>
                        <a:latin typeface="+mn-lt"/>
                        <a:cs typeface="Times New Roman" panose="02020603050405020304" pitchFamily="18" charset="0"/>
                      </a:endParaRPr>
                    </a:p>
                  </a:txBody>
                  <a:tcPr marL="121920" marR="121920" marT="45690" marB="45690" anchor="ctr">
                    <a:solidFill>
                      <a:schemeClr val="accent5">
                        <a:lumMod val="75000"/>
                      </a:schemeClr>
                    </a:solidFill>
                  </a:tcPr>
                </a:tc>
                <a:extLst>
                  <a:ext uri="{0D108BD9-81ED-4DB2-BD59-A6C34878D82A}">
                    <a16:rowId xmlns:a16="http://schemas.microsoft.com/office/drawing/2014/main" val="10001"/>
                  </a:ext>
                </a:extLst>
              </a:tr>
              <a:tr h="955133">
                <a:tc>
                  <a:txBody>
                    <a:bodyPr/>
                    <a:lstStyle/>
                    <a:p>
                      <a:pPr algn="ctr"/>
                      <a:r>
                        <a:rPr lang="ru-RU" sz="2000" b="1" dirty="0" smtClean="0">
                          <a:solidFill>
                            <a:schemeClr val="bg1"/>
                          </a:solidFill>
                          <a:latin typeface="+mn-lt"/>
                          <a:cs typeface="Times New Roman" panose="02020603050405020304" pitchFamily="18" charset="0"/>
                        </a:rPr>
                        <a:t>Первичная</a:t>
                      </a:r>
                      <a:endParaRPr lang="ru-RU" sz="2000" b="1" dirty="0">
                        <a:solidFill>
                          <a:schemeClr val="bg1"/>
                        </a:solidFill>
                        <a:latin typeface="+mn-lt"/>
                        <a:cs typeface="Times New Roman" panose="02020603050405020304" pitchFamily="18" charset="0"/>
                      </a:endParaRPr>
                    </a:p>
                  </a:txBody>
                  <a:tcPr marL="121920" marR="121920" marT="45690" marB="45690" anchor="ctr">
                    <a:lnR w="12700" cap="flat" cmpd="sng" algn="ctr">
                      <a:solidFill>
                        <a:schemeClr val="bg1"/>
                      </a:solidFill>
                      <a:prstDash val="solid"/>
                      <a:round/>
                      <a:headEnd type="none" w="med" len="med"/>
                      <a:tailEnd type="none" w="med" len="med"/>
                    </a:lnR>
                    <a:solidFill>
                      <a:schemeClr val="accent5">
                        <a:lumMod val="75000"/>
                      </a:schemeClr>
                    </a:solidFill>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ru-RU" sz="2800" b="1" dirty="0" smtClean="0">
                          <a:solidFill>
                            <a:schemeClr val="accent5">
                              <a:lumMod val="50000"/>
                            </a:schemeClr>
                          </a:solidFill>
                          <a:latin typeface="+mn-lt"/>
                          <a:ea typeface="Times New Roman"/>
                          <a:cs typeface="Times New Roman" pitchFamily="18" charset="0"/>
                        </a:rPr>
                        <a:t>797</a:t>
                      </a:r>
                      <a:endParaRPr lang="ru-RU" sz="2800" b="1" dirty="0">
                        <a:solidFill>
                          <a:schemeClr val="accent5">
                            <a:lumMod val="50000"/>
                          </a:schemeClr>
                        </a:solidFill>
                        <a:latin typeface="+mn-lt"/>
                        <a:cs typeface="Times New Roman" pitchFamily="18" charset="0"/>
                      </a:endParaRPr>
                    </a:p>
                  </a:txBody>
                  <a:tcPr marL="121920" marR="121920" marT="45690" marB="45690" anchor="ctr">
                    <a:lnL w="12700" cap="flat" cmpd="sng" algn="ctr">
                      <a:solidFill>
                        <a:schemeClr val="bg1"/>
                      </a:solidFill>
                      <a:prstDash val="solid"/>
                      <a:round/>
                      <a:headEnd type="none" w="med" len="med"/>
                      <a:tailEnd type="none" w="med" len="med"/>
                    </a:lnL>
                  </a:tcPr>
                </a:tc>
                <a:tc>
                  <a:txBody>
                    <a:bodyPr/>
                    <a:lstStyle/>
                    <a:p>
                      <a:pPr algn="ctr">
                        <a:lnSpc>
                          <a:spcPct val="115000"/>
                        </a:lnSpc>
                        <a:spcAft>
                          <a:spcPts val="0"/>
                        </a:spcAft>
                      </a:pPr>
                      <a:r>
                        <a:rPr lang="ru-RU" sz="2800" b="1" dirty="0" smtClean="0">
                          <a:solidFill>
                            <a:schemeClr val="accent5">
                              <a:lumMod val="50000"/>
                            </a:schemeClr>
                          </a:solidFill>
                          <a:latin typeface="+mn-lt"/>
                          <a:ea typeface="Times New Roman"/>
                          <a:cs typeface="Times New Roman" pitchFamily="18" charset="0"/>
                        </a:rPr>
                        <a:t>750</a:t>
                      </a:r>
                    </a:p>
                    <a:p>
                      <a:pPr algn="ctr">
                        <a:lnSpc>
                          <a:spcPct val="115000"/>
                        </a:lnSpc>
                        <a:spcAft>
                          <a:spcPts val="0"/>
                        </a:spcAft>
                      </a:pPr>
                      <a:r>
                        <a:rPr lang="ru-RU" sz="1800" b="0" dirty="0" smtClean="0">
                          <a:solidFill>
                            <a:schemeClr val="accent5">
                              <a:lumMod val="50000"/>
                            </a:schemeClr>
                          </a:solidFill>
                          <a:latin typeface="+mn-lt"/>
                          <a:ea typeface="Times New Roman"/>
                          <a:cs typeface="Times New Roman" pitchFamily="18" charset="0"/>
                        </a:rPr>
                        <a:t>(94%)</a:t>
                      </a:r>
                      <a:endParaRPr lang="ru-RU" sz="1800" b="0" dirty="0">
                        <a:solidFill>
                          <a:schemeClr val="accent5">
                            <a:lumMod val="50000"/>
                          </a:schemeClr>
                        </a:solidFill>
                        <a:latin typeface="+mn-lt"/>
                        <a:cs typeface="Times New Roman" pitchFamily="18" charset="0"/>
                      </a:endParaRPr>
                    </a:p>
                  </a:txBody>
                  <a:tcPr marL="152400" marR="152400" marT="0" marB="0" anchor="ctr"/>
                </a:tc>
                <a:extLst>
                  <a:ext uri="{0D108BD9-81ED-4DB2-BD59-A6C34878D82A}">
                    <a16:rowId xmlns:a16="http://schemas.microsoft.com/office/drawing/2014/main" val="10002"/>
                  </a:ext>
                </a:extLst>
              </a:tr>
              <a:tr h="926829">
                <a:tc>
                  <a:txBody>
                    <a:bodyPr/>
                    <a:lstStyle/>
                    <a:p>
                      <a:pPr algn="ctr"/>
                      <a:r>
                        <a:rPr lang="ru-RU" sz="2000" b="1" dirty="0" smtClean="0">
                          <a:solidFill>
                            <a:schemeClr val="bg1"/>
                          </a:solidFill>
                          <a:latin typeface="+mn-lt"/>
                          <a:cs typeface="Times New Roman" panose="02020603050405020304" pitchFamily="18" charset="0"/>
                        </a:rPr>
                        <a:t>Первичная специализированная</a:t>
                      </a:r>
                      <a:endParaRPr lang="ru-RU" sz="2000" b="1" dirty="0">
                        <a:solidFill>
                          <a:schemeClr val="bg1"/>
                        </a:solidFill>
                        <a:latin typeface="+mn-lt"/>
                        <a:cs typeface="Times New Roman" panose="02020603050405020304" pitchFamily="18" charset="0"/>
                      </a:endParaRPr>
                    </a:p>
                  </a:txBody>
                  <a:tcPr marL="121920" marR="121920" marT="45690" marB="45690" anchor="ctr">
                    <a:lnR w="12700" cap="flat" cmpd="sng" algn="ctr">
                      <a:solidFill>
                        <a:schemeClr val="bg1"/>
                      </a:solidFill>
                      <a:prstDash val="solid"/>
                      <a:round/>
                      <a:headEnd type="none" w="med" len="med"/>
                      <a:tailEnd type="none" w="med" len="med"/>
                    </a:lnR>
                    <a:solidFill>
                      <a:schemeClr val="accent5">
                        <a:lumMod val="75000"/>
                      </a:schemeClr>
                    </a:solidFill>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ru-RU" sz="2800" b="1" dirty="0" smtClean="0">
                          <a:solidFill>
                            <a:schemeClr val="accent5">
                              <a:lumMod val="50000"/>
                            </a:schemeClr>
                          </a:solidFill>
                          <a:latin typeface="+mn-lt"/>
                          <a:ea typeface="Times New Roman"/>
                          <a:cs typeface="Times New Roman" pitchFamily="18" charset="0"/>
                        </a:rPr>
                        <a:t>1064</a:t>
                      </a:r>
                      <a:endParaRPr lang="ru-RU" sz="2800" b="1" dirty="0">
                        <a:solidFill>
                          <a:schemeClr val="accent5">
                            <a:lumMod val="50000"/>
                          </a:schemeClr>
                        </a:solidFill>
                        <a:latin typeface="+mn-lt"/>
                        <a:cs typeface="Times New Roman" pitchFamily="18" charset="0"/>
                      </a:endParaRPr>
                    </a:p>
                  </a:txBody>
                  <a:tcPr marL="121920" marR="121920" marT="45690" marB="45690" anchor="ctr">
                    <a:lnL w="12700" cap="flat" cmpd="sng" algn="ctr">
                      <a:solidFill>
                        <a:schemeClr val="bg1"/>
                      </a:solidFill>
                      <a:prstDash val="solid"/>
                      <a:round/>
                      <a:headEnd type="none" w="med" len="med"/>
                      <a:tailEnd type="none" w="med" len="med"/>
                    </a:lnL>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ru-RU" sz="2800" b="1" dirty="0" smtClean="0">
                          <a:solidFill>
                            <a:schemeClr val="accent5">
                              <a:lumMod val="50000"/>
                            </a:schemeClr>
                          </a:solidFill>
                          <a:latin typeface="+mn-lt"/>
                          <a:ea typeface="Times New Roman"/>
                          <a:cs typeface="Times New Roman" pitchFamily="18" charset="0"/>
                        </a:rPr>
                        <a:t>1005</a:t>
                      </a:r>
                    </a:p>
                    <a:p>
                      <a:pPr marL="0" marR="0" indent="0" algn="ctr" defTabSz="685800" rtl="0" eaLnBrk="1" fontAlgn="auto" latinLnBrk="0" hangingPunct="1">
                        <a:lnSpc>
                          <a:spcPct val="100000"/>
                        </a:lnSpc>
                        <a:spcBef>
                          <a:spcPts val="0"/>
                        </a:spcBef>
                        <a:spcAft>
                          <a:spcPts val="0"/>
                        </a:spcAft>
                        <a:buClrTx/>
                        <a:buSzTx/>
                        <a:buFontTx/>
                        <a:buNone/>
                        <a:tabLst/>
                        <a:defRPr/>
                      </a:pPr>
                      <a:r>
                        <a:rPr lang="ru-RU" sz="1800" b="0" dirty="0" smtClean="0">
                          <a:solidFill>
                            <a:schemeClr val="accent5">
                              <a:lumMod val="50000"/>
                            </a:schemeClr>
                          </a:solidFill>
                          <a:latin typeface="+mn-lt"/>
                          <a:ea typeface="Times New Roman"/>
                          <a:cs typeface="Times New Roman" pitchFamily="18" charset="0"/>
                        </a:rPr>
                        <a:t>(94</a:t>
                      </a:r>
                      <a:r>
                        <a:rPr lang="en-US" sz="1800" b="0" dirty="0" smtClean="0">
                          <a:solidFill>
                            <a:schemeClr val="accent5">
                              <a:lumMod val="50000"/>
                            </a:schemeClr>
                          </a:solidFill>
                          <a:latin typeface="+mn-lt"/>
                          <a:ea typeface="Times New Roman"/>
                          <a:cs typeface="Times New Roman" pitchFamily="18" charset="0"/>
                        </a:rPr>
                        <a:t>%</a:t>
                      </a:r>
                      <a:r>
                        <a:rPr lang="ru-RU" sz="1800" b="0" dirty="0" smtClean="0">
                          <a:solidFill>
                            <a:schemeClr val="accent5">
                              <a:lumMod val="50000"/>
                            </a:schemeClr>
                          </a:solidFill>
                          <a:latin typeface="+mn-lt"/>
                          <a:ea typeface="Times New Roman"/>
                          <a:cs typeface="Times New Roman" pitchFamily="18" charset="0"/>
                        </a:rPr>
                        <a:t>)</a:t>
                      </a:r>
                      <a:endParaRPr lang="ru-RU" sz="1800" b="0" dirty="0">
                        <a:solidFill>
                          <a:schemeClr val="accent5">
                            <a:lumMod val="50000"/>
                          </a:schemeClr>
                        </a:solidFill>
                        <a:latin typeface="+mn-lt"/>
                        <a:cs typeface="Times New Roman" pitchFamily="18" charset="0"/>
                      </a:endParaRPr>
                    </a:p>
                  </a:txBody>
                  <a:tcPr marL="121920" marR="121920" marT="45690" marB="45690" anchor="ctr"/>
                </a:tc>
                <a:extLst>
                  <a:ext uri="{0D108BD9-81ED-4DB2-BD59-A6C34878D82A}">
                    <a16:rowId xmlns:a16="http://schemas.microsoft.com/office/drawing/2014/main" val="10003"/>
                  </a:ext>
                </a:extLst>
              </a:tr>
              <a:tr h="652261">
                <a:tc>
                  <a:txBody>
                    <a:bodyPr/>
                    <a:lstStyle/>
                    <a:p>
                      <a:pPr algn="ctr"/>
                      <a:r>
                        <a:rPr lang="ru-RU" sz="2000" b="1" kern="1200" dirty="0" smtClean="0">
                          <a:solidFill>
                            <a:schemeClr val="bg1"/>
                          </a:solidFill>
                          <a:effectLst/>
                          <a:latin typeface="+mn-lt"/>
                          <a:ea typeface="+mn-ea"/>
                          <a:cs typeface="Times New Roman" panose="02020603050405020304" pitchFamily="18" charset="0"/>
                        </a:rPr>
                        <a:t>Периодическая</a:t>
                      </a:r>
                      <a:endParaRPr lang="ru-RU" sz="2000" b="1" dirty="0">
                        <a:solidFill>
                          <a:schemeClr val="bg1"/>
                        </a:solidFill>
                        <a:latin typeface="+mn-lt"/>
                        <a:cs typeface="Times New Roman" panose="02020603050405020304" pitchFamily="18" charset="0"/>
                      </a:endParaRPr>
                    </a:p>
                  </a:txBody>
                  <a:tcPr marL="121920" marR="121920" anchor="ctr">
                    <a:lnR w="12700" cap="flat" cmpd="sng" algn="ctr">
                      <a:solidFill>
                        <a:schemeClr val="bg1"/>
                      </a:solidFill>
                      <a:prstDash val="solid"/>
                      <a:round/>
                      <a:headEnd type="none" w="med" len="med"/>
                      <a:tailEnd type="none" w="med" len="med"/>
                    </a:lnR>
                    <a:solidFill>
                      <a:schemeClr val="accent5">
                        <a:lumMod val="75000"/>
                      </a:schemeClr>
                    </a:solidFill>
                  </a:tcPr>
                </a:tc>
                <a:tc>
                  <a:txBody>
                    <a:bodyPr/>
                    <a:lstStyle/>
                    <a:p>
                      <a:pPr algn="ctr"/>
                      <a:r>
                        <a:rPr lang="ru-RU" sz="2800" b="1" dirty="0" smtClean="0">
                          <a:solidFill>
                            <a:schemeClr val="accent5">
                              <a:lumMod val="50000"/>
                            </a:schemeClr>
                          </a:solidFill>
                          <a:latin typeface="+mn-lt"/>
                          <a:cs typeface="Times New Roman" pitchFamily="18" charset="0"/>
                        </a:rPr>
                        <a:t>441</a:t>
                      </a:r>
                      <a:endParaRPr lang="ru-RU" sz="2800" b="1" dirty="0">
                        <a:solidFill>
                          <a:schemeClr val="accent5">
                            <a:lumMod val="50000"/>
                          </a:schemeClr>
                        </a:solidFill>
                        <a:latin typeface="+mn-lt"/>
                        <a:cs typeface="Times New Roman" pitchFamily="18" charset="0"/>
                      </a:endParaRPr>
                    </a:p>
                  </a:txBody>
                  <a:tcPr marL="121920" marR="121920" anchor="ctr">
                    <a:lnL w="12700" cap="flat" cmpd="sng" algn="ctr">
                      <a:solidFill>
                        <a:schemeClr val="bg1"/>
                      </a:solidFill>
                      <a:prstDash val="solid"/>
                      <a:round/>
                      <a:headEnd type="none" w="med" len="med"/>
                      <a:tailEnd type="none" w="med" len="med"/>
                    </a:lnL>
                  </a:tcPr>
                </a:tc>
                <a:tc>
                  <a:txBody>
                    <a:bodyPr/>
                    <a:lstStyle/>
                    <a:p>
                      <a:pPr algn="ctr"/>
                      <a:r>
                        <a:rPr lang="ru-RU" sz="2800" b="1" dirty="0" smtClean="0">
                          <a:solidFill>
                            <a:schemeClr val="accent5">
                              <a:lumMod val="50000"/>
                            </a:schemeClr>
                          </a:solidFill>
                          <a:latin typeface="+mn-lt"/>
                          <a:cs typeface="Times New Roman" pitchFamily="18" charset="0"/>
                        </a:rPr>
                        <a:t>323</a:t>
                      </a:r>
                    </a:p>
                    <a:p>
                      <a:pPr algn="ctr"/>
                      <a:r>
                        <a:rPr lang="ru-RU" sz="1800" b="0" dirty="0" smtClean="0">
                          <a:solidFill>
                            <a:schemeClr val="accent5">
                              <a:lumMod val="50000"/>
                            </a:schemeClr>
                          </a:solidFill>
                          <a:latin typeface="+mn-lt"/>
                          <a:cs typeface="Times New Roman" pitchFamily="18" charset="0"/>
                        </a:rPr>
                        <a:t>(73%)</a:t>
                      </a:r>
                      <a:endParaRPr lang="ru-RU" sz="1800" b="0" dirty="0">
                        <a:solidFill>
                          <a:schemeClr val="accent5">
                            <a:lumMod val="50000"/>
                          </a:schemeClr>
                        </a:solidFill>
                        <a:latin typeface="+mn-lt"/>
                        <a:cs typeface="Times New Roman" pitchFamily="18" charset="0"/>
                      </a:endParaRPr>
                    </a:p>
                  </a:txBody>
                  <a:tcPr marL="121920" marR="121920" anchor="ctr"/>
                </a:tc>
                <a:extLst>
                  <a:ext uri="{0D108BD9-81ED-4DB2-BD59-A6C34878D82A}">
                    <a16:rowId xmlns:a16="http://schemas.microsoft.com/office/drawing/2014/main" val="10004"/>
                  </a:ext>
                </a:extLst>
              </a:tr>
              <a:tr h="652261">
                <a:tc>
                  <a:txBody>
                    <a:bodyPr/>
                    <a:lstStyle/>
                    <a:p>
                      <a:pPr algn="ctr"/>
                      <a:r>
                        <a:rPr lang="ru-RU" sz="2000" b="1" dirty="0" smtClean="0">
                          <a:solidFill>
                            <a:schemeClr val="bg1"/>
                          </a:solidFill>
                          <a:latin typeface="+mn-lt"/>
                          <a:cs typeface="Times New Roman" panose="02020603050405020304" pitchFamily="18" charset="0"/>
                        </a:rPr>
                        <a:t>Всего </a:t>
                      </a:r>
                      <a:endParaRPr lang="ru-RU" sz="2000" b="1" dirty="0">
                        <a:solidFill>
                          <a:schemeClr val="bg1"/>
                        </a:solidFill>
                        <a:latin typeface="+mn-lt"/>
                        <a:cs typeface="Times New Roman" panose="02020603050405020304" pitchFamily="18" charset="0"/>
                      </a:endParaRPr>
                    </a:p>
                  </a:txBody>
                  <a:tcPr marL="121920" marR="121920" anchor="ctr">
                    <a:lnR w="12700" cap="flat" cmpd="sng" algn="ctr">
                      <a:solidFill>
                        <a:schemeClr val="bg1"/>
                      </a:solidFill>
                      <a:prstDash val="solid"/>
                      <a:round/>
                      <a:headEnd type="none" w="med" len="med"/>
                      <a:tailEnd type="none" w="med" len="med"/>
                    </a:lnR>
                    <a:solidFill>
                      <a:schemeClr val="accent5">
                        <a:lumMod val="75000"/>
                      </a:schemeClr>
                    </a:solidFill>
                  </a:tcPr>
                </a:tc>
                <a:tc>
                  <a:txBody>
                    <a:bodyPr/>
                    <a:lstStyle/>
                    <a:p>
                      <a:pPr algn="ctr"/>
                      <a:r>
                        <a:rPr lang="ru-RU" sz="2800" b="1" dirty="0" smtClean="0">
                          <a:solidFill>
                            <a:schemeClr val="accent5">
                              <a:lumMod val="50000"/>
                            </a:schemeClr>
                          </a:solidFill>
                          <a:latin typeface="+mn-lt"/>
                          <a:cs typeface="Times New Roman" pitchFamily="18" charset="0"/>
                        </a:rPr>
                        <a:t>2302</a:t>
                      </a:r>
                      <a:endParaRPr lang="ru-RU" sz="2800" b="1" dirty="0">
                        <a:solidFill>
                          <a:schemeClr val="accent5">
                            <a:lumMod val="50000"/>
                          </a:schemeClr>
                        </a:solidFill>
                        <a:latin typeface="+mn-lt"/>
                        <a:cs typeface="Times New Roman" pitchFamily="18" charset="0"/>
                      </a:endParaRPr>
                    </a:p>
                  </a:txBody>
                  <a:tcPr marL="121920" marR="121920" anchor="ctr">
                    <a:lnL w="12700" cap="flat" cmpd="sng" algn="ctr">
                      <a:solidFill>
                        <a:schemeClr val="bg1"/>
                      </a:solidFill>
                      <a:prstDash val="solid"/>
                      <a:round/>
                      <a:headEnd type="none" w="med" len="med"/>
                      <a:tailEnd type="none" w="med" len="med"/>
                    </a:lnL>
                  </a:tcPr>
                </a:tc>
                <a:tc>
                  <a:txBody>
                    <a:bodyPr/>
                    <a:lstStyle/>
                    <a:p>
                      <a:pPr algn="ctr"/>
                      <a:r>
                        <a:rPr lang="ru-RU" sz="2800" b="1" dirty="0" smtClean="0">
                          <a:solidFill>
                            <a:schemeClr val="accent5">
                              <a:lumMod val="50000"/>
                            </a:schemeClr>
                          </a:solidFill>
                          <a:latin typeface="+mn-lt"/>
                          <a:cs typeface="Times New Roman" pitchFamily="18" charset="0"/>
                        </a:rPr>
                        <a:t>2078 </a:t>
                      </a:r>
                    </a:p>
                    <a:p>
                      <a:pPr algn="ctr"/>
                      <a:r>
                        <a:rPr lang="ru-RU" sz="1800" b="0" dirty="0" smtClean="0">
                          <a:solidFill>
                            <a:schemeClr val="accent5">
                              <a:lumMod val="50000"/>
                            </a:schemeClr>
                          </a:solidFill>
                          <a:latin typeface="+mn-lt"/>
                          <a:cs typeface="Times New Roman" pitchFamily="18" charset="0"/>
                        </a:rPr>
                        <a:t>(90%)</a:t>
                      </a:r>
                      <a:endParaRPr lang="ru-RU" sz="1800" b="0" dirty="0">
                        <a:solidFill>
                          <a:schemeClr val="accent5">
                            <a:lumMod val="50000"/>
                          </a:schemeClr>
                        </a:solidFill>
                        <a:latin typeface="+mn-lt"/>
                        <a:cs typeface="Times New Roman" pitchFamily="18" charset="0"/>
                      </a:endParaRPr>
                    </a:p>
                  </a:txBody>
                  <a:tcPr marL="121920" marR="121920" anchor="ctr"/>
                </a:tc>
                <a:extLst>
                  <a:ext uri="{0D108BD9-81ED-4DB2-BD59-A6C34878D82A}">
                    <a16:rowId xmlns:a16="http://schemas.microsoft.com/office/drawing/2014/main" val="10005"/>
                  </a:ext>
                </a:extLst>
              </a:tr>
            </a:tbl>
          </a:graphicData>
        </a:graphic>
      </p:graphicFrame>
      <p:sp>
        <p:nvSpPr>
          <p:cNvPr id="4" name="Заголовок 1"/>
          <p:cNvSpPr txBox="1">
            <a:spLocks/>
          </p:cNvSpPr>
          <p:nvPr/>
        </p:nvSpPr>
        <p:spPr>
          <a:xfrm>
            <a:off x="6411433" y="936428"/>
            <a:ext cx="5656520" cy="1044202"/>
          </a:xfrm>
          <a:prstGeom prst="rect">
            <a:avLst/>
          </a:prstGeom>
        </p:spPr>
        <p:txBody>
          <a:bodyPr>
            <a:normAutofit fontScale="3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ru-RU" sz="11000" b="1" dirty="0" smtClean="0">
                <a:solidFill>
                  <a:schemeClr val="accent5">
                    <a:lumMod val="50000"/>
                  </a:schemeClr>
                </a:solidFill>
                <a:latin typeface="+mn-lt"/>
                <a:cs typeface="Times New Roman" pitchFamily="18" charset="0"/>
              </a:rPr>
              <a:t>Итоги аккредитации </a:t>
            </a:r>
          </a:p>
          <a:p>
            <a:pPr algn="ctr">
              <a:lnSpc>
                <a:spcPct val="120000"/>
              </a:lnSpc>
            </a:pPr>
            <a:r>
              <a:rPr lang="ru-RU" sz="6000" b="1" dirty="0" smtClean="0">
                <a:solidFill>
                  <a:schemeClr val="accent5">
                    <a:lumMod val="50000"/>
                  </a:schemeClr>
                </a:solidFill>
                <a:latin typeface="+mn-lt"/>
                <a:cs typeface="Times New Roman" pitchFamily="18" charset="0"/>
              </a:rPr>
              <a:t>01.01.2026 - 30.09.2026 </a:t>
            </a:r>
            <a:r>
              <a:rPr lang="ru-RU" sz="6000" b="1" dirty="0" err="1" smtClean="0">
                <a:solidFill>
                  <a:schemeClr val="accent5">
                    <a:lumMod val="50000"/>
                  </a:schemeClr>
                </a:solidFill>
                <a:latin typeface="+mn-lt"/>
                <a:cs typeface="Times New Roman" pitchFamily="18" charset="0"/>
              </a:rPr>
              <a:t>г.г</a:t>
            </a:r>
            <a:r>
              <a:rPr lang="ru-RU" sz="6000" b="1" dirty="0" smtClean="0">
                <a:solidFill>
                  <a:schemeClr val="accent5">
                    <a:lumMod val="50000"/>
                  </a:schemeClr>
                </a:solidFill>
                <a:latin typeface="+mn-lt"/>
                <a:cs typeface="Times New Roman" pitchFamily="18" charset="0"/>
              </a:rPr>
              <a:t>.</a:t>
            </a:r>
          </a:p>
        </p:txBody>
      </p:sp>
    </p:spTree>
    <p:extLst>
      <p:ext uri="{BB962C8B-B14F-4D97-AF65-F5344CB8AC3E}">
        <p14:creationId xmlns:p14="http://schemas.microsoft.com/office/powerpoint/2010/main" val="3200539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01546" y="757508"/>
            <a:ext cx="7818743" cy="646331"/>
          </a:xfrm>
          <a:prstGeom prst="rect">
            <a:avLst/>
          </a:prstGeom>
        </p:spPr>
        <p:txBody>
          <a:bodyPr wrap="none">
            <a:spAutoFit/>
          </a:bodyPr>
          <a:lstStyle/>
          <a:p>
            <a:r>
              <a:rPr lang="ru-RU" sz="3600" b="1" dirty="0">
                <a:solidFill>
                  <a:schemeClr val="accent5">
                    <a:lumMod val="50000"/>
                  </a:schemeClr>
                </a:solidFill>
                <a:ea typeface="Calibri" panose="020F0502020204030204" pitchFamily="34" charset="0"/>
              </a:rPr>
              <a:t>Работа </a:t>
            </a:r>
            <a:r>
              <a:rPr lang="ru-RU" sz="3600" b="1" dirty="0" err="1">
                <a:solidFill>
                  <a:schemeClr val="accent5">
                    <a:lumMod val="50000"/>
                  </a:schemeClr>
                </a:solidFill>
                <a:ea typeface="Calibri" panose="020F0502020204030204" pitchFamily="34" charset="0"/>
              </a:rPr>
              <a:t>аккредитационной</a:t>
            </a:r>
            <a:r>
              <a:rPr lang="ru-RU" sz="3600" b="1" dirty="0">
                <a:solidFill>
                  <a:schemeClr val="accent5">
                    <a:lumMod val="50000"/>
                  </a:schemeClr>
                </a:solidFill>
                <a:ea typeface="Calibri" panose="020F0502020204030204" pitchFamily="34" charset="0"/>
              </a:rPr>
              <a:t> комиссии</a:t>
            </a:r>
            <a:endParaRPr lang="ru-RU" sz="3600" b="1" dirty="0">
              <a:solidFill>
                <a:schemeClr val="accent5">
                  <a:lumMod val="50000"/>
                </a:schemeClr>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051158671"/>
              </p:ext>
            </p:extLst>
          </p:nvPr>
        </p:nvGraphicFramePr>
        <p:xfrm>
          <a:off x="769061" y="1542436"/>
          <a:ext cx="10589638" cy="4673030"/>
        </p:xfrm>
        <a:graphic>
          <a:graphicData uri="http://schemas.openxmlformats.org/drawingml/2006/table">
            <a:tbl>
              <a:tblPr firstRow="1" firstCol="1" bandRow="1">
                <a:tableStyleId>{5C22544A-7EE6-4342-B048-85BDC9FD1C3A}</a:tableStyleId>
              </a:tblPr>
              <a:tblGrid>
                <a:gridCol w="1786534">
                  <a:extLst>
                    <a:ext uri="{9D8B030D-6E8A-4147-A177-3AD203B41FA5}">
                      <a16:colId xmlns:a16="http://schemas.microsoft.com/office/drawing/2014/main" val="137105624"/>
                    </a:ext>
                  </a:extLst>
                </a:gridCol>
                <a:gridCol w="3507758">
                  <a:extLst>
                    <a:ext uri="{9D8B030D-6E8A-4147-A177-3AD203B41FA5}">
                      <a16:colId xmlns:a16="http://schemas.microsoft.com/office/drawing/2014/main" val="3608749558"/>
                    </a:ext>
                  </a:extLst>
                </a:gridCol>
                <a:gridCol w="2647146">
                  <a:extLst>
                    <a:ext uri="{9D8B030D-6E8A-4147-A177-3AD203B41FA5}">
                      <a16:colId xmlns:a16="http://schemas.microsoft.com/office/drawing/2014/main" val="711328843"/>
                    </a:ext>
                  </a:extLst>
                </a:gridCol>
                <a:gridCol w="2648200">
                  <a:extLst>
                    <a:ext uri="{9D8B030D-6E8A-4147-A177-3AD203B41FA5}">
                      <a16:colId xmlns:a16="http://schemas.microsoft.com/office/drawing/2014/main" val="4273289293"/>
                    </a:ext>
                  </a:extLst>
                </a:gridCol>
              </a:tblGrid>
              <a:tr h="1559550">
                <a:tc>
                  <a:txBody>
                    <a:bodyPr/>
                    <a:lstStyle/>
                    <a:p>
                      <a:pPr indent="0" algn="ctr">
                        <a:spcAft>
                          <a:spcPts val="0"/>
                        </a:spcAft>
                      </a:pPr>
                      <a:r>
                        <a:rPr lang="ru-RU" sz="3600" dirty="0">
                          <a:effectLst/>
                        </a:rPr>
                        <a:t> </a:t>
                      </a:r>
                      <a:endParaRPr lang="ru-RU" sz="3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nchorCtr="1"/>
                </a:tc>
                <a:tc>
                  <a:txBody>
                    <a:bodyPr/>
                    <a:lstStyle/>
                    <a:p>
                      <a:pPr indent="0" algn="ctr">
                        <a:spcAft>
                          <a:spcPts val="0"/>
                        </a:spcAft>
                      </a:pPr>
                      <a:r>
                        <a:rPr lang="ru-RU" sz="2000" dirty="0">
                          <a:effectLst/>
                        </a:rPr>
                        <a:t>Количество аккредитуемых</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nchorCtr="1"/>
                </a:tc>
                <a:tc>
                  <a:txBody>
                    <a:bodyPr/>
                    <a:lstStyle/>
                    <a:p>
                      <a:pPr indent="0" algn="ctr">
                        <a:spcAft>
                          <a:spcPts val="0"/>
                        </a:spcAft>
                      </a:pPr>
                      <a:r>
                        <a:rPr lang="ru-RU" sz="2000" dirty="0">
                          <a:effectLst/>
                        </a:rPr>
                        <a:t>Количество подкомиссий</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nchorCtr="1"/>
                </a:tc>
                <a:tc>
                  <a:txBody>
                    <a:bodyPr/>
                    <a:lstStyle/>
                    <a:p>
                      <a:pPr indent="0" algn="ctr">
                        <a:spcAft>
                          <a:spcPts val="0"/>
                        </a:spcAft>
                      </a:pPr>
                      <a:r>
                        <a:rPr lang="ru-RU" sz="2000" dirty="0">
                          <a:effectLst/>
                        </a:rPr>
                        <a:t>Количество членов подкомиссий</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nchorCtr="1"/>
                </a:tc>
                <a:extLst>
                  <a:ext uri="{0D108BD9-81ED-4DB2-BD59-A6C34878D82A}">
                    <a16:rowId xmlns:a16="http://schemas.microsoft.com/office/drawing/2014/main" val="1241325077"/>
                  </a:ext>
                </a:extLst>
              </a:tr>
              <a:tr h="1034079">
                <a:tc>
                  <a:txBody>
                    <a:bodyPr/>
                    <a:lstStyle/>
                    <a:p>
                      <a:pPr indent="0" algn="ctr">
                        <a:spcAft>
                          <a:spcPts val="0"/>
                        </a:spcAft>
                      </a:pPr>
                      <a:r>
                        <a:rPr lang="ru-RU" sz="3600">
                          <a:effectLst/>
                        </a:rPr>
                        <a:t>2017</a:t>
                      </a:r>
                      <a:endParaRPr lang="ru-RU"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nchorCtr="1"/>
                </a:tc>
                <a:tc>
                  <a:txBody>
                    <a:bodyPr/>
                    <a:lstStyle/>
                    <a:p>
                      <a:pPr indent="0" algn="ctr">
                        <a:spcAft>
                          <a:spcPts val="0"/>
                        </a:spcAft>
                      </a:pPr>
                      <a:r>
                        <a:rPr lang="ru-RU" sz="3600" b="1" dirty="0">
                          <a:effectLst/>
                        </a:rPr>
                        <a:t>591</a:t>
                      </a:r>
                      <a:endParaRPr lang="ru-RU" sz="3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nchorCtr="1"/>
                </a:tc>
                <a:tc>
                  <a:txBody>
                    <a:bodyPr/>
                    <a:lstStyle/>
                    <a:p>
                      <a:pPr indent="0" algn="ctr">
                        <a:spcAft>
                          <a:spcPts val="0"/>
                        </a:spcAft>
                      </a:pPr>
                      <a:r>
                        <a:rPr lang="ru-RU" sz="3600" b="1" dirty="0">
                          <a:effectLst/>
                        </a:rPr>
                        <a:t>7</a:t>
                      </a:r>
                      <a:endParaRPr lang="ru-RU" sz="3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nchorCtr="1"/>
                </a:tc>
                <a:tc>
                  <a:txBody>
                    <a:bodyPr/>
                    <a:lstStyle/>
                    <a:p>
                      <a:pPr indent="0" algn="ctr">
                        <a:spcAft>
                          <a:spcPts val="0"/>
                        </a:spcAft>
                      </a:pPr>
                      <a:r>
                        <a:rPr lang="ru-RU" sz="3600" b="1" dirty="0">
                          <a:effectLst/>
                        </a:rPr>
                        <a:t>85</a:t>
                      </a:r>
                      <a:endParaRPr lang="ru-RU" sz="3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nchorCtr="1"/>
                </a:tc>
                <a:extLst>
                  <a:ext uri="{0D108BD9-81ED-4DB2-BD59-A6C34878D82A}">
                    <a16:rowId xmlns:a16="http://schemas.microsoft.com/office/drawing/2014/main" val="1842001546"/>
                  </a:ext>
                </a:extLst>
              </a:tr>
              <a:tr h="2079401">
                <a:tc>
                  <a:txBody>
                    <a:bodyPr/>
                    <a:lstStyle/>
                    <a:p>
                      <a:pPr indent="0" algn="ctr">
                        <a:spcAft>
                          <a:spcPts val="0"/>
                        </a:spcAft>
                      </a:pPr>
                      <a:r>
                        <a:rPr lang="ru-RU" sz="3600" dirty="0">
                          <a:effectLst/>
                        </a:rPr>
                        <a:t> </a:t>
                      </a:r>
                    </a:p>
                    <a:p>
                      <a:pPr indent="0" algn="ctr">
                        <a:spcAft>
                          <a:spcPts val="0"/>
                        </a:spcAft>
                      </a:pPr>
                      <a:r>
                        <a:rPr lang="ru-RU" sz="3600" dirty="0" smtClean="0">
                          <a:effectLst/>
                        </a:rPr>
                        <a:t>2026</a:t>
                      </a:r>
                      <a:endParaRPr lang="ru-RU" sz="3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nchorCtr="1"/>
                </a:tc>
                <a:tc>
                  <a:txBody>
                    <a:bodyPr/>
                    <a:lstStyle/>
                    <a:p>
                      <a:pPr indent="0" algn="ctr">
                        <a:spcAft>
                          <a:spcPts val="0"/>
                        </a:spcAft>
                      </a:pPr>
                      <a:r>
                        <a:rPr lang="ru-RU" sz="2800" dirty="0">
                          <a:effectLst/>
                        </a:rPr>
                        <a:t>ПАС – </a:t>
                      </a:r>
                      <a:r>
                        <a:rPr lang="ru-RU" sz="2800" dirty="0" smtClean="0">
                          <a:effectLst/>
                        </a:rPr>
                        <a:t>797</a:t>
                      </a:r>
                      <a:endParaRPr lang="ru-RU" sz="2800" dirty="0">
                        <a:effectLst/>
                      </a:endParaRPr>
                    </a:p>
                    <a:p>
                      <a:pPr indent="0" algn="ctr">
                        <a:spcAft>
                          <a:spcPts val="0"/>
                        </a:spcAft>
                      </a:pPr>
                      <a:r>
                        <a:rPr lang="ru-RU" sz="2800" dirty="0">
                          <a:effectLst/>
                        </a:rPr>
                        <a:t>ПСА – </a:t>
                      </a:r>
                      <a:r>
                        <a:rPr lang="ru-RU" sz="2800" dirty="0" smtClean="0">
                          <a:effectLst/>
                        </a:rPr>
                        <a:t>1064</a:t>
                      </a:r>
                      <a:endParaRPr lang="ru-RU" sz="2800" dirty="0">
                        <a:effectLst/>
                      </a:endParaRPr>
                    </a:p>
                    <a:p>
                      <a:pPr indent="0" algn="ctr">
                        <a:spcAft>
                          <a:spcPts val="0"/>
                        </a:spcAft>
                      </a:pPr>
                      <a:r>
                        <a:rPr lang="ru-RU" sz="2800" dirty="0">
                          <a:effectLst/>
                        </a:rPr>
                        <a:t>ПА – </a:t>
                      </a:r>
                      <a:r>
                        <a:rPr lang="ru-RU" sz="2800" dirty="0" smtClean="0">
                          <a:effectLst/>
                        </a:rPr>
                        <a:t>441</a:t>
                      </a:r>
                      <a:endParaRPr lang="ru-RU" sz="2800" dirty="0">
                        <a:effectLst/>
                      </a:endParaRPr>
                    </a:p>
                    <a:p>
                      <a:pPr indent="0" algn="ctr">
                        <a:spcAft>
                          <a:spcPts val="0"/>
                        </a:spcAft>
                      </a:pPr>
                      <a:r>
                        <a:rPr lang="ru-RU" sz="3600" b="1" dirty="0">
                          <a:effectLst/>
                        </a:rPr>
                        <a:t>Всего – </a:t>
                      </a:r>
                      <a:r>
                        <a:rPr lang="ru-RU" sz="3600" b="1" dirty="0" smtClean="0">
                          <a:effectLst/>
                        </a:rPr>
                        <a:t>2302 </a:t>
                      </a:r>
                      <a:endParaRPr lang="ru-RU" sz="3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nchorCtr="1"/>
                </a:tc>
                <a:tc>
                  <a:txBody>
                    <a:bodyPr/>
                    <a:lstStyle/>
                    <a:p>
                      <a:pPr indent="0" algn="ctr">
                        <a:spcAft>
                          <a:spcPts val="0"/>
                        </a:spcAft>
                      </a:pPr>
                      <a:r>
                        <a:rPr lang="ru-RU" sz="3600" b="1" dirty="0" smtClean="0">
                          <a:effectLst/>
                        </a:rPr>
                        <a:t>72</a:t>
                      </a:r>
                      <a:endParaRPr lang="ru-RU" sz="3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nchorCtr="1"/>
                </a:tc>
                <a:tc>
                  <a:txBody>
                    <a:bodyPr/>
                    <a:lstStyle/>
                    <a:p>
                      <a:pPr indent="0" algn="ctr">
                        <a:spcAft>
                          <a:spcPts val="0"/>
                        </a:spcAft>
                      </a:pPr>
                      <a:r>
                        <a:rPr lang="ru-RU" sz="3600" b="1" dirty="0" smtClean="0">
                          <a:effectLst/>
                        </a:rPr>
                        <a:t>771</a:t>
                      </a:r>
                      <a:endParaRPr lang="ru-RU" sz="3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nchorCtr="1"/>
                </a:tc>
                <a:extLst>
                  <a:ext uri="{0D108BD9-81ED-4DB2-BD59-A6C34878D82A}">
                    <a16:rowId xmlns:a16="http://schemas.microsoft.com/office/drawing/2014/main" val="990610521"/>
                  </a:ext>
                </a:extLst>
              </a:tr>
            </a:tbl>
          </a:graphicData>
        </a:graphic>
      </p:graphicFrame>
    </p:spTree>
    <p:extLst>
      <p:ext uri="{BB962C8B-B14F-4D97-AF65-F5344CB8AC3E}">
        <p14:creationId xmlns:p14="http://schemas.microsoft.com/office/powerpoint/2010/main" val="26221512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47789" y="704192"/>
            <a:ext cx="8915107" cy="5945262"/>
          </a:xfrm>
          <a:prstGeom prst="rect">
            <a:avLst/>
          </a:prstGeom>
        </p:spPr>
      </p:pic>
    </p:spTree>
    <p:extLst>
      <p:ext uri="{BB962C8B-B14F-4D97-AF65-F5344CB8AC3E}">
        <p14:creationId xmlns:p14="http://schemas.microsoft.com/office/powerpoint/2010/main" val="991984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243470" y="1638246"/>
            <a:ext cx="9675628" cy="484761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1261109" y="717867"/>
            <a:ext cx="3464859" cy="707886"/>
          </a:xfrm>
          <a:prstGeom prst="rect">
            <a:avLst/>
          </a:prstGeom>
        </p:spPr>
        <p:txBody>
          <a:bodyPr wrap="none">
            <a:spAutoFit/>
          </a:bodyPr>
          <a:lstStyle/>
          <a:p>
            <a:r>
              <a:rPr lang="ru-RU" sz="4000" b="1" dirty="0" smtClean="0">
                <a:solidFill>
                  <a:schemeClr val="accent5">
                    <a:lumMod val="50000"/>
                  </a:schemeClr>
                </a:solidFill>
                <a:ea typeface="Calibri" panose="020F0502020204030204" pitchFamily="34" charset="0"/>
              </a:rPr>
              <a:t>Предложение:</a:t>
            </a:r>
            <a:endParaRPr lang="ru-RU" sz="4000" dirty="0">
              <a:solidFill>
                <a:schemeClr val="accent5">
                  <a:lumMod val="50000"/>
                </a:schemeClr>
              </a:solidFill>
            </a:endParaRPr>
          </a:p>
        </p:txBody>
      </p:sp>
      <p:sp>
        <p:nvSpPr>
          <p:cNvPr id="7" name="TextBox 6"/>
          <p:cNvSpPr txBox="1"/>
          <p:nvPr/>
        </p:nvSpPr>
        <p:spPr>
          <a:xfrm>
            <a:off x="2562446" y="1872162"/>
            <a:ext cx="9133368" cy="4401205"/>
          </a:xfrm>
          <a:prstGeom prst="rect">
            <a:avLst/>
          </a:prstGeom>
          <a:noFill/>
        </p:spPr>
        <p:txBody>
          <a:bodyPr wrap="square" rtlCol="0">
            <a:spAutoFit/>
          </a:bodyPr>
          <a:lstStyle/>
          <a:p>
            <a:r>
              <a:rPr lang="ru-RU" sz="2800" dirty="0" smtClean="0"/>
              <a:t>Включить в </a:t>
            </a:r>
            <a:r>
              <a:rPr lang="ru-RU" sz="2800" dirty="0"/>
              <a:t>решение конференции </a:t>
            </a:r>
            <a:r>
              <a:rPr lang="ru-RU" sz="2800" dirty="0" smtClean="0"/>
              <a:t>предложение </a:t>
            </a:r>
            <a:r>
              <a:rPr lang="ru-RU" sz="2800" dirty="0"/>
              <a:t>Национальной медицинской Палате сформулировать перед Правительством страны </a:t>
            </a:r>
            <a:r>
              <a:rPr lang="ru-RU" sz="2800" b="1" dirty="0">
                <a:solidFill>
                  <a:srgbClr val="FF0000"/>
                </a:solidFill>
              </a:rPr>
              <a:t>необходимость финансирования деятельности </a:t>
            </a:r>
            <a:r>
              <a:rPr lang="ru-RU" sz="2800" b="1" dirty="0" err="1">
                <a:solidFill>
                  <a:srgbClr val="FF0000"/>
                </a:solidFill>
              </a:rPr>
              <a:t>аккредитационных</a:t>
            </a:r>
            <a:r>
              <a:rPr lang="ru-RU" sz="2800" b="1" dirty="0">
                <a:solidFill>
                  <a:srgbClr val="FF0000"/>
                </a:solidFill>
              </a:rPr>
              <a:t> комиссий</a:t>
            </a:r>
            <a:r>
              <a:rPr lang="ru-RU" sz="2800" b="1" dirty="0"/>
              <a:t> </a:t>
            </a:r>
            <a:r>
              <a:rPr lang="ru-RU" sz="2800" dirty="0" smtClean="0"/>
              <a:t>субъектов: </a:t>
            </a:r>
          </a:p>
          <a:p>
            <a:pPr marL="457200" indent="-457200">
              <a:buFont typeface="Arial" panose="020B0604020202020204" pitchFamily="34" charset="0"/>
              <a:buChar char="•"/>
            </a:pPr>
            <a:r>
              <a:rPr lang="ru-RU" sz="2800" dirty="0" smtClean="0"/>
              <a:t>либо </a:t>
            </a:r>
            <a:r>
              <a:rPr lang="ru-RU" sz="2800" dirty="0"/>
              <a:t>по аналогии с работой комиссий по ЕГ в системе образования, </a:t>
            </a:r>
            <a:endParaRPr lang="ru-RU" sz="2800" dirty="0" smtClean="0"/>
          </a:p>
          <a:p>
            <a:pPr marL="457200" indent="-457200">
              <a:buFont typeface="Arial" panose="020B0604020202020204" pitchFamily="34" charset="0"/>
              <a:buChar char="•"/>
            </a:pPr>
            <a:r>
              <a:rPr lang="ru-RU" sz="2800" dirty="0" smtClean="0"/>
              <a:t>либо </a:t>
            </a:r>
            <a:r>
              <a:rPr lang="ru-RU" sz="2800" dirty="0"/>
              <a:t>через целевую субвенцию правительства РФ Национальной медицинской Палате для проведения процедуры  аккредитации. </a:t>
            </a:r>
          </a:p>
        </p:txBody>
      </p:sp>
    </p:spTree>
    <p:extLst>
      <p:ext uri="{BB962C8B-B14F-4D97-AF65-F5344CB8AC3E}">
        <p14:creationId xmlns:p14="http://schemas.microsoft.com/office/powerpoint/2010/main" val="42835447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99069" y="914401"/>
            <a:ext cx="8624975" cy="5843421"/>
          </a:xfrm>
          <a:prstGeom prst="rect">
            <a:avLst/>
          </a:prstGeom>
        </p:spPr>
      </p:pic>
      <p:sp>
        <p:nvSpPr>
          <p:cNvPr id="7" name="TextBox 6"/>
          <p:cNvSpPr txBox="1"/>
          <p:nvPr/>
        </p:nvSpPr>
        <p:spPr>
          <a:xfrm>
            <a:off x="3652206" y="3228526"/>
            <a:ext cx="5008970" cy="2800767"/>
          </a:xfrm>
          <a:prstGeom prst="rect">
            <a:avLst/>
          </a:prstGeom>
          <a:noFill/>
        </p:spPr>
        <p:txBody>
          <a:bodyPr wrap="square" rtlCol="0">
            <a:spAutoFit/>
          </a:bodyPr>
          <a:lstStyle/>
          <a:p>
            <a:pPr algn="ctr"/>
            <a:r>
              <a:rPr lang="ru-RU" sz="4400" b="1" dirty="0">
                <a:solidFill>
                  <a:schemeClr val="accent5">
                    <a:lumMod val="50000"/>
                  </a:schemeClr>
                </a:solidFill>
                <a:effectLst>
                  <a:outerShdw blurRad="38100" dist="38100" dir="2700000" algn="tl">
                    <a:srgbClr val="000000">
                      <a:alpha val="43137"/>
                    </a:srgbClr>
                  </a:outerShdw>
                </a:effectLst>
              </a:rPr>
              <a:t>Страхование </a:t>
            </a:r>
          </a:p>
          <a:p>
            <a:pPr algn="ctr"/>
            <a:r>
              <a:rPr lang="ru-RU" sz="4400" b="1" dirty="0">
                <a:solidFill>
                  <a:schemeClr val="accent5">
                    <a:lumMod val="50000"/>
                  </a:schemeClr>
                </a:solidFill>
                <a:effectLst>
                  <a:outerShdw blurRad="38100" dist="38100" dir="2700000" algn="tl">
                    <a:srgbClr val="000000">
                      <a:alpha val="43137"/>
                    </a:srgbClr>
                  </a:outerShdw>
                </a:effectLst>
              </a:rPr>
              <a:t>профессиональной  </a:t>
            </a:r>
          </a:p>
          <a:p>
            <a:pPr algn="ctr"/>
            <a:r>
              <a:rPr lang="ru-RU" sz="4400" b="1" dirty="0">
                <a:solidFill>
                  <a:schemeClr val="accent5">
                    <a:lumMod val="50000"/>
                  </a:schemeClr>
                </a:solidFill>
                <a:effectLst>
                  <a:outerShdw blurRad="38100" dist="38100" dir="2700000" algn="tl">
                    <a:srgbClr val="000000">
                      <a:alpha val="43137"/>
                    </a:srgbClr>
                  </a:outerShdw>
                </a:effectLst>
              </a:rPr>
              <a:t>ответственности </a:t>
            </a:r>
          </a:p>
          <a:p>
            <a:pPr algn="ctr"/>
            <a:r>
              <a:rPr lang="ru-RU" sz="4400" b="1" dirty="0">
                <a:solidFill>
                  <a:schemeClr val="accent5">
                    <a:lumMod val="50000"/>
                  </a:schemeClr>
                </a:solidFill>
                <a:effectLst>
                  <a:outerShdw blurRad="38100" dist="38100" dir="2700000" algn="tl">
                    <a:srgbClr val="000000">
                      <a:alpha val="43137"/>
                    </a:srgbClr>
                  </a:outerShdw>
                </a:effectLst>
              </a:rPr>
              <a:t>врачей</a:t>
            </a:r>
            <a:endParaRPr lang="ru-RU" sz="4400" dirty="0">
              <a:solidFill>
                <a:schemeClr val="accent5">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415950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 стрелкой 16"/>
          <p:cNvCxnSpPr/>
          <p:nvPr/>
        </p:nvCxnSpPr>
        <p:spPr>
          <a:xfrm>
            <a:off x="6208838" y="2133601"/>
            <a:ext cx="1967024" cy="1018953"/>
          </a:xfrm>
          <a:prstGeom prst="straightConnector1">
            <a:avLst/>
          </a:prstGeom>
          <a:ln w="666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flipH="1">
            <a:off x="2612687" y="2045884"/>
            <a:ext cx="2307265" cy="971106"/>
          </a:xfrm>
          <a:prstGeom prst="straightConnector1">
            <a:avLst/>
          </a:prstGeom>
          <a:ln w="666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H="1">
            <a:off x="3955311" y="2140690"/>
            <a:ext cx="2307265" cy="971106"/>
          </a:xfrm>
          <a:prstGeom prst="straightConnector1">
            <a:avLst/>
          </a:prstGeom>
          <a:ln w="666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 name="Скругленный прямоугольник 1"/>
          <p:cNvSpPr/>
          <p:nvPr/>
        </p:nvSpPr>
        <p:spPr>
          <a:xfrm>
            <a:off x="4657060" y="1414131"/>
            <a:ext cx="2955851" cy="1520456"/>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000" b="1" dirty="0" smtClean="0"/>
              <a:t>79</a:t>
            </a:r>
          </a:p>
          <a:p>
            <a:pPr algn="ctr"/>
            <a:r>
              <a:rPr lang="ru-RU" sz="2400" dirty="0" err="1" smtClean="0"/>
              <a:t>медорганизаций</a:t>
            </a:r>
            <a:endParaRPr lang="ru-RU" sz="2400" dirty="0"/>
          </a:p>
        </p:txBody>
      </p:sp>
      <p:sp>
        <p:nvSpPr>
          <p:cNvPr id="3" name="Скругленный прямоугольник 2"/>
          <p:cNvSpPr/>
          <p:nvPr/>
        </p:nvSpPr>
        <p:spPr>
          <a:xfrm>
            <a:off x="939208" y="3193312"/>
            <a:ext cx="2335619" cy="152045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000" b="1" dirty="0" smtClean="0"/>
              <a:t>23</a:t>
            </a:r>
          </a:p>
          <a:p>
            <a:pPr algn="ctr"/>
            <a:r>
              <a:rPr lang="ru-RU" sz="2400" dirty="0" smtClean="0"/>
              <a:t>поликлиники</a:t>
            </a:r>
            <a:endParaRPr lang="ru-RU" sz="2400" dirty="0"/>
          </a:p>
        </p:txBody>
      </p:sp>
      <p:sp>
        <p:nvSpPr>
          <p:cNvPr id="4" name="Скругленный прямоугольник 3"/>
          <p:cNvSpPr/>
          <p:nvPr/>
        </p:nvSpPr>
        <p:spPr>
          <a:xfrm>
            <a:off x="3600892" y="3193312"/>
            <a:ext cx="2335619" cy="152045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000" b="1" dirty="0" smtClean="0"/>
              <a:t>23</a:t>
            </a:r>
          </a:p>
          <a:p>
            <a:pPr algn="ctr"/>
            <a:r>
              <a:rPr lang="ru-RU" sz="2400" dirty="0" smtClean="0"/>
              <a:t>стационара</a:t>
            </a:r>
            <a:endParaRPr lang="ru-RU" sz="2400" dirty="0"/>
          </a:p>
        </p:txBody>
      </p:sp>
      <p:sp>
        <p:nvSpPr>
          <p:cNvPr id="5" name="Скругленный прямоугольник 4"/>
          <p:cNvSpPr/>
          <p:nvPr/>
        </p:nvSpPr>
        <p:spPr>
          <a:xfrm>
            <a:off x="6262576" y="3193312"/>
            <a:ext cx="2335619" cy="152045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000" b="1" dirty="0" smtClean="0"/>
              <a:t>30</a:t>
            </a:r>
          </a:p>
          <a:p>
            <a:pPr algn="ctr"/>
            <a:r>
              <a:rPr lang="ru-RU" sz="2400" dirty="0" smtClean="0"/>
              <a:t>ЦРБ</a:t>
            </a:r>
            <a:endParaRPr lang="ru-RU" sz="2400" dirty="0"/>
          </a:p>
        </p:txBody>
      </p:sp>
      <p:sp>
        <p:nvSpPr>
          <p:cNvPr id="6" name="Скругленный прямоугольник 5"/>
          <p:cNvSpPr/>
          <p:nvPr/>
        </p:nvSpPr>
        <p:spPr>
          <a:xfrm>
            <a:off x="8924260" y="3193312"/>
            <a:ext cx="2335619" cy="152045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000" b="1" dirty="0" smtClean="0"/>
              <a:t>3</a:t>
            </a:r>
          </a:p>
          <a:p>
            <a:pPr algn="ctr"/>
            <a:r>
              <a:rPr lang="ru-RU" sz="2400" dirty="0" smtClean="0"/>
              <a:t>ФЦ</a:t>
            </a:r>
            <a:endParaRPr lang="ru-RU" sz="2400" dirty="0"/>
          </a:p>
        </p:txBody>
      </p:sp>
      <p:sp>
        <p:nvSpPr>
          <p:cNvPr id="7" name="Скругленный прямоугольник 6"/>
          <p:cNvSpPr/>
          <p:nvPr/>
        </p:nvSpPr>
        <p:spPr>
          <a:xfrm>
            <a:off x="3766320" y="4972493"/>
            <a:ext cx="4508205" cy="1520456"/>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000" b="1" dirty="0" smtClean="0"/>
              <a:t>8450</a:t>
            </a:r>
          </a:p>
          <a:p>
            <a:pPr algn="ctr"/>
            <a:r>
              <a:rPr lang="ru-RU" sz="2400" dirty="0" smtClean="0"/>
              <a:t>врачей</a:t>
            </a:r>
            <a:endParaRPr lang="ru-RU" sz="2400" dirty="0"/>
          </a:p>
        </p:txBody>
      </p:sp>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1669" y="5020339"/>
            <a:ext cx="1872583" cy="1424763"/>
          </a:xfrm>
          <a:prstGeom prst="rect">
            <a:avLst/>
          </a:prstGeom>
        </p:spPr>
      </p:pic>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009251" y="5068186"/>
            <a:ext cx="1886655" cy="1424763"/>
          </a:xfrm>
          <a:prstGeom prst="rect">
            <a:avLst/>
          </a:prstGeom>
        </p:spPr>
      </p:pic>
      <p:sp>
        <p:nvSpPr>
          <p:cNvPr id="10" name="TextBox 9"/>
          <p:cNvSpPr txBox="1"/>
          <p:nvPr/>
        </p:nvSpPr>
        <p:spPr>
          <a:xfrm>
            <a:off x="2826297" y="638437"/>
            <a:ext cx="7265772" cy="646331"/>
          </a:xfrm>
          <a:prstGeom prst="rect">
            <a:avLst/>
          </a:prstGeom>
          <a:noFill/>
        </p:spPr>
        <p:txBody>
          <a:bodyPr wrap="none" rtlCol="0">
            <a:spAutoFit/>
          </a:bodyPr>
          <a:lstStyle/>
          <a:p>
            <a:r>
              <a:rPr lang="ru-RU" sz="3600" b="1" dirty="0" smtClean="0">
                <a:solidFill>
                  <a:schemeClr val="accent5">
                    <a:lumMod val="75000"/>
                  </a:schemeClr>
                </a:solidFill>
              </a:rPr>
              <a:t>В договоре</a:t>
            </a:r>
            <a:r>
              <a:rPr lang="ru-RU" sz="3600" b="1" dirty="0">
                <a:solidFill>
                  <a:schemeClr val="accent5">
                    <a:lumMod val="75000"/>
                  </a:schemeClr>
                </a:solidFill>
              </a:rPr>
              <a:t> страхования</a:t>
            </a:r>
            <a:r>
              <a:rPr lang="ru-RU" sz="3600" b="1" dirty="0" smtClean="0">
                <a:solidFill>
                  <a:schemeClr val="accent5">
                    <a:lumMod val="75000"/>
                  </a:schemeClr>
                </a:solidFill>
              </a:rPr>
              <a:t> участвуют:</a:t>
            </a:r>
            <a:endParaRPr lang="ru-RU" sz="3600" b="1" dirty="0">
              <a:solidFill>
                <a:schemeClr val="accent5">
                  <a:lumMod val="75000"/>
                </a:schemeClr>
              </a:solidFill>
            </a:endParaRPr>
          </a:p>
        </p:txBody>
      </p:sp>
      <p:cxnSp>
        <p:nvCxnSpPr>
          <p:cNvPr id="12" name="Прямая со стрелкой 11"/>
          <p:cNvCxnSpPr/>
          <p:nvPr/>
        </p:nvCxnSpPr>
        <p:spPr>
          <a:xfrm>
            <a:off x="7538483" y="2045884"/>
            <a:ext cx="1967024" cy="1018953"/>
          </a:xfrm>
          <a:prstGeom prst="straightConnector1">
            <a:avLst/>
          </a:prstGeom>
          <a:ln w="666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52429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8221" y="1222743"/>
            <a:ext cx="6379535" cy="4253023"/>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6370" y="2966480"/>
            <a:ext cx="5693735" cy="3795823"/>
          </a:xfrm>
          <a:prstGeom prst="rect">
            <a:avLst/>
          </a:prstGeom>
        </p:spPr>
      </p:pic>
      <p:sp>
        <p:nvSpPr>
          <p:cNvPr id="4" name="TextBox 3"/>
          <p:cNvSpPr txBox="1"/>
          <p:nvPr/>
        </p:nvSpPr>
        <p:spPr>
          <a:xfrm>
            <a:off x="6856037" y="595906"/>
            <a:ext cx="4061818" cy="2308324"/>
          </a:xfrm>
          <a:prstGeom prst="rect">
            <a:avLst/>
          </a:prstGeom>
          <a:noFill/>
        </p:spPr>
        <p:txBody>
          <a:bodyPr wrap="none" rtlCol="0">
            <a:spAutoFit/>
          </a:bodyPr>
          <a:lstStyle/>
          <a:p>
            <a:r>
              <a:rPr lang="ru-RU" sz="3600" b="1" dirty="0" smtClean="0">
                <a:solidFill>
                  <a:schemeClr val="accent5">
                    <a:lumMod val="75000"/>
                  </a:schemeClr>
                </a:solidFill>
              </a:rPr>
              <a:t>Конгресс </a:t>
            </a:r>
          </a:p>
          <a:p>
            <a:r>
              <a:rPr lang="ru-RU" sz="3600" b="1" dirty="0" smtClean="0">
                <a:solidFill>
                  <a:schemeClr val="accent5">
                    <a:lumMod val="75000"/>
                  </a:schemeClr>
                </a:solidFill>
              </a:rPr>
              <a:t>«Национальное </a:t>
            </a:r>
          </a:p>
          <a:p>
            <a:r>
              <a:rPr lang="ru-RU" sz="3600" b="1" dirty="0" smtClean="0">
                <a:solidFill>
                  <a:schemeClr val="accent5">
                    <a:lumMod val="75000"/>
                  </a:schemeClr>
                </a:solidFill>
              </a:rPr>
              <a:t>здравоохранение»</a:t>
            </a:r>
          </a:p>
          <a:p>
            <a:r>
              <a:rPr lang="ru-RU" sz="3600" b="1" dirty="0" smtClean="0">
                <a:solidFill>
                  <a:schemeClr val="accent5">
                    <a:lumMod val="75000"/>
                  </a:schemeClr>
                </a:solidFill>
              </a:rPr>
              <a:t>2025 год, г. Москва</a:t>
            </a:r>
            <a:endParaRPr lang="ru-RU" sz="3600" b="1" dirty="0">
              <a:solidFill>
                <a:schemeClr val="accent5">
                  <a:lumMod val="75000"/>
                </a:schemeClr>
              </a:solidFill>
            </a:endParaRPr>
          </a:p>
        </p:txBody>
      </p:sp>
      <p:sp>
        <p:nvSpPr>
          <p:cNvPr id="5" name="TextBox 4"/>
          <p:cNvSpPr txBox="1"/>
          <p:nvPr/>
        </p:nvSpPr>
        <p:spPr>
          <a:xfrm>
            <a:off x="5199566" y="6201585"/>
            <a:ext cx="2240870" cy="461665"/>
          </a:xfrm>
          <a:prstGeom prst="rect">
            <a:avLst/>
          </a:prstGeom>
          <a:solidFill>
            <a:schemeClr val="accent5">
              <a:lumMod val="75000"/>
            </a:schemeClr>
          </a:solidFill>
        </p:spPr>
        <p:txBody>
          <a:bodyPr wrap="none" rtlCol="0">
            <a:spAutoFit/>
          </a:bodyPr>
          <a:lstStyle/>
          <a:p>
            <a:r>
              <a:rPr lang="ru-RU" sz="2400" b="1" i="1" dirty="0">
                <a:solidFill>
                  <a:schemeClr val="bg1"/>
                </a:solidFill>
              </a:rPr>
              <a:t>Игорь </a:t>
            </a:r>
            <a:r>
              <a:rPr lang="ru-RU" sz="2400" b="1" i="1" dirty="0" smtClean="0">
                <a:solidFill>
                  <a:schemeClr val="bg1"/>
                </a:solidFill>
              </a:rPr>
              <a:t>Страхов</a:t>
            </a:r>
            <a:endParaRPr lang="ru-RU" sz="2400" b="1" i="1" dirty="0">
              <a:solidFill>
                <a:schemeClr val="bg1"/>
              </a:solidFill>
            </a:endParaRPr>
          </a:p>
        </p:txBody>
      </p:sp>
    </p:spTree>
    <p:extLst>
      <p:ext uri="{BB962C8B-B14F-4D97-AF65-F5344CB8AC3E}">
        <p14:creationId xmlns:p14="http://schemas.microsoft.com/office/powerpoint/2010/main" val="35361663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520997" y="1228506"/>
            <a:ext cx="10909004"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4800" b="0" i="0" u="none" strike="noStrike" cap="none" normalizeH="0" baseline="0" dirty="0" smtClean="0">
                <a:ln>
                  <a:noFill/>
                </a:ln>
                <a:solidFill>
                  <a:schemeClr val="accent5">
                    <a:lumMod val="75000"/>
                  </a:schemeClr>
                </a:solidFill>
                <a:effectLst/>
                <a:latin typeface="+mn-lt"/>
              </a:rPr>
              <a:t>Цифры за I полугодие 2026 года:</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3200" b="0" i="0" u="none" strike="noStrike" cap="none" normalizeH="0" baseline="0" dirty="0" smtClean="0">
              <a:ln>
                <a:noFill/>
              </a:ln>
              <a:solidFill>
                <a:schemeClr val="accent5">
                  <a:lumMod val="75000"/>
                </a:schemeClr>
              </a:solidFill>
              <a:effectLst/>
              <a:latin typeface="+mn-l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3200" b="1" i="0" u="none" strike="noStrike" cap="none" normalizeH="0" baseline="0" dirty="0" smtClean="0">
                <a:ln>
                  <a:noFill/>
                </a:ln>
                <a:solidFill>
                  <a:schemeClr val="accent5">
                    <a:lumMod val="75000"/>
                  </a:schemeClr>
                </a:solidFill>
                <a:effectLst/>
                <a:latin typeface="+mn-lt"/>
              </a:rPr>
              <a:t>1857</a:t>
            </a:r>
            <a:r>
              <a:rPr kumimoji="0" lang="ru-RU" altLang="ru-RU" sz="3200" b="0" i="0" u="none" strike="noStrike" cap="none" normalizeH="0" baseline="0" dirty="0" smtClean="0">
                <a:ln>
                  <a:noFill/>
                </a:ln>
                <a:solidFill>
                  <a:schemeClr val="accent5">
                    <a:lumMod val="75000"/>
                  </a:schemeClr>
                </a:solidFill>
                <a:effectLst/>
                <a:latin typeface="+mn-lt"/>
              </a:rPr>
              <a:t> сообщений о преступлениях в сфере здравоохранения поступило в правоохранительные органы (+13% по сравнению с 2025 годам).</a:t>
            </a:r>
            <a:endParaRPr kumimoji="0" lang="en-US" altLang="ru-RU" sz="3200" b="0" i="0" u="none" strike="noStrike" cap="none" normalizeH="0" baseline="0" dirty="0" smtClean="0">
              <a:ln>
                <a:noFill/>
              </a:ln>
              <a:solidFill>
                <a:schemeClr val="accent5">
                  <a:lumMod val="75000"/>
                </a:schemeClr>
              </a:solidFill>
              <a:effectLst/>
              <a:latin typeface="+mn-l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3200" b="0" i="0" u="none" strike="noStrike" cap="none" normalizeH="0" baseline="0" dirty="0" smtClean="0">
                <a:ln>
                  <a:noFill/>
                </a:ln>
                <a:solidFill>
                  <a:schemeClr val="accent5">
                    <a:lumMod val="75000"/>
                  </a:schemeClr>
                </a:solidFill>
                <a:effectLst/>
                <a:latin typeface="+mn-lt"/>
              </a:rPr>
              <a:t>Возбуждено </a:t>
            </a:r>
            <a:r>
              <a:rPr kumimoji="0" lang="ru-RU" altLang="ru-RU" sz="3200" b="1" i="0" u="none" strike="noStrike" cap="none" normalizeH="0" baseline="0" dirty="0" smtClean="0">
                <a:ln>
                  <a:noFill/>
                </a:ln>
                <a:solidFill>
                  <a:schemeClr val="accent5">
                    <a:lumMod val="75000"/>
                  </a:schemeClr>
                </a:solidFill>
                <a:effectLst/>
                <a:latin typeface="+mn-lt"/>
              </a:rPr>
              <a:t>1269</a:t>
            </a:r>
            <a:r>
              <a:rPr kumimoji="0" lang="ru-RU" altLang="ru-RU" sz="3200" b="0" i="0" u="none" strike="noStrike" cap="none" normalizeH="0" baseline="0" dirty="0" smtClean="0">
                <a:ln>
                  <a:noFill/>
                </a:ln>
                <a:solidFill>
                  <a:schemeClr val="accent5">
                    <a:lumMod val="75000"/>
                  </a:schemeClr>
                </a:solidFill>
                <a:effectLst/>
                <a:latin typeface="+mn-lt"/>
              </a:rPr>
              <a:t> уголовных дел.</a:t>
            </a:r>
            <a:endParaRPr kumimoji="0" lang="en-US" altLang="ru-RU" sz="3200" b="0" i="0" u="none" strike="noStrike" cap="none" normalizeH="0" baseline="0" dirty="0" smtClean="0">
              <a:ln>
                <a:noFill/>
              </a:ln>
              <a:solidFill>
                <a:schemeClr val="accent5">
                  <a:lumMod val="75000"/>
                </a:schemeClr>
              </a:solidFill>
              <a:effectLst/>
              <a:latin typeface="+mn-l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3200" b="0" i="0" u="none" strike="noStrike" cap="none" normalizeH="0" baseline="0" dirty="0" smtClean="0">
                <a:ln>
                  <a:noFill/>
                </a:ln>
                <a:solidFill>
                  <a:schemeClr val="accent5">
                    <a:lumMod val="75000"/>
                  </a:schemeClr>
                </a:solidFill>
                <a:effectLst/>
                <a:latin typeface="+mn-lt"/>
              </a:rPr>
              <a:t>В суд направлено уже </a:t>
            </a:r>
            <a:r>
              <a:rPr kumimoji="0" lang="ru-RU" altLang="ru-RU" sz="3200" b="1" i="0" u="none" strike="noStrike" cap="none" normalizeH="0" baseline="0" dirty="0" smtClean="0">
                <a:ln>
                  <a:noFill/>
                </a:ln>
                <a:solidFill>
                  <a:schemeClr val="accent5">
                    <a:lumMod val="75000"/>
                  </a:schemeClr>
                </a:solidFill>
                <a:effectLst/>
                <a:latin typeface="+mn-lt"/>
              </a:rPr>
              <a:t>145</a:t>
            </a:r>
            <a:r>
              <a:rPr kumimoji="0" lang="ru-RU" altLang="ru-RU" sz="3200" b="0" i="0" u="none" strike="noStrike" cap="none" normalizeH="0" baseline="0" dirty="0" smtClean="0">
                <a:ln>
                  <a:noFill/>
                </a:ln>
                <a:solidFill>
                  <a:schemeClr val="accent5">
                    <a:lumMod val="75000"/>
                  </a:schemeClr>
                </a:solidFill>
                <a:effectLst/>
                <a:latin typeface="+mn-lt"/>
              </a:rPr>
              <a:t> материалов.</a:t>
            </a:r>
            <a:endParaRPr kumimoji="0" lang="en-US" altLang="ru-RU" sz="3200" b="0" i="0" u="none" strike="noStrike" cap="none" normalizeH="0" baseline="0" dirty="0" smtClean="0">
              <a:ln>
                <a:noFill/>
              </a:ln>
              <a:solidFill>
                <a:schemeClr val="accent5">
                  <a:lumMod val="75000"/>
                </a:schemeClr>
              </a:solidFill>
              <a:effectLst/>
              <a:latin typeface="+mn-lt"/>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ru-RU" altLang="ru-RU" sz="3200" b="0" i="0" u="none" strike="noStrike" cap="none" normalizeH="0" baseline="0" dirty="0" smtClean="0">
                <a:ln>
                  <a:noFill/>
                </a:ln>
                <a:solidFill>
                  <a:schemeClr val="accent5">
                    <a:lumMod val="75000"/>
                  </a:schemeClr>
                </a:solidFill>
                <a:effectLst/>
                <a:latin typeface="+mn-lt"/>
              </a:rPr>
              <a:t>Общее число медиков, чьи дела сейчас рассматриваются судами — 153 человека. Для сравнения: за весь 2025 год обвиняемыми проходили 225 человек, а за 2024-й — 207. </a:t>
            </a:r>
          </a:p>
        </p:txBody>
      </p:sp>
    </p:spTree>
    <p:extLst>
      <p:ext uri="{BB962C8B-B14F-4D97-AF65-F5344CB8AC3E}">
        <p14:creationId xmlns:p14="http://schemas.microsoft.com/office/powerpoint/2010/main" val="844225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5331" y="882502"/>
            <a:ext cx="4036078" cy="55714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p:cNvSpPr txBox="1"/>
          <p:nvPr/>
        </p:nvSpPr>
        <p:spPr>
          <a:xfrm>
            <a:off x="5730948" y="3965945"/>
            <a:ext cx="6201249" cy="1938992"/>
          </a:xfrm>
          <a:prstGeom prst="rect">
            <a:avLst/>
          </a:prstGeom>
          <a:solidFill>
            <a:schemeClr val="accent5">
              <a:lumMod val="75000"/>
            </a:schemeClr>
          </a:solidFill>
        </p:spPr>
        <p:txBody>
          <a:bodyPr wrap="none" rtlCol="0">
            <a:spAutoFit/>
          </a:bodyPr>
          <a:lstStyle/>
          <a:p>
            <a:r>
              <a:rPr lang="ru-RU" sz="4000" dirty="0" smtClean="0">
                <a:solidFill>
                  <a:schemeClr val="bg1"/>
                </a:solidFill>
              </a:rPr>
              <a:t>На </a:t>
            </a:r>
            <a:r>
              <a:rPr lang="ru-RU" sz="4000" dirty="0">
                <a:solidFill>
                  <a:schemeClr val="bg1"/>
                </a:solidFill>
              </a:rPr>
              <a:t>базе НОАВ </a:t>
            </a:r>
            <a:r>
              <a:rPr lang="ru-RU" sz="4000" dirty="0" smtClean="0">
                <a:solidFill>
                  <a:schemeClr val="bg1"/>
                </a:solidFill>
              </a:rPr>
              <a:t>создан  </a:t>
            </a:r>
          </a:p>
          <a:p>
            <a:r>
              <a:rPr lang="ru-RU" sz="4000" b="1" dirty="0" smtClean="0">
                <a:solidFill>
                  <a:schemeClr val="bg1"/>
                </a:solidFill>
              </a:rPr>
              <a:t>«</a:t>
            </a:r>
            <a:r>
              <a:rPr lang="ru-RU" sz="4000" b="1" dirty="0">
                <a:solidFill>
                  <a:schemeClr val="bg1"/>
                </a:solidFill>
              </a:rPr>
              <a:t>Центр независимой </a:t>
            </a:r>
            <a:endParaRPr lang="ru-RU" sz="4000" b="1" dirty="0" smtClean="0">
              <a:solidFill>
                <a:schemeClr val="bg1"/>
              </a:solidFill>
            </a:endParaRPr>
          </a:p>
          <a:p>
            <a:r>
              <a:rPr lang="ru-RU" sz="4000" b="1" dirty="0" smtClean="0">
                <a:solidFill>
                  <a:schemeClr val="bg1"/>
                </a:solidFill>
              </a:rPr>
              <a:t>медицинской </a:t>
            </a:r>
            <a:r>
              <a:rPr lang="ru-RU" sz="4000" b="1" dirty="0">
                <a:solidFill>
                  <a:schemeClr val="bg1"/>
                </a:solidFill>
              </a:rPr>
              <a:t>экспертизы</a:t>
            </a:r>
            <a:r>
              <a:rPr lang="ru-RU" sz="4000" dirty="0">
                <a:solidFill>
                  <a:schemeClr val="bg1"/>
                </a:solidFill>
              </a:rPr>
              <a:t>»</a:t>
            </a:r>
          </a:p>
        </p:txBody>
      </p:sp>
    </p:spTree>
    <p:extLst>
      <p:ext uri="{BB962C8B-B14F-4D97-AF65-F5344CB8AC3E}">
        <p14:creationId xmlns:p14="http://schemas.microsoft.com/office/powerpoint/2010/main" val="14921221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139" y="699493"/>
            <a:ext cx="7995138" cy="5969703"/>
          </a:xfrm>
          <a:prstGeom prst="rect">
            <a:avLst/>
          </a:prstGeom>
        </p:spPr>
      </p:pic>
    </p:spTree>
    <p:extLst>
      <p:ext uri="{BB962C8B-B14F-4D97-AF65-F5344CB8AC3E}">
        <p14:creationId xmlns:p14="http://schemas.microsoft.com/office/powerpoint/2010/main" val="38025201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789" y="1172308"/>
            <a:ext cx="6735535" cy="5029200"/>
          </a:xfrm>
          <a:prstGeom prst="rect">
            <a:avLst/>
          </a:prstGeom>
        </p:spPr>
      </p:pic>
      <p:sp>
        <p:nvSpPr>
          <p:cNvPr id="3" name="Прямоугольник 2"/>
          <p:cNvSpPr/>
          <p:nvPr/>
        </p:nvSpPr>
        <p:spPr>
          <a:xfrm>
            <a:off x="7174523" y="1172308"/>
            <a:ext cx="4607169" cy="50292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000" b="1" dirty="0" smtClean="0">
                <a:effectLst>
                  <a:outerShdw blurRad="38100" dist="38100" dir="2700000" algn="tl">
                    <a:srgbClr val="000000">
                      <a:alpha val="43137"/>
                    </a:srgbClr>
                  </a:outerShdw>
                </a:effectLst>
              </a:rPr>
              <a:t>О кадрах</a:t>
            </a:r>
            <a:endParaRPr lang="ru-RU" sz="6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024171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91964" y="1739419"/>
            <a:ext cx="6934754" cy="4623169"/>
          </a:xfrm>
          <a:prstGeom prst="rect">
            <a:avLst/>
          </a:prstGeom>
        </p:spPr>
      </p:pic>
      <p:sp>
        <p:nvSpPr>
          <p:cNvPr id="3" name="Скругленная прямоугольная выноска 2"/>
          <p:cNvSpPr/>
          <p:nvPr/>
        </p:nvSpPr>
        <p:spPr>
          <a:xfrm>
            <a:off x="6305106" y="914400"/>
            <a:ext cx="5443870" cy="3136604"/>
          </a:xfrm>
          <a:prstGeom prst="wedgeRoundRectCallout">
            <a:avLst>
              <a:gd name="adj1" fmla="val -36653"/>
              <a:gd name="adj2" fmla="val 6453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i="1" dirty="0">
                <a:effectLst>
                  <a:outerShdw blurRad="38100" dist="38100" dir="2700000" algn="tl">
                    <a:srgbClr val="000000">
                      <a:alpha val="43137"/>
                    </a:srgbClr>
                  </a:outerShdw>
                </a:effectLst>
              </a:rPr>
              <a:t>"…По врачам у нас до 2022 года была отрицательная динамика. С 2022 года у нас пошел прирост. На сегодняшний день мы фиксируем почти </a:t>
            </a:r>
            <a:r>
              <a:rPr lang="ru-RU" sz="4000" b="1" i="1" dirty="0">
                <a:effectLst>
                  <a:outerShdw blurRad="38100" dist="38100" dir="2700000" algn="tl">
                    <a:srgbClr val="000000">
                      <a:alpha val="43137"/>
                    </a:srgbClr>
                  </a:outerShdw>
                </a:effectLst>
              </a:rPr>
              <a:t>5%</a:t>
            </a:r>
            <a:r>
              <a:rPr lang="ru-RU" sz="2800" b="1" i="1" dirty="0">
                <a:effectLst>
                  <a:outerShdw blurRad="38100" dist="38100" dir="2700000" algn="tl">
                    <a:srgbClr val="000000">
                      <a:alpha val="43137"/>
                    </a:srgbClr>
                  </a:outerShdw>
                </a:effectLst>
              </a:rPr>
              <a:t> роста…</a:t>
            </a:r>
            <a:endParaRPr lang="ru-RU" sz="2800" b="1" dirty="0">
              <a:effectLst>
                <a:outerShdw blurRad="38100" dist="38100" dir="2700000" algn="tl">
                  <a:srgbClr val="000000">
                    <a:alpha val="43137"/>
                  </a:srgbClr>
                </a:outerShdw>
              </a:effectLst>
            </a:endParaRPr>
          </a:p>
        </p:txBody>
      </p:sp>
      <p:sp>
        <p:nvSpPr>
          <p:cNvPr id="4" name="Прямоугольник 3"/>
          <p:cNvSpPr/>
          <p:nvPr/>
        </p:nvSpPr>
        <p:spPr>
          <a:xfrm>
            <a:off x="7507471" y="5716257"/>
            <a:ext cx="3308726" cy="646331"/>
          </a:xfrm>
          <a:prstGeom prst="rect">
            <a:avLst/>
          </a:prstGeom>
        </p:spPr>
        <p:txBody>
          <a:bodyPr wrap="none">
            <a:spAutoFit/>
          </a:bodyPr>
          <a:lstStyle/>
          <a:p>
            <a:r>
              <a:rPr lang="ru-RU" b="1" dirty="0" smtClean="0">
                <a:ea typeface="Calibri" panose="020F0502020204030204" pitchFamily="34" charset="0"/>
              </a:rPr>
              <a:t>Министр здравоохранения  РФ</a:t>
            </a:r>
          </a:p>
          <a:p>
            <a:r>
              <a:rPr lang="ru-RU" b="1" dirty="0" smtClean="0">
                <a:ea typeface="Calibri" panose="020F0502020204030204" pitchFamily="34" charset="0"/>
              </a:rPr>
              <a:t>Михаил Мурашко</a:t>
            </a:r>
            <a:endParaRPr lang="ru-RU" b="1" dirty="0"/>
          </a:p>
        </p:txBody>
      </p:sp>
    </p:spTree>
    <p:extLst>
      <p:ext uri="{BB962C8B-B14F-4D97-AF65-F5344CB8AC3E}">
        <p14:creationId xmlns:p14="http://schemas.microsoft.com/office/powerpoint/2010/main" val="31763211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0819" y="882502"/>
            <a:ext cx="8444171" cy="646331"/>
          </a:xfrm>
          <a:prstGeom prst="rect">
            <a:avLst/>
          </a:prstGeom>
          <a:noFill/>
        </p:spPr>
        <p:txBody>
          <a:bodyPr wrap="none" rtlCol="0">
            <a:spAutoFit/>
          </a:bodyPr>
          <a:lstStyle/>
          <a:p>
            <a:r>
              <a:rPr lang="ru-RU" sz="3600" b="1" dirty="0" smtClean="0">
                <a:solidFill>
                  <a:schemeClr val="accent5">
                    <a:lumMod val="75000"/>
                  </a:schemeClr>
                </a:solidFill>
              </a:rPr>
              <a:t>Динамика количества частных МО в НСО</a:t>
            </a:r>
            <a:endParaRPr lang="ru-RU" sz="3600" b="1" dirty="0">
              <a:solidFill>
                <a:schemeClr val="accent5">
                  <a:lumMod val="75000"/>
                </a:schemeClr>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686233711"/>
              </p:ext>
            </p:extLst>
          </p:nvPr>
        </p:nvGraphicFramePr>
        <p:xfrm>
          <a:off x="935666" y="1740391"/>
          <a:ext cx="10388008" cy="2187000"/>
        </p:xfrm>
        <a:graphic>
          <a:graphicData uri="http://schemas.openxmlformats.org/drawingml/2006/table">
            <a:tbl>
              <a:tblPr firstRow="1" bandRow="1">
                <a:tableStyleId>{5C22544A-7EE6-4342-B048-85BDC9FD1C3A}</a:tableStyleId>
              </a:tblPr>
              <a:tblGrid>
                <a:gridCol w="2597002">
                  <a:extLst>
                    <a:ext uri="{9D8B030D-6E8A-4147-A177-3AD203B41FA5}">
                      <a16:colId xmlns:a16="http://schemas.microsoft.com/office/drawing/2014/main" val="3060433479"/>
                    </a:ext>
                  </a:extLst>
                </a:gridCol>
                <a:gridCol w="2597002">
                  <a:extLst>
                    <a:ext uri="{9D8B030D-6E8A-4147-A177-3AD203B41FA5}">
                      <a16:colId xmlns:a16="http://schemas.microsoft.com/office/drawing/2014/main" val="1905854644"/>
                    </a:ext>
                  </a:extLst>
                </a:gridCol>
                <a:gridCol w="2597002">
                  <a:extLst>
                    <a:ext uri="{9D8B030D-6E8A-4147-A177-3AD203B41FA5}">
                      <a16:colId xmlns:a16="http://schemas.microsoft.com/office/drawing/2014/main" val="1386021363"/>
                    </a:ext>
                  </a:extLst>
                </a:gridCol>
                <a:gridCol w="2597002">
                  <a:extLst>
                    <a:ext uri="{9D8B030D-6E8A-4147-A177-3AD203B41FA5}">
                      <a16:colId xmlns:a16="http://schemas.microsoft.com/office/drawing/2014/main" val="327842778"/>
                    </a:ext>
                  </a:extLst>
                </a:gridCol>
              </a:tblGrid>
              <a:tr h="853953">
                <a:tc>
                  <a:txBody>
                    <a:bodyPr/>
                    <a:lstStyle/>
                    <a:p>
                      <a:pPr algn="ctr"/>
                      <a:r>
                        <a:rPr lang="ru-RU" sz="3200" b="1" dirty="0" smtClean="0">
                          <a:solidFill>
                            <a:schemeClr val="bg1"/>
                          </a:solidFill>
                        </a:rPr>
                        <a:t>Год</a:t>
                      </a:r>
                      <a:endParaRPr lang="ru-RU" sz="3200" b="1" dirty="0">
                        <a:solidFill>
                          <a:schemeClr val="bg1"/>
                        </a:solidFill>
                      </a:endParaRPr>
                    </a:p>
                  </a:txBody>
                  <a:tcPr anchor="ctr">
                    <a:solidFill>
                      <a:schemeClr val="accent5">
                        <a:lumMod val="75000"/>
                      </a:schemeClr>
                    </a:solidFill>
                  </a:tcPr>
                </a:tc>
                <a:tc>
                  <a:txBody>
                    <a:bodyPr/>
                    <a:lstStyle/>
                    <a:p>
                      <a:pPr algn="ctr"/>
                      <a:r>
                        <a:rPr lang="ru-RU" sz="3200" dirty="0" smtClean="0"/>
                        <a:t>2024</a:t>
                      </a:r>
                      <a:endParaRPr lang="ru-RU" sz="3200" dirty="0"/>
                    </a:p>
                  </a:txBody>
                  <a:tcPr anchor="ctr">
                    <a:solidFill>
                      <a:schemeClr val="accent5">
                        <a:lumMod val="75000"/>
                      </a:schemeClr>
                    </a:solidFill>
                  </a:tcPr>
                </a:tc>
                <a:tc>
                  <a:txBody>
                    <a:bodyPr/>
                    <a:lstStyle/>
                    <a:p>
                      <a:pPr algn="ctr"/>
                      <a:r>
                        <a:rPr lang="ru-RU" sz="3200" dirty="0" smtClean="0"/>
                        <a:t>2025</a:t>
                      </a:r>
                      <a:endParaRPr lang="ru-RU" sz="3200" dirty="0"/>
                    </a:p>
                  </a:txBody>
                  <a:tcPr anchor="ctr">
                    <a:solidFill>
                      <a:schemeClr val="accent5">
                        <a:lumMod val="75000"/>
                      </a:schemeClr>
                    </a:solidFill>
                  </a:tcPr>
                </a:tc>
                <a:tc>
                  <a:txBody>
                    <a:bodyPr/>
                    <a:lstStyle/>
                    <a:p>
                      <a:pPr algn="ctr"/>
                      <a:r>
                        <a:rPr lang="ru-RU" sz="3200" dirty="0" smtClean="0"/>
                        <a:t>2026</a:t>
                      </a:r>
                      <a:endParaRPr lang="ru-RU" sz="3200" dirty="0"/>
                    </a:p>
                  </a:txBody>
                  <a:tcPr anchor="ctr">
                    <a:solidFill>
                      <a:schemeClr val="accent5">
                        <a:lumMod val="75000"/>
                      </a:schemeClr>
                    </a:solidFill>
                  </a:tcPr>
                </a:tc>
                <a:extLst>
                  <a:ext uri="{0D108BD9-81ED-4DB2-BD59-A6C34878D82A}">
                    <a16:rowId xmlns:a16="http://schemas.microsoft.com/office/drawing/2014/main" val="659214854"/>
                  </a:ext>
                </a:extLst>
              </a:tr>
              <a:tr h="1333047">
                <a:tc>
                  <a:txBody>
                    <a:bodyPr/>
                    <a:lstStyle/>
                    <a:p>
                      <a:pPr algn="ctr"/>
                      <a:r>
                        <a:rPr lang="ru-RU" sz="3200" b="1" dirty="0" smtClean="0">
                          <a:solidFill>
                            <a:schemeClr val="bg1"/>
                          </a:solidFill>
                        </a:rPr>
                        <a:t>Количество</a:t>
                      </a:r>
                      <a:endParaRPr lang="ru-RU" sz="3200" b="1" dirty="0">
                        <a:solidFill>
                          <a:schemeClr val="bg1"/>
                        </a:solidFill>
                      </a:endParaRPr>
                    </a:p>
                  </a:txBody>
                  <a:tcPr anchor="ctr">
                    <a:solidFill>
                      <a:schemeClr val="accent5">
                        <a:lumMod val="75000"/>
                      </a:schemeClr>
                    </a:solidFill>
                  </a:tcPr>
                </a:tc>
                <a:tc>
                  <a:txBody>
                    <a:bodyPr/>
                    <a:lstStyle/>
                    <a:p>
                      <a:pPr algn="ctr"/>
                      <a:r>
                        <a:rPr lang="ru-RU" sz="5400" b="1" dirty="0" smtClean="0">
                          <a:solidFill>
                            <a:schemeClr val="accent5">
                              <a:lumMod val="75000"/>
                            </a:schemeClr>
                          </a:solidFill>
                        </a:rPr>
                        <a:t>1914</a:t>
                      </a:r>
                      <a:endParaRPr lang="ru-RU" sz="5400" b="1" dirty="0">
                        <a:solidFill>
                          <a:schemeClr val="accent5">
                            <a:lumMod val="75000"/>
                          </a:schemeClr>
                        </a:solidFill>
                      </a:endParaRPr>
                    </a:p>
                  </a:txBody>
                  <a:tcPr anchor="ctr"/>
                </a:tc>
                <a:tc>
                  <a:txBody>
                    <a:bodyPr/>
                    <a:lstStyle/>
                    <a:p>
                      <a:pPr algn="ctr"/>
                      <a:r>
                        <a:rPr lang="ru-RU" sz="5400" b="1" dirty="0" smtClean="0">
                          <a:solidFill>
                            <a:schemeClr val="accent5">
                              <a:lumMod val="75000"/>
                            </a:schemeClr>
                          </a:solidFill>
                        </a:rPr>
                        <a:t>1969</a:t>
                      </a:r>
                      <a:endParaRPr lang="ru-RU" sz="5400" b="1" dirty="0">
                        <a:solidFill>
                          <a:schemeClr val="accent5">
                            <a:lumMod val="75000"/>
                          </a:schemeClr>
                        </a:solidFill>
                      </a:endParaRPr>
                    </a:p>
                  </a:txBody>
                  <a:tcPr anchor="ctr"/>
                </a:tc>
                <a:tc>
                  <a:txBody>
                    <a:bodyPr/>
                    <a:lstStyle/>
                    <a:p>
                      <a:pPr algn="ctr"/>
                      <a:r>
                        <a:rPr lang="ru-RU" sz="5400" b="1" dirty="0" smtClean="0">
                          <a:solidFill>
                            <a:schemeClr val="accent5">
                              <a:lumMod val="75000"/>
                            </a:schemeClr>
                          </a:solidFill>
                        </a:rPr>
                        <a:t>1986</a:t>
                      </a:r>
                      <a:endParaRPr lang="ru-RU" sz="5400" b="1" dirty="0">
                        <a:solidFill>
                          <a:schemeClr val="accent5">
                            <a:lumMod val="75000"/>
                          </a:schemeClr>
                        </a:solidFill>
                      </a:endParaRPr>
                    </a:p>
                  </a:txBody>
                  <a:tcPr anchor="ctr"/>
                </a:tc>
                <a:extLst>
                  <a:ext uri="{0D108BD9-81ED-4DB2-BD59-A6C34878D82A}">
                    <a16:rowId xmlns:a16="http://schemas.microsoft.com/office/drawing/2014/main" val="1517463244"/>
                  </a:ext>
                </a:extLst>
              </a:tr>
            </a:tbl>
          </a:graphicData>
        </a:graphic>
      </p:graphicFrame>
      <p:sp>
        <p:nvSpPr>
          <p:cNvPr id="4" name="Прямоугольник 3"/>
          <p:cNvSpPr/>
          <p:nvPr/>
        </p:nvSpPr>
        <p:spPr>
          <a:xfrm>
            <a:off x="2544897" y="4222530"/>
            <a:ext cx="7245894" cy="584775"/>
          </a:xfrm>
          <a:prstGeom prst="rect">
            <a:avLst/>
          </a:prstGeom>
        </p:spPr>
        <p:txBody>
          <a:bodyPr wrap="none">
            <a:spAutoFit/>
          </a:bodyPr>
          <a:lstStyle/>
          <a:p>
            <a:r>
              <a:rPr lang="ru-RU" sz="3200" b="1" dirty="0" smtClean="0">
                <a:solidFill>
                  <a:schemeClr val="accent5">
                    <a:lumMod val="75000"/>
                  </a:schemeClr>
                </a:solidFill>
              </a:rPr>
              <a:t>Количество государственных </a:t>
            </a:r>
            <a:r>
              <a:rPr lang="ru-RU" sz="3200" b="1" dirty="0">
                <a:solidFill>
                  <a:schemeClr val="accent5">
                    <a:lumMod val="75000"/>
                  </a:schemeClr>
                </a:solidFill>
              </a:rPr>
              <a:t>МО в НСО</a:t>
            </a:r>
            <a:endParaRPr lang="ru-RU" sz="3200" dirty="0"/>
          </a:p>
        </p:txBody>
      </p:sp>
      <p:sp>
        <p:nvSpPr>
          <p:cNvPr id="5" name="Прямоугольник 4"/>
          <p:cNvSpPr/>
          <p:nvPr/>
        </p:nvSpPr>
        <p:spPr>
          <a:xfrm>
            <a:off x="2860160" y="4944139"/>
            <a:ext cx="3019646" cy="1435396"/>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dirty="0" smtClean="0">
                <a:solidFill>
                  <a:schemeClr val="bg1"/>
                </a:solidFill>
              </a:rPr>
              <a:t>Областных</a:t>
            </a:r>
          </a:p>
          <a:p>
            <a:pPr algn="ctr"/>
            <a:r>
              <a:rPr lang="ru-RU" sz="5400" dirty="0" smtClean="0">
                <a:solidFill>
                  <a:schemeClr val="bg1"/>
                </a:solidFill>
              </a:rPr>
              <a:t>101</a:t>
            </a:r>
            <a:endParaRPr lang="ru-RU" sz="5400" dirty="0">
              <a:solidFill>
                <a:schemeClr val="bg1"/>
              </a:solidFill>
            </a:endParaRPr>
          </a:p>
        </p:txBody>
      </p:sp>
      <p:sp>
        <p:nvSpPr>
          <p:cNvPr id="6" name="Прямоугольник 5"/>
          <p:cNvSpPr/>
          <p:nvPr/>
        </p:nvSpPr>
        <p:spPr>
          <a:xfrm>
            <a:off x="6521304" y="4944139"/>
            <a:ext cx="3019646" cy="1435396"/>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dirty="0" smtClean="0">
                <a:solidFill>
                  <a:schemeClr val="bg1"/>
                </a:solidFill>
              </a:rPr>
              <a:t>Федеральных</a:t>
            </a:r>
          </a:p>
          <a:p>
            <a:pPr algn="ctr"/>
            <a:r>
              <a:rPr lang="ru-RU" sz="5400" dirty="0" smtClean="0">
                <a:solidFill>
                  <a:schemeClr val="bg1"/>
                </a:solidFill>
              </a:rPr>
              <a:t>28</a:t>
            </a:r>
            <a:endParaRPr lang="ru-RU" sz="5400" dirty="0">
              <a:solidFill>
                <a:schemeClr val="bg1"/>
              </a:solidFill>
            </a:endParaRPr>
          </a:p>
        </p:txBody>
      </p:sp>
    </p:spTree>
    <p:extLst>
      <p:ext uri="{BB962C8B-B14F-4D97-AF65-F5344CB8AC3E}">
        <p14:creationId xmlns:p14="http://schemas.microsoft.com/office/powerpoint/2010/main" val="7684604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07475" y="458597"/>
            <a:ext cx="10843846" cy="646331"/>
          </a:xfrm>
          <a:prstGeom prst="rect">
            <a:avLst/>
          </a:prstGeom>
        </p:spPr>
        <p:txBody>
          <a:bodyPr wrap="square">
            <a:spAutoFit/>
          </a:bodyPr>
          <a:lstStyle/>
          <a:p>
            <a:pPr algn="ctr"/>
            <a:r>
              <a:rPr lang="ru-RU" b="1" dirty="0">
                <a:solidFill>
                  <a:schemeClr val="accent5">
                    <a:lumMod val="75000"/>
                  </a:schemeClr>
                </a:solidFill>
              </a:rPr>
              <a:t>Сведения о врачебных должностях и физических лицах врачей </a:t>
            </a:r>
            <a:r>
              <a:rPr lang="ru-RU" b="1" dirty="0" smtClean="0">
                <a:solidFill>
                  <a:schemeClr val="accent5">
                    <a:lumMod val="75000"/>
                  </a:schemeClr>
                </a:solidFill>
              </a:rPr>
              <a:t>НСО </a:t>
            </a:r>
            <a:r>
              <a:rPr lang="ru-RU" b="1" dirty="0">
                <a:solidFill>
                  <a:schemeClr val="accent5">
                    <a:lumMod val="75000"/>
                  </a:schemeClr>
                </a:solidFill>
              </a:rPr>
              <a:t>в разрезе условий оказания медицинской помощи, 2024-2025 гг.</a:t>
            </a:r>
          </a:p>
        </p:txBody>
      </p:sp>
      <p:graphicFrame>
        <p:nvGraphicFramePr>
          <p:cNvPr id="4" name="Таблица 3"/>
          <p:cNvGraphicFramePr>
            <a:graphicFrameLocks noGrp="1"/>
          </p:cNvGraphicFramePr>
          <p:nvPr>
            <p:extLst>
              <p:ext uri="{D42A27DB-BD31-4B8C-83A1-F6EECF244321}">
                <p14:modId xmlns:p14="http://schemas.microsoft.com/office/powerpoint/2010/main" val="3291332422"/>
              </p:ext>
            </p:extLst>
          </p:nvPr>
        </p:nvGraphicFramePr>
        <p:xfrm>
          <a:off x="187571" y="1104928"/>
          <a:ext cx="11863750" cy="5565013"/>
        </p:xfrm>
        <a:graphic>
          <a:graphicData uri="http://schemas.openxmlformats.org/drawingml/2006/table">
            <a:tbl>
              <a:tblPr firstRow="1" firstCol="1" bandRow="1">
                <a:tableStyleId>{5C22544A-7EE6-4342-B048-85BDC9FD1C3A}</a:tableStyleId>
              </a:tblPr>
              <a:tblGrid>
                <a:gridCol w="2594445">
                  <a:extLst>
                    <a:ext uri="{9D8B030D-6E8A-4147-A177-3AD203B41FA5}">
                      <a16:colId xmlns:a16="http://schemas.microsoft.com/office/drawing/2014/main" val="1730893557"/>
                    </a:ext>
                  </a:extLst>
                </a:gridCol>
                <a:gridCol w="1573423">
                  <a:extLst>
                    <a:ext uri="{9D8B030D-6E8A-4147-A177-3AD203B41FA5}">
                      <a16:colId xmlns:a16="http://schemas.microsoft.com/office/drawing/2014/main" val="1412236799"/>
                    </a:ext>
                  </a:extLst>
                </a:gridCol>
                <a:gridCol w="1525442">
                  <a:extLst>
                    <a:ext uri="{9D8B030D-6E8A-4147-A177-3AD203B41FA5}">
                      <a16:colId xmlns:a16="http://schemas.microsoft.com/office/drawing/2014/main" val="3101413733"/>
                    </a:ext>
                  </a:extLst>
                </a:gridCol>
                <a:gridCol w="1352385">
                  <a:extLst>
                    <a:ext uri="{9D8B030D-6E8A-4147-A177-3AD203B41FA5}">
                      <a16:colId xmlns:a16="http://schemas.microsoft.com/office/drawing/2014/main" val="3369429649"/>
                    </a:ext>
                  </a:extLst>
                </a:gridCol>
                <a:gridCol w="1573423">
                  <a:extLst>
                    <a:ext uri="{9D8B030D-6E8A-4147-A177-3AD203B41FA5}">
                      <a16:colId xmlns:a16="http://schemas.microsoft.com/office/drawing/2014/main" val="3945871300"/>
                    </a:ext>
                  </a:extLst>
                </a:gridCol>
                <a:gridCol w="1525442">
                  <a:extLst>
                    <a:ext uri="{9D8B030D-6E8A-4147-A177-3AD203B41FA5}">
                      <a16:colId xmlns:a16="http://schemas.microsoft.com/office/drawing/2014/main" val="2329017698"/>
                    </a:ext>
                  </a:extLst>
                </a:gridCol>
                <a:gridCol w="1719190">
                  <a:extLst>
                    <a:ext uri="{9D8B030D-6E8A-4147-A177-3AD203B41FA5}">
                      <a16:colId xmlns:a16="http://schemas.microsoft.com/office/drawing/2014/main" val="2850639978"/>
                    </a:ext>
                  </a:extLst>
                </a:gridCol>
              </a:tblGrid>
              <a:tr h="347214">
                <a:tc rowSpan="2">
                  <a:txBody>
                    <a:bodyPr/>
                    <a:lstStyle/>
                    <a:p>
                      <a:pPr indent="0" algn="ctr">
                        <a:lnSpc>
                          <a:spcPct val="100000"/>
                        </a:lnSpc>
                        <a:spcAft>
                          <a:spcPts val="0"/>
                        </a:spcAft>
                      </a:pPr>
                      <a:r>
                        <a:rPr lang="ru-RU" sz="1200">
                          <a:effectLst/>
                        </a:rPr>
                        <a:t>Показатели</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1200" dirty="0">
                          <a:effectLst/>
                        </a:rPr>
                        <a:t>Штатные должности</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1200" dirty="0">
                          <a:effectLst/>
                        </a:rPr>
                        <a:t>Занятые должности</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1200" dirty="0">
                          <a:effectLst/>
                        </a:rPr>
                        <a:t>Физические лица</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1200">
                          <a:effectLst/>
                        </a:rPr>
                        <a:t>Штатные должности</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1200" dirty="0">
                          <a:effectLst/>
                        </a:rPr>
                        <a:t>Занятые должности</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1200" dirty="0">
                          <a:effectLst/>
                        </a:rPr>
                        <a:t>Физические лица</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extLst>
                  <a:ext uri="{0D108BD9-81ED-4DB2-BD59-A6C34878D82A}">
                    <a16:rowId xmlns:a16="http://schemas.microsoft.com/office/drawing/2014/main" val="2728353752"/>
                  </a:ext>
                </a:extLst>
              </a:tr>
              <a:tr h="173606">
                <a:tc vMerge="1">
                  <a:txBody>
                    <a:bodyPr/>
                    <a:lstStyle/>
                    <a:p>
                      <a:endParaRPr lang="ru-RU"/>
                    </a:p>
                  </a:txBody>
                  <a:tcPr/>
                </a:tc>
                <a:tc gridSpan="3">
                  <a:txBody>
                    <a:bodyPr/>
                    <a:lstStyle/>
                    <a:p>
                      <a:pPr indent="0" algn="ctr">
                        <a:lnSpc>
                          <a:spcPct val="100000"/>
                        </a:lnSpc>
                        <a:spcAft>
                          <a:spcPts val="0"/>
                        </a:spcAft>
                      </a:pPr>
                      <a:r>
                        <a:rPr lang="ru-RU" sz="2000" b="1" dirty="0">
                          <a:effectLst/>
                        </a:rPr>
                        <a:t>2024</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hMerge="1">
                  <a:txBody>
                    <a:bodyPr/>
                    <a:lstStyle/>
                    <a:p>
                      <a:endParaRPr lang="ru-RU"/>
                    </a:p>
                  </a:txBody>
                  <a:tcPr/>
                </a:tc>
                <a:tc hMerge="1">
                  <a:txBody>
                    <a:bodyPr/>
                    <a:lstStyle/>
                    <a:p>
                      <a:endParaRPr lang="ru-RU"/>
                    </a:p>
                  </a:txBody>
                  <a:tcPr/>
                </a:tc>
                <a:tc gridSpan="3">
                  <a:txBody>
                    <a:bodyPr/>
                    <a:lstStyle/>
                    <a:p>
                      <a:pPr indent="0" algn="ctr">
                        <a:lnSpc>
                          <a:spcPct val="100000"/>
                        </a:lnSpc>
                        <a:spcAft>
                          <a:spcPts val="0"/>
                        </a:spcAft>
                      </a:pPr>
                      <a:r>
                        <a:rPr lang="ru-RU" sz="2000" b="1" dirty="0">
                          <a:effectLst/>
                        </a:rPr>
                        <a:t>2025</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003119161"/>
                  </a:ext>
                </a:extLst>
              </a:tr>
              <a:tr h="173606">
                <a:tc gridSpan="7">
                  <a:txBody>
                    <a:bodyPr/>
                    <a:lstStyle/>
                    <a:p>
                      <a:pPr indent="0" algn="ctr">
                        <a:lnSpc>
                          <a:spcPct val="100000"/>
                        </a:lnSpc>
                        <a:spcAft>
                          <a:spcPts val="0"/>
                        </a:spcAft>
                      </a:pPr>
                      <a:r>
                        <a:rPr lang="ru-RU" sz="1200" dirty="0">
                          <a:effectLst/>
                        </a:rPr>
                        <a:t>Медицинская помощь в амбулаторных условиях</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717192652"/>
                  </a:ext>
                </a:extLst>
              </a:tr>
              <a:tr h="347214">
                <a:tc>
                  <a:txBody>
                    <a:bodyPr/>
                    <a:lstStyle/>
                    <a:p>
                      <a:pPr indent="0" algn="l">
                        <a:lnSpc>
                          <a:spcPct val="100000"/>
                        </a:lnSpc>
                        <a:spcAft>
                          <a:spcPts val="0"/>
                        </a:spcAft>
                      </a:pPr>
                      <a:r>
                        <a:rPr lang="ru-RU" sz="1300">
                          <a:effectLst/>
                        </a:rPr>
                        <a:t>Врачебные должности и физ.лица</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nchor="ctr"/>
                </a:tc>
                <a:tc>
                  <a:txBody>
                    <a:bodyPr/>
                    <a:lstStyle/>
                    <a:p>
                      <a:pPr indent="0" algn="ctr">
                        <a:lnSpc>
                          <a:spcPct val="100000"/>
                        </a:lnSpc>
                        <a:spcAft>
                          <a:spcPts val="0"/>
                        </a:spcAft>
                      </a:pPr>
                      <a:r>
                        <a:rPr lang="ru-RU" sz="2000" b="1" dirty="0">
                          <a:effectLst/>
                        </a:rPr>
                        <a:t>7 393,8</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7 066,5</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6 379,0</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7 460,8</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6 947,3</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6 413,0</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extLst>
                  <a:ext uri="{0D108BD9-81ED-4DB2-BD59-A6C34878D82A}">
                    <a16:rowId xmlns:a16="http://schemas.microsoft.com/office/drawing/2014/main" val="332456929"/>
                  </a:ext>
                </a:extLst>
              </a:tr>
              <a:tr h="347214">
                <a:tc>
                  <a:txBody>
                    <a:bodyPr/>
                    <a:lstStyle/>
                    <a:p>
                      <a:pPr indent="0" algn="l">
                        <a:lnSpc>
                          <a:spcPct val="100000"/>
                        </a:lnSpc>
                        <a:spcAft>
                          <a:spcPts val="0"/>
                        </a:spcAft>
                      </a:pPr>
                      <a:r>
                        <a:rPr lang="ru-RU" sz="1300">
                          <a:effectLst/>
                        </a:rPr>
                        <a:t>Обеспеченность на 10 тыс. населения </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nchor="ctr"/>
                </a:tc>
                <a:tc>
                  <a:txBody>
                    <a:bodyPr/>
                    <a:lstStyle/>
                    <a:p>
                      <a:pPr indent="0" algn="ctr">
                        <a:lnSpc>
                          <a:spcPct val="100000"/>
                        </a:lnSpc>
                        <a:spcAft>
                          <a:spcPts val="0"/>
                        </a:spcAft>
                      </a:pPr>
                      <a:r>
                        <a:rPr lang="ru-RU" sz="2000" b="1" dirty="0">
                          <a:effectLst/>
                        </a:rPr>
                        <a:t>26,5</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25,4</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22,9</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26,8</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24,9</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23,0</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extLst>
                  <a:ext uri="{0D108BD9-81ED-4DB2-BD59-A6C34878D82A}">
                    <a16:rowId xmlns:a16="http://schemas.microsoft.com/office/drawing/2014/main" val="3638827734"/>
                  </a:ext>
                </a:extLst>
              </a:tr>
              <a:tr h="347214">
                <a:tc>
                  <a:txBody>
                    <a:bodyPr/>
                    <a:lstStyle/>
                    <a:p>
                      <a:pPr indent="0" algn="l">
                        <a:lnSpc>
                          <a:spcPct val="100000"/>
                        </a:lnSpc>
                        <a:spcAft>
                          <a:spcPts val="0"/>
                        </a:spcAft>
                      </a:pPr>
                      <a:r>
                        <a:rPr lang="ru-RU" sz="1300">
                          <a:effectLst/>
                        </a:rPr>
                        <a:t>Укомплектованность, %</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nchor="ctr"/>
                </a:tc>
                <a:tc>
                  <a:txBody>
                    <a:bodyPr/>
                    <a:lstStyle/>
                    <a:p>
                      <a:pPr indent="0" algn="ctr">
                        <a:lnSpc>
                          <a:spcPct val="100000"/>
                        </a:lnSpc>
                        <a:spcAft>
                          <a:spcPts val="0"/>
                        </a:spcAft>
                      </a:pPr>
                      <a:r>
                        <a:rPr lang="ru-RU" sz="2000" b="1">
                          <a:effectLst/>
                        </a:rPr>
                        <a:t>*</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95,6</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86,3</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93,1</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86,0</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extLst>
                  <a:ext uri="{0D108BD9-81ED-4DB2-BD59-A6C34878D82A}">
                    <a16:rowId xmlns:a16="http://schemas.microsoft.com/office/drawing/2014/main" val="3438817210"/>
                  </a:ext>
                </a:extLst>
              </a:tr>
              <a:tr h="347214">
                <a:tc>
                  <a:txBody>
                    <a:bodyPr/>
                    <a:lstStyle/>
                    <a:p>
                      <a:pPr indent="0" algn="l">
                        <a:lnSpc>
                          <a:spcPct val="100000"/>
                        </a:lnSpc>
                        <a:spcAft>
                          <a:spcPts val="0"/>
                        </a:spcAft>
                      </a:pPr>
                      <a:r>
                        <a:rPr lang="ru-RU" sz="1300">
                          <a:effectLst/>
                        </a:rPr>
                        <a:t>Коэффициент совместительства </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nchor="ctr"/>
                </a:tc>
                <a:tc gridSpan="3">
                  <a:txBody>
                    <a:bodyPr/>
                    <a:lstStyle/>
                    <a:p>
                      <a:pPr indent="0" algn="ctr">
                        <a:lnSpc>
                          <a:spcPct val="100000"/>
                        </a:lnSpc>
                        <a:spcAft>
                          <a:spcPts val="0"/>
                        </a:spcAft>
                      </a:pPr>
                      <a:r>
                        <a:rPr lang="ru-RU" sz="2000" b="1" dirty="0">
                          <a:effectLst/>
                        </a:rPr>
                        <a:t>1,1</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hMerge="1">
                  <a:txBody>
                    <a:bodyPr/>
                    <a:lstStyle/>
                    <a:p>
                      <a:endParaRPr lang="ru-RU"/>
                    </a:p>
                  </a:txBody>
                  <a:tcPr/>
                </a:tc>
                <a:tc hMerge="1">
                  <a:txBody>
                    <a:bodyPr/>
                    <a:lstStyle/>
                    <a:p>
                      <a:endParaRPr lang="ru-RU"/>
                    </a:p>
                  </a:txBody>
                  <a:tcPr/>
                </a:tc>
                <a:tc gridSpan="3">
                  <a:txBody>
                    <a:bodyPr/>
                    <a:lstStyle/>
                    <a:p>
                      <a:pPr indent="0" algn="ctr">
                        <a:lnSpc>
                          <a:spcPct val="100000"/>
                        </a:lnSpc>
                        <a:spcAft>
                          <a:spcPts val="0"/>
                        </a:spcAft>
                      </a:pPr>
                      <a:r>
                        <a:rPr lang="ru-RU" sz="2000" b="1" dirty="0">
                          <a:effectLst/>
                        </a:rPr>
                        <a:t>1,1</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02210823"/>
                  </a:ext>
                </a:extLst>
              </a:tr>
              <a:tr h="173606">
                <a:tc gridSpan="7">
                  <a:txBody>
                    <a:bodyPr/>
                    <a:lstStyle/>
                    <a:p>
                      <a:pPr indent="0" algn="ctr">
                        <a:lnSpc>
                          <a:spcPct val="100000"/>
                        </a:lnSpc>
                        <a:spcAft>
                          <a:spcPts val="0"/>
                        </a:spcAft>
                      </a:pPr>
                      <a:r>
                        <a:rPr lang="ru-RU" sz="1300" dirty="0">
                          <a:effectLst/>
                        </a:rPr>
                        <a:t>Медицинская помощь в стационарных условиях</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685943821"/>
                  </a:ext>
                </a:extLst>
              </a:tr>
              <a:tr h="347214">
                <a:tc>
                  <a:txBody>
                    <a:bodyPr/>
                    <a:lstStyle/>
                    <a:p>
                      <a:pPr indent="0" algn="l">
                        <a:lnSpc>
                          <a:spcPct val="100000"/>
                        </a:lnSpc>
                        <a:spcAft>
                          <a:spcPts val="0"/>
                        </a:spcAft>
                      </a:pPr>
                      <a:r>
                        <a:rPr lang="ru-RU" sz="1300">
                          <a:effectLst/>
                        </a:rPr>
                        <a:t>Врачебные должности и физ.лица</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nchor="ctr"/>
                </a:tc>
                <a:tc>
                  <a:txBody>
                    <a:bodyPr/>
                    <a:lstStyle/>
                    <a:p>
                      <a:pPr indent="0" algn="ctr">
                        <a:lnSpc>
                          <a:spcPct val="100000"/>
                        </a:lnSpc>
                        <a:spcAft>
                          <a:spcPts val="0"/>
                        </a:spcAft>
                      </a:pPr>
                      <a:r>
                        <a:rPr lang="ru-RU" sz="2000" b="1" dirty="0">
                          <a:effectLst/>
                        </a:rPr>
                        <a:t>7 257,5</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6 294,3</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4 463,0</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7 185,5</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6 426,8</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4 560,0</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extLst>
                  <a:ext uri="{0D108BD9-81ED-4DB2-BD59-A6C34878D82A}">
                    <a16:rowId xmlns:a16="http://schemas.microsoft.com/office/drawing/2014/main" val="3197672988"/>
                  </a:ext>
                </a:extLst>
              </a:tr>
              <a:tr h="347214">
                <a:tc>
                  <a:txBody>
                    <a:bodyPr/>
                    <a:lstStyle/>
                    <a:p>
                      <a:pPr indent="0" algn="l">
                        <a:lnSpc>
                          <a:spcPct val="100000"/>
                        </a:lnSpc>
                        <a:spcAft>
                          <a:spcPts val="0"/>
                        </a:spcAft>
                      </a:pPr>
                      <a:r>
                        <a:rPr lang="ru-RU" sz="1300">
                          <a:effectLst/>
                        </a:rPr>
                        <a:t>Обеспеченность на 10 тыс. населения </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nchor="ctr"/>
                </a:tc>
                <a:tc>
                  <a:txBody>
                    <a:bodyPr/>
                    <a:lstStyle/>
                    <a:p>
                      <a:pPr indent="0" algn="ctr">
                        <a:lnSpc>
                          <a:spcPct val="100000"/>
                        </a:lnSpc>
                        <a:spcAft>
                          <a:spcPts val="0"/>
                        </a:spcAft>
                      </a:pPr>
                      <a:r>
                        <a:rPr lang="ru-RU" sz="2000" b="1">
                          <a:effectLst/>
                        </a:rPr>
                        <a:t>26,0</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22,6</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16,0</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25,8</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23,1</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16,4</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extLst>
                  <a:ext uri="{0D108BD9-81ED-4DB2-BD59-A6C34878D82A}">
                    <a16:rowId xmlns:a16="http://schemas.microsoft.com/office/drawing/2014/main" val="348615251"/>
                  </a:ext>
                </a:extLst>
              </a:tr>
              <a:tr h="347214">
                <a:tc>
                  <a:txBody>
                    <a:bodyPr/>
                    <a:lstStyle/>
                    <a:p>
                      <a:pPr indent="0" algn="l">
                        <a:lnSpc>
                          <a:spcPct val="100000"/>
                        </a:lnSpc>
                        <a:spcAft>
                          <a:spcPts val="0"/>
                        </a:spcAft>
                      </a:pPr>
                      <a:r>
                        <a:rPr lang="ru-RU" sz="1300">
                          <a:effectLst/>
                        </a:rPr>
                        <a:t>Укомплектованность, %</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nchor="ctr"/>
                </a:tc>
                <a:tc>
                  <a:txBody>
                    <a:bodyPr/>
                    <a:lstStyle/>
                    <a:p>
                      <a:pPr indent="0" algn="ctr">
                        <a:lnSpc>
                          <a:spcPct val="100000"/>
                        </a:lnSpc>
                        <a:spcAft>
                          <a:spcPts val="0"/>
                        </a:spcAft>
                      </a:pPr>
                      <a:r>
                        <a:rPr lang="ru-RU" sz="2000" b="1">
                          <a:effectLst/>
                        </a:rPr>
                        <a:t>* </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86,7</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61,5</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89,4</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63,5</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extLst>
                  <a:ext uri="{0D108BD9-81ED-4DB2-BD59-A6C34878D82A}">
                    <a16:rowId xmlns:a16="http://schemas.microsoft.com/office/drawing/2014/main" val="116315841"/>
                  </a:ext>
                </a:extLst>
              </a:tr>
              <a:tr h="347214">
                <a:tc>
                  <a:txBody>
                    <a:bodyPr/>
                    <a:lstStyle/>
                    <a:p>
                      <a:pPr indent="0" algn="l">
                        <a:lnSpc>
                          <a:spcPct val="100000"/>
                        </a:lnSpc>
                        <a:spcAft>
                          <a:spcPts val="0"/>
                        </a:spcAft>
                      </a:pPr>
                      <a:r>
                        <a:rPr lang="ru-RU" sz="1300">
                          <a:effectLst/>
                        </a:rPr>
                        <a:t>Коэффициент совместительства </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nchor="ctr"/>
                </a:tc>
                <a:tc gridSpan="3">
                  <a:txBody>
                    <a:bodyPr/>
                    <a:lstStyle/>
                    <a:p>
                      <a:pPr indent="0" algn="ctr">
                        <a:lnSpc>
                          <a:spcPct val="100000"/>
                        </a:lnSpc>
                        <a:spcAft>
                          <a:spcPts val="0"/>
                        </a:spcAft>
                      </a:pPr>
                      <a:r>
                        <a:rPr lang="ru-RU" sz="2000" b="1">
                          <a:effectLst/>
                        </a:rPr>
                        <a:t>1,4</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hMerge="1">
                  <a:txBody>
                    <a:bodyPr/>
                    <a:lstStyle/>
                    <a:p>
                      <a:endParaRPr lang="ru-RU"/>
                    </a:p>
                  </a:txBody>
                  <a:tcPr/>
                </a:tc>
                <a:tc hMerge="1">
                  <a:txBody>
                    <a:bodyPr/>
                    <a:lstStyle/>
                    <a:p>
                      <a:endParaRPr lang="ru-RU"/>
                    </a:p>
                  </a:txBody>
                  <a:tcPr/>
                </a:tc>
                <a:tc gridSpan="3">
                  <a:txBody>
                    <a:bodyPr/>
                    <a:lstStyle/>
                    <a:p>
                      <a:pPr indent="0" algn="ctr">
                        <a:lnSpc>
                          <a:spcPct val="100000"/>
                        </a:lnSpc>
                        <a:spcAft>
                          <a:spcPts val="0"/>
                        </a:spcAft>
                      </a:pPr>
                      <a:r>
                        <a:rPr lang="ru-RU" sz="2000" b="1" dirty="0">
                          <a:effectLst/>
                        </a:rPr>
                        <a:t>1,4</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989400686"/>
                  </a:ext>
                </a:extLst>
              </a:tr>
              <a:tr h="173606">
                <a:tc gridSpan="7">
                  <a:txBody>
                    <a:bodyPr/>
                    <a:lstStyle/>
                    <a:p>
                      <a:pPr indent="0" algn="ctr">
                        <a:lnSpc>
                          <a:spcPct val="100000"/>
                        </a:lnSpc>
                        <a:spcAft>
                          <a:spcPts val="0"/>
                        </a:spcAft>
                      </a:pPr>
                      <a:r>
                        <a:rPr lang="ru-RU" sz="1300">
                          <a:effectLst/>
                        </a:rPr>
                        <a:t>Скорая медицинская помощь</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56291939"/>
                  </a:ext>
                </a:extLst>
              </a:tr>
              <a:tr h="347214">
                <a:tc>
                  <a:txBody>
                    <a:bodyPr/>
                    <a:lstStyle/>
                    <a:p>
                      <a:pPr indent="0" algn="l">
                        <a:lnSpc>
                          <a:spcPct val="100000"/>
                        </a:lnSpc>
                        <a:spcAft>
                          <a:spcPts val="0"/>
                        </a:spcAft>
                      </a:pPr>
                      <a:r>
                        <a:rPr lang="ru-RU" sz="1300">
                          <a:effectLst/>
                        </a:rPr>
                        <a:t>Врачебные должности и физ.лица</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nchor="ctr"/>
                </a:tc>
                <a:tc>
                  <a:txBody>
                    <a:bodyPr/>
                    <a:lstStyle/>
                    <a:p>
                      <a:pPr indent="0" algn="ctr">
                        <a:lnSpc>
                          <a:spcPct val="100000"/>
                        </a:lnSpc>
                        <a:spcAft>
                          <a:spcPts val="0"/>
                        </a:spcAft>
                      </a:pPr>
                      <a:r>
                        <a:rPr lang="ru-RU" sz="2000" b="1" dirty="0">
                          <a:effectLst/>
                        </a:rPr>
                        <a:t>501,8</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359,3</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263,0</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559,3</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356,0</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261,0</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extLst>
                  <a:ext uri="{0D108BD9-81ED-4DB2-BD59-A6C34878D82A}">
                    <a16:rowId xmlns:a16="http://schemas.microsoft.com/office/drawing/2014/main" val="478084924"/>
                  </a:ext>
                </a:extLst>
              </a:tr>
              <a:tr h="347214">
                <a:tc>
                  <a:txBody>
                    <a:bodyPr/>
                    <a:lstStyle/>
                    <a:p>
                      <a:pPr indent="0" algn="l">
                        <a:lnSpc>
                          <a:spcPct val="100000"/>
                        </a:lnSpc>
                        <a:spcAft>
                          <a:spcPts val="0"/>
                        </a:spcAft>
                      </a:pPr>
                      <a:r>
                        <a:rPr lang="ru-RU" sz="1300">
                          <a:effectLst/>
                        </a:rPr>
                        <a:t>Обеспеченность на 10 тыс. населения </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nchor="ctr"/>
                </a:tc>
                <a:tc>
                  <a:txBody>
                    <a:bodyPr/>
                    <a:lstStyle/>
                    <a:p>
                      <a:pPr indent="0" algn="ctr">
                        <a:lnSpc>
                          <a:spcPct val="100000"/>
                        </a:lnSpc>
                        <a:spcAft>
                          <a:spcPts val="0"/>
                        </a:spcAft>
                      </a:pPr>
                      <a:r>
                        <a:rPr lang="ru-RU" sz="2000" b="1">
                          <a:effectLst/>
                        </a:rPr>
                        <a:t>1,8</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1,3</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0,9</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2,0</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1,3</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0,9</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extLst>
                  <a:ext uri="{0D108BD9-81ED-4DB2-BD59-A6C34878D82A}">
                    <a16:rowId xmlns:a16="http://schemas.microsoft.com/office/drawing/2014/main" val="1677809718"/>
                  </a:ext>
                </a:extLst>
              </a:tr>
              <a:tr h="347214">
                <a:tc>
                  <a:txBody>
                    <a:bodyPr/>
                    <a:lstStyle/>
                    <a:p>
                      <a:pPr indent="0" algn="l">
                        <a:lnSpc>
                          <a:spcPct val="100000"/>
                        </a:lnSpc>
                        <a:spcAft>
                          <a:spcPts val="0"/>
                        </a:spcAft>
                      </a:pPr>
                      <a:r>
                        <a:rPr lang="ru-RU" sz="1300">
                          <a:effectLst/>
                        </a:rPr>
                        <a:t>Укомплектованность, %</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nchor="ctr"/>
                </a:tc>
                <a:tc>
                  <a:txBody>
                    <a:bodyPr/>
                    <a:lstStyle/>
                    <a:p>
                      <a:pPr indent="0" algn="ctr">
                        <a:lnSpc>
                          <a:spcPct val="100000"/>
                        </a:lnSpc>
                        <a:spcAft>
                          <a:spcPts val="0"/>
                        </a:spcAft>
                      </a:pPr>
                      <a:r>
                        <a:rPr lang="ru-RU" sz="2000" b="1">
                          <a:effectLst/>
                        </a:rPr>
                        <a:t>*</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a:effectLst/>
                        </a:rPr>
                        <a:t>71,6</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52,4</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63,7</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a:txBody>
                    <a:bodyPr/>
                    <a:lstStyle/>
                    <a:p>
                      <a:pPr indent="0" algn="ctr">
                        <a:lnSpc>
                          <a:spcPct val="100000"/>
                        </a:lnSpc>
                        <a:spcAft>
                          <a:spcPts val="0"/>
                        </a:spcAft>
                      </a:pPr>
                      <a:r>
                        <a:rPr lang="ru-RU" sz="2000" b="1" dirty="0">
                          <a:effectLst/>
                        </a:rPr>
                        <a:t>46,7</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extLst>
                  <a:ext uri="{0D108BD9-81ED-4DB2-BD59-A6C34878D82A}">
                    <a16:rowId xmlns:a16="http://schemas.microsoft.com/office/drawing/2014/main" val="2707844206"/>
                  </a:ext>
                </a:extLst>
              </a:tr>
              <a:tr h="367447">
                <a:tc>
                  <a:txBody>
                    <a:bodyPr/>
                    <a:lstStyle/>
                    <a:p>
                      <a:pPr indent="0" algn="l">
                        <a:lnSpc>
                          <a:spcPct val="100000"/>
                        </a:lnSpc>
                        <a:spcAft>
                          <a:spcPts val="0"/>
                        </a:spcAft>
                      </a:pPr>
                      <a:r>
                        <a:rPr lang="ru-RU" sz="1300" dirty="0">
                          <a:effectLst/>
                        </a:rPr>
                        <a:t>Коэффициент совместительства </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nchor="ctr"/>
                </a:tc>
                <a:tc gridSpan="3">
                  <a:txBody>
                    <a:bodyPr/>
                    <a:lstStyle/>
                    <a:p>
                      <a:pPr indent="0" algn="ctr">
                        <a:lnSpc>
                          <a:spcPct val="100000"/>
                        </a:lnSpc>
                        <a:spcAft>
                          <a:spcPts val="0"/>
                        </a:spcAft>
                      </a:pPr>
                      <a:r>
                        <a:rPr lang="ru-RU" sz="2000" b="1">
                          <a:effectLst/>
                        </a:rPr>
                        <a:t>1,4</a:t>
                      </a:r>
                      <a:endParaRPr lang="ru-RU" sz="2000" b="1">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hMerge="1">
                  <a:txBody>
                    <a:bodyPr/>
                    <a:lstStyle/>
                    <a:p>
                      <a:endParaRPr lang="ru-RU"/>
                    </a:p>
                  </a:txBody>
                  <a:tcPr/>
                </a:tc>
                <a:tc hMerge="1">
                  <a:txBody>
                    <a:bodyPr/>
                    <a:lstStyle/>
                    <a:p>
                      <a:endParaRPr lang="ru-RU"/>
                    </a:p>
                  </a:txBody>
                  <a:tcPr/>
                </a:tc>
                <a:tc gridSpan="3">
                  <a:txBody>
                    <a:bodyPr/>
                    <a:lstStyle/>
                    <a:p>
                      <a:pPr indent="0" algn="ctr">
                        <a:lnSpc>
                          <a:spcPct val="100000"/>
                        </a:lnSpc>
                        <a:spcAft>
                          <a:spcPts val="0"/>
                        </a:spcAft>
                      </a:pPr>
                      <a:r>
                        <a:rPr lang="ru-RU" sz="2000" b="1" dirty="0">
                          <a:effectLst/>
                        </a:rPr>
                        <a:t>1,4</a:t>
                      </a:r>
                      <a:endParaRPr lang="ru-RU" sz="20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7114" marR="47114"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723553985"/>
                  </a:ext>
                </a:extLst>
              </a:tr>
            </a:tbl>
          </a:graphicData>
        </a:graphic>
      </p:graphicFrame>
    </p:spTree>
    <p:extLst>
      <p:ext uri="{BB962C8B-B14F-4D97-AF65-F5344CB8AC3E}">
        <p14:creationId xmlns:p14="http://schemas.microsoft.com/office/powerpoint/2010/main" val="14917974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23130" y="676980"/>
            <a:ext cx="7271029" cy="461665"/>
          </a:xfrm>
          <a:prstGeom prst="rect">
            <a:avLst/>
          </a:prstGeom>
        </p:spPr>
        <p:txBody>
          <a:bodyPr wrap="none">
            <a:spAutoFit/>
          </a:bodyPr>
          <a:lstStyle/>
          <a:p>
            <a:r>
              <a:rPr lang="ru-RU" sz="2400" b="1" dirty="0">
                <a:solidFill>
                  <a:schemeClr val="accent5">
                    <a:lumMod val="75000"/>
                  </a:schemeClr>
                </a:solidFill>
              </a:rPr>
              <a:t>Нагрузка на врачей первичного звена (ФВД) в 2025 г.</a:t>
            </a:r>
          </a:p>
        </p:txBody>
      </p:sp>
      <p:graphicFrame>
        <p:nvGraphicFramePr>
          <p:cNvPr id="3" name="Таблица 2"/>
          <p:cNvGraphicFramePr>
            <a:graphicFrameLocks noGrp="1"/>
          </p:cNvGraphicFramePr>
          <p:nvPr>
            <p:extLst>
              <p:ext uri="{D42A27DB-BD31-4B8C-83A1-F6EECF244321}">
                <p14:modId xmlns:p14="http://schemas.microsoft.com/office/powerpoint/2010/main" val="3351582258"/>
              </p:ext>
            </p:extLst>
          </p:nvPr>
        </p:nvGraphicFramePr>
        <p:xfrm>
          <a:off x="550984" y="1336431"/>
          <a:ext cx="11054862" cy="5099541"/>
        </p:xfrm>
        <a:graphic>
          <a:graphicData uri="http://schemas.openxmlformats.org/drawingml/2006/table">
            <a:tbl>
              <a:tblPr firstRow="1" firstCol="1" bandRow="1">
                <a:tableStyleId>{5C22544A-7EE6-4342-B048-85BDC9FD1C3A}</a:tableStyleId>
              </a:tblPr>
              <a:tblGrid>
                <a:gridCol w="3314673">
                  <a:extLst>
                    <a:ext uri="{9D8B030D-6E8A-4147-A177-3AD203B41FA5}">
                      <a16:colId xmlns:a16="http://schemas.microsoft.com/office/drawing/2014/main" val="2423261932"/>
                    </a:ext>
                  </a:extLst>
                </a:gridCol>
                <a:gridCol w="2687875">
                  <a:extLst>
                    <a:ext uri="{9D8B030D-6E8A-4147-A177-3AD203B41FA5}">
                      <a16:colId xmlns:a16="http://schemas.microsoft.com/office/drawing/2014/main" val="3857868871"/>
                    </a:ext>
                  </a:extLst>
                </a:gridCol>
                <a:gridCol w="2526157">
                  <a:extLst>
                    <a:ext uri="{9D8B030D-6E8A-4147-A177-3AD203B41FA5}">
                      <a16:colId xmlns:a16="http://schemas.microsoft.com/office/drawing/2014/main" val="749192627"/>
                    </a:ext>
                  </a:extLst>
                </a:gridCol>
                <a:gridCol w="2526157">
                  <a:extLst>
                    <a:ext uri="{9D8B030D-6E8A-4147-A177-3AD203B41FA5}">
                      <a16:colId xmlns:a16="http://schemas.microsoft.com/office/drawing/2014/main" val="710696183"/>
                    </a:ext>
                  </a:extLst>
                </a:gridCol>
              </a:tblGrid>
              <a:tr h="452519">
                <a:tc>
                  <a:txBody>
                    <a:bodyPr/>
                    <a:lstStyle/>
                    <a:p>
                      <a:pPr indent="0" algn="ctr">
                        <a:lnSpc>
                          <a:spcPct val="100000"/>
                        </a:lnSpc>
                        <a:spcAft>
                          <a:spcPts val="0"/>
                        </a:spcAft>
                      </a:pPr>
                      <a:r>
                        <a:rPr lang="ru-RU" sz="2400">
                          <a:effectLst/>
                        </a:rPr>
                        <a:t>Специальность </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НСО</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СФО</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РФ</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70139652"/>
                  </a:ext>
                </a:extLst>
              </a:tr>
              <a:tr h="533740">
                <a:tc>
                  <a:txBody>
                    <a:bodyPr/>
                    <a:lstStyle/>
                    <a:p>
                      <a:pPr indent="0" algn="ctr">
                        <a:lnSpc>
                          <a:spcPct val="100000"/>
                        </a:lnSpc>
                        <a:spcAft>
                          <a:spcPts val="0"/>
                        </a:spcAft>
                      </a:pPr>
                      <a:r>
                        <a:rPr lang="ru-RU" sz="2400">
                          <a:effectLst/>
                        </a:rPr>
                        <a:t>Терапевт участковый</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6 685</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5 651</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5 795</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86667282"/>
                  </a:ext>
                </a:extLst>
              </a:tr>
              <a:tr h="493130">
                <a:tc>
                  <a:txBody>
                    <a:bodyPr/>
                    <a:lstStyle/>
                    <a:p>
                      <a:pPr indent="0" algn="ctr">
                        <a:lnSpc>
                          <a:spcPct val="100000"/>
                        </a:lnSpc>
                        <a:spcAft>
                          <a:spcPts val="0"/>
                        </a:spcAft>
                      </a:pPr>
                      <a:r>
                        <a:rPr lang="ru-RU" sz="2400">
                          <a:effectLst/>
                        </a:rPr>
                        <a:t>Педиатр участковый </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6 915</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5 750</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5 832</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56645734"/>
                  </a:ext>
                </a:extLst>
              </a:tr>
              <a:tr h="452519">
                <a:tc>
                  <a:txBody>
                    <a:bodyPr/>
                    <a:lstStyle/>
                    <a:p>
                      <a:pPr indent="0" algn="ctr">
                        <a:lnSpc>
                          <a:spcPct val="100000"/>
                        </a:lnSpc>
                        <a:spcAft>
                          <a:spcPts val="0"/>
                        </a:spcAft>
                      </a:pPr>
                      <a:r>
                        <a:rPr lang="ru-RU" sz="2400">
                          <a:effectLst/>
                        </a:rPr>
                        <a:t>Оториноларинголог </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5 732</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5 394</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5 049</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7925614"/>
                  </a:ext>
                </a:extLst>
              </a:tr>
              <a:tr h="452519">
                <a:tc>
                  <a:txBody>
                    <a:bodyPr/>
                    <a:lstStyle/>
                    <a:p>
                      <a:pPr indent="0" algn="ctr">
                        <a:lnSpc>
                          <a:spcPct val="100000"/>
                        </a:lnSpc>
                        <a:spcAft>
                          <a:spcPts val="0"/>
                        </a:spcAft>
                      </a:pPr>
                      <a:r>
                        <a:rPr lang="ru-RU" sz="2400">
                          <a:effectLst/>
                        </a:rPr>
                        <a:t>Инфекционист </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4 480</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3 774</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3 756</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54259612"/>
                  </a:ext>
                </a:extLst>
              </a:tr>
              <a:tr h="452519">
                <a:tc>
                  <a:txBody>
                    <a:bodyPr/>
                    <a:lstStyle/>
                    <a:p>
                      <a:pPr indent="0" algn="ctr">
                        <a:lnSpc>
                          <a:spcPct val="100000"/>
                        </a:lnSpc>
                        <a:spcAft>
                          <a:spcPts val="0"/>
                        </a:spcAft>
                      </a:pPr>
                      <a:r>
                        <a:rPr lang="ru-RU" sz="2400" dirty="0">
                          <a:effectLst/>
                        </a:rPr>
                        <a:t>Кардиолог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3 991</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3 152</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3 108</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19404709"/>
                  </a:ext>
                </a:extLst>
              </a:tr>
              <a:tr h="452519">
                <a:tc>
                  <a:txBody>
                    <a:bodyPr/>
                    <a:lstStyle/>
                    <a:p>
                      <a:pPr indent="0" algn="ctr">
                        <a:lnSpc>
                          <a:spcPct val="100000"/>
                        </a:lnSpc>
                        <a:spcAft>
                          <a:spcPts val="0"/>
                        </a:spcAft>
                      </a:pPr>
                      <a:r>
                        <a:rPr lang="ru-RU" sz="2400">
                          <a:effectLst/>
                        </a:rPr>
                        <a:t>Офтальмолог </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5 820</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5 212</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5 001</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73013846"/>
                  </a:ext>
                </a:extLst>
              </a:tr>
              <a:tr h="452519">
                <a:tc>
                  <a:txBody>
                    <a:bodyPr/>
                    <a:lstStyle/>
                    <a:p>
                      <a:pPr indent="0" algn="ctr">
                        <a:lnSpc>
                          <a:spcPct val="100000"/>
                        </a:lnSpc>
                        <a:spcAft>
                          <a:spcPts val="0"/>
                        </a:spcAft>
                      </a:pPr>
                      <a:r>
                        <a:rPr lang="ru-RU" sz="2400">
                          <a:effectLst/>
                        </a:rPr>
                        <a:t>Гериатр  </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1 116</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1 562</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1 783</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74275158"/>
                  </a:ext>
                </a:extLst>
              </a:tr>
              <a:tr h="452519">
                <a:tc>
                  <a:txBody>
                    <a:bodyPr/>
                    <a:lstStyle/>
                    <a:p>
                      <a:pPr indent="0" algn="ctr">
                        <a:lnSpc>
                          <a:spcPct val="100000"/>
                        </a:lnSpc>
                        <a:spcAft>
                          <a:spcPts val="0"/>
                        </a:spcAft>
                      </a:pPr>
                      <a:r>
                        <a:rPr lang="ru-RU" sz="2400">
                          <a:effectLst/>
                        </a:rPr>
                        <a:t>Гастроэнтеролог </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2 524</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2 756</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2 845</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98449435"/>
                  </a:ext>
                </a:extLst>
              </a:tr>
              <a:tr h="452519">
                <a:tc>
                  <a:txBody>
                    <a:bodyPr/>
                    <a:lstStyle/>
                    <a:p>
                      <a:pPr indent="0" algn="ctr">
                        <a:lnSpc>
                          <a:spcPct val="100000"/>
                        </a:lnSpc>
                        <a:spcAft>
                          <a:spcPts val="0"/>
                        </a:spcAft>
                      </a:pPr>
                      <a:r>
                        <a:rPr lang="ru-RU" sz="2400">
                          <a:effectLst/>
                        </a:rPr>
                        <a:t>Психотерапевт </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1 198</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1 306</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1 427</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70796899"/>
                  </a:ext>
                </a:extLst>
              </a:tr>
              <a:tr h="452519">
                <a:tc>
                  <a:txBody>
                    <a:bodyPr/>
                    <a:lstStyle/>
                    <a:p>
                      <a:pPr indent="0" algn="ctr">
                        <a:lnSpc>
                          <a:spcPct val="100000"/>
                        </a:lnSpc>
                        <a:spcAft>
                          <a:spcPts val="0"/>
                        </a:spcAft>
                      </a:pPr>
                      <a:r>
                        <a:rPr lang="ru-RU" sz="2400">
                          <a:effectLst/>
                        </a:rPr>
                        <a:t>Онколог </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3 222</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a:effectLst/>
                        </a:rPr>
                        <a:t>3 658</a:t>
                      </a:r>
                      <a:endParaRPr lang="ru-RU"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dirty="0">
                          <a:effectLst/>
                        </a:rPr>
                        <a:t>3 466</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52942378"/>
                  </a:ext>
                </a:extLst>
              </a:tr>
            </a:tbl>
          </a:graphicData>
        </a:graphic>
      </p:graphicFrame>
    </p:spTree>
    <p:extLst>
      <p:ext uri="{BB962C8B-B14F-4D97-AF65-F5344CB8AC3E}">
        <p14:creationId xmlns:p14="http://schemas.microsoft.com/office/powerpoint/2010/main" val="7330415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19201" y="878451"/>
            <a:ext cx="10550768" cy="830997"/>
          </a:xfrm>
          <a:prstGeom prst="rect">
            <a:avLst/>
          </a:prstGeom>
        </p:spPr>
        <p:txBody>
          <a:bodyPr wrap="square">
            <a:spAutoFit/>
          </a:bodyPr>
          <a:lstStyle/>
          <a:p>
            <a:pPr algn="ctr"/>
            <a:r>
              <a:rPr lang="ru-RU" sz="2400" b="1" dirty="0">
                <a:solidFill>
                  <a:schemeClr val="accent5">
                    <a:lumMod val="75000"/>
                  </a:schemeClr>
                </a:solidFill>
              </a:rPr>
              <a:t>Фактическое выполнение трудовой функции в круглосуточном стационаре </a:t>
            </a:r>
            <a:endParaRPr lang="ru-RU" sz="2400" b="1" dirty="0" smtClean="0">
              <a:solidFill>
                <a:schemeClr val="accent5">
                  <a:lumMod val="75000"/>
                </a:schemeClr>
              </a:solidFill>
            </a:endParaRPr>
          </a:p>
          <a:p>
            <a:pPr algn="ctr"/>
            <a:r>
              <a:rPr lang="ru-RU" sz="2400" b="1" dirty="0" smtClean="0">
                <a:solidFill>
                  <a:schemeClr val="accent5">
                    <a:lumMod val="75000"/>
                  </a:schemeClr>
                </a:solidFill>
              </a:rPr>
              <a:t>в </a:t>
            </a:r>
            <a:r>
              <a:rPr lang="ru-RU" sz="2400" b="1" dirty="0">
                <a:solidFill>
                  <a:schemeClr val="accent5">
                    <a:lumMod val="75000"/>
                  </a:schemeClr>
                </a:solidFill>
              </a:rPr>
              <a:t>2025 г.</a:t>
            </a:r>
          </a:p>
        </p:txBody>
      </p:sp>
      <p:graphicFrame>
        <p:nvGraphicFramePr>
          <p:cNvPr id="4" name="Таблица 3"/>
          <p:cNvGraphicFramePr>
            <a:graphicFrameLocks noGrp="1"/>
          </p:cNvGraphicFramePr>
          <p:nvPr>
            <p:extLst>
              <p:ext uri="{D42A27DB-BD31-4B8C-83A1-F6EECF244321}">
                <p14:modId xmlns:p14="http://schemas.microsoft.com/office/powerpoint/2010/main" val="2760835263"/>
              </p:ext>
            </p:extLst>
          </p:nvPr>
        </p:nvGraphicFramePr>
        <p:xfrm>
          <a:off x="621323" y="1899140"/>
          <a:ext cx="11148646" cy="4290645"/>
        </p:xfrm>
        <a:graphic>
          <a:graphicData uri="http://schemas.openxmlformats.org/drawingml/2006/table">
            <a:tbl>
              <a:tblPr firstRow="1" firstCol="1" bandRow="1">
                <a:tableStyleId>{5C22544A-7EE6-4342-B048-85BDC9FD1C3A}</a:tableStyleId>
              </a:tblPr>
              <a:tblGrid>
                <a:gridCol w="3342793">
                  <a:extLst>
                    <a:ext uri="{9D8B030D-6E8A-4147-A177-3AD203B41FA5}">
                      <a16:colId xmlns:a16="http://schemas.microsoft.com/office/drawing/2014/main" val="1779041220"/>
                    </a:ext>
                  </a:extLst>
                </a:gridCol>
                <a:gridCol w="2710677">
                  <a:extLst>
                    <a:ext uri="{9D8B030D-6E8A-4147-A177-3AD203B41FA5}">
                      <a16:colId xmlns:a16="http://schemas.microsoft.com/office/drawing/2014/main" val="3609258895"/>
                    </a:ext>
                  </a:extLst>
                </a:gridCol>
                <a:gridCol w="2547588">
                  <a:extLst>
                    <a:ext uri="{9D8B030D-6E8A-4147-A177-3AD203B41FA5}">
                      <a16:colId xmlns:a16="http://schemas.microsoft.com/office/drawing/2014/main" val="4059220786"/>
                    </a:ext>
                  </a:extLst>
                </a:gridCol>
                <a:gridCol w="2547588">
                  <a:extLst>
                    <a:ext uri="{9D8B030D-6E8A-4147-A177-3AD203B41FA5}">
                      <a16:colId xmlns:a16="http://schemas.microsoft.com/office/drawing/2014/main" val="703902491"/>
                    </a:ext>
                  </a:extLst>
                </a:gridCol>
              </a:tblGrid>
              <a:tr h="633045">
                <a:tc>
                  <a:txBody>
                    <a:bodyPr/>
                    <a:lstStyle/>
                    <a:p>
                      <a:pPr indent="0" algn="ctr">
                        <a:lnSpc>
                          <a:spcPct val="100000"/>
                        </a:lnSpc>
                        <a:spcAft>
                          <a:spcPts val="0"/>
                        </a:spcAft>
                      </a:pPr>
                      <a:r>
                        <a:rPr lang="ru-RU" sz="2400" b="1" dirty="0">
                          <a:effectLst/>
                        </a:rPr>
                        <a:t>Специальность </a:t>
                      </a:r>
                      <a:endParaRPr lang="ru-RU" sz="2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НСО</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СФО</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РФ</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38847312"/>
                  </a:ext>
                </a:extLst>
              </a:tr>
              <a:tr h="609600">
                <a:tc>
                  <a:txBody>
                    <a:bodyPr/>
                    <a:lstStyle/>
                    <a:p>
                      <a:pPr indent="0" algn="ctr">
                        <a:lnSpc>
                          <a:spcPct val="100000"/>
                        </a:lnSpc>
                        <a:spcAft>
                          <a:spcPts val="0"/>
                        </a:spcAft>
                      </a:pPr>
                      <a:r>
                        <a:rPr lang="ru-RU" sz="2400" b="1">
                          <a:effectLst/>
                        </a:rPr>
                        <a:t>Терапевт </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200,7</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188,4</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101,9</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14691144"/>
                  </a:ext>
                </a:extLst>
              </a:tr>
              <a:tr h="609600">
                <a:tc>
                  <a:txBody>
                    <a:bodyPr/>
                    <a:lstStyle/>
                    <a:p>
                      <a:pPr indent="0" algn="ctr">
                        <a:lnSpc>
                          <a:spcPct val="100000"/>
                        </a:lnSpc>
                        <a:spcAft>
                          <a:spcPts val="0"/>
                        </a:spcAft>
                      </a:pPr>
                      <a:r>
                        <a:rPr lang="ru-RU" sz="2400" b="1">
                          <a:effectLst/>
                        </a:rPr>
                        <a:t>Хирург </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145,5</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146,3</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144,3</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27329925"/>
                  </a:ext>
                </a:extLst>
              </a:tr>
              <a:tr h="609600">
                <a:tc>
                  <a:txBody>
                    <a:bodyPr/>
                    <a:lstStyle/>
                    <a:p>
                      <a:pPr indent="0" algn="ctr">
                        <a:lnSpc>
                          <a:spcPct val="100000"/>
                        </a:lnSpc>
                        <a:spcAft>
                          <a:spcPts val="0"/>
                        </a:spcAft>
                      </a:pPr>
                      <a:r>
                        <a:rPr lang="ru-RU" sz="2400" b="1">
                          <a:effectLst/>
                        </a:rPr>
                        <a:t>Невролог </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126,6</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122,2</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136,2</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70106000"/>
                  </a:ext>
                </a:extLst>
              </a:tr>
              <a:tr h="609600">
                <a:tc>
                  <a:txBody>
                    <a:bodyPr/>
                    <a:lstStyle/>
                    <a:p>
                      <a:pPr indent="0" algn="ctr">
                        <a:lnSpc>
                          <a:spcPct val="100000"/>
                        </a:lnSpc>
                        <a:spcAft>
                          <a:spcPts val="0"/>
                        </a:spcAft>
                      </a:pPr>
                      <a:r>
                        <a:rPr lang="ru-RU" sz="2400" b="1">
                          <a:effectLst/>
                        </a:rPr>
                        <a:t>Эндокринолог </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164,4</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153,3</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158,1</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74099201"/>
                  </a:ext>
                </a:extLst>
              </a:tr>
              <a:tr h="609600">
                <a:tc>
                  <a:txBody>
                    <a:bodyPr/>
                    <a:lstStyle/>
                    <a:p>
                      <a:pPr indent="0" algn="ctr">
                        <a:lnSpc>
                          <a:spcPct val="100000"/>
                        </a:lnSpc>
                        <a:spcAft>
                          <a:spcPts val="0"/>
                        </a:spcAft>
                      </a:pPr>
                      <a:r>
                        <a:rPr lang="ru-RU" sz="2400" b="1">
                          <a:effectLst/>
                        </a:rPr>
                        <a:t>Кардиолог </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164,5</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160,6</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169,9</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48537044"/>
                  </a:ext>
                </a:extLst>
              </a:tr>
              <a:tr h="609600">
                <a:tc>
                  <a:txBody>
                    <a:bodyPr/>
                    <a:lstStyle/>
                    <a:p>
                      <a:pPr indent="0" algn="ctr">
                        <a:lnSpc>
                          <a:spcPct val="100000"/>
                        </a:lnSpc>
                        <a:spcAft>
                          <a:spcPts val="0"/>
                        </a:spcAft>
                      </a:pPr>
                      <a:r>
                        <a:rPr lang="ru-RU" sz="2400" b="1">
                          <a:effectLst/>
                        </a:rPr>
                        <a:t>Онколог </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212,7</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a:effectLst/>
                        </a:rPr>
                        <a:t>222,3</a:t>
                      </a:r>
                      <a:endParaRPr lang="ru-RU" sz="2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400" b="1" dirty="0">
                          <a:effectLst/>
                        </a:rPr>
                        <a:t>249,1</a:t>
                      </a:r>
                      <a:endParaRPr lang="ru-RU" sz="2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15200910"/>
                  </a:ext>
                </a:extLst>
              </a:tr>
            </a:tbl>
          </a:graphicData>
        </a:graphic>
      </p:graphicFrame>
    </p:spTree>
    <p:extLst>
      <p:ext uri="{BB962C8B-B14F-4D97-AF65-F5344CB8AC3E}">
        <p14:creationId xmlns:p14="http://schemas.microsoft.com/office/powerpoint/2010/main" val="39777785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19201" y="878451"/>
            <a:ext cx="10550768" cy="461665"/>
          </a:xfrm>
          <a:prstGeom prst="rect">
            <a:avLst/>
          </a:prstGeom>
        </p:spPr>
        <p:txBody>
          <a:bodyPr wrap="square">
            <a:spAutoFit/>
          </a:bodyPr>
          <a:lstStyle/>
          <a:p>
            <a:pPr algn="ctr"/>
            <a:r>
              <a:rPr lang="ru-RU" sz="2400" b="1" dirty="0">
                <a:solidFill>
                  <a:schemeClr val="accent5">
                    <a:lumMod val="75000"/>
                  </a:schemeClr>
                </a:solidFill>
              </a:rPr>
              <a:t>Фактическое выполнение трудовой функции в дневном стационаре в 2025 г.</a:t>
            </a:r>
          </a:p>
        </p:txBody>
      </p:sp>
      <p:graphicFrame>
        <p:nvGraphicFramePr>
          <p:cNvPr id="4" name="Таблица 3"/>
          <p:cNvGraphicFramePr>
            <a:graphicFrameLocks noGrp="1"/>
          </p:cNvGraphicFramePr>
          <p:nvPr>
            <p:extLst>
              <p:ext uri="{D42A27DB-BD31-4B8C-83A1-F6EECF244321}">
                <p14:modId xmlns:p14="http://schemas.microsoft.com/office/powerpoint/2010/main" val="2552828492"/>
              </p:ext>
            </p:extLst>
          </p:nvPr>
        </p:nvGraphicFramePr>
        <p:xfrm>
          <a:off x="621323" y="1899140"/>
          <a:ext cx="11148646" cy="4290645"/>
        </p:xfrm>
        <a:graphic>
          <a:graphicData uri="http://schemas.openxmlformats.org/drawingml/2006/table">
            <a:tbl>
              <a:tblPr firstRow="1" firstCol="1" bandRow="1">
                <a:tableStyleId>{5C22544A-7EE6-4342-B048-85BDC9FD1C3A}</a:tableStyleId>
              </a:tblPr>
              <a:tblGrid>
                <a:gridCol w="3342793">
                  <a:extLst>
                    <a:ext uri="{9D8B030D-6E8A-4147-A177-3AD203B41FA5}">
                      <a16:colId xmlns:a16="http://schemas.microsoft.com/office/drawing/2014/main" val="1779041220"/>
                    </a:ext>
                  </a:extLst>
                </a:gridCol>
                <a:gridCol w="2710677">
                  <a:extLst>
                    <a:ext uri="{9D8B030D-6E8A-4147-A177-3AD203B41FA5}">
                      <a16:colId xmlns:a16="http://schemas.microsoft.com/office/drawing/2014/main" val="3609258895"/>
                    </a:ext>
                  </a:extLst>
                </a:gridCol>
                <a:gridCol w="2547588">
                  <a:extLst>
                    <a:ext uri="{9D8B030D-6E8A-4147-A177-3AD203B41FA5}">
                      <a16:colId xmlns:a16="http://schemas.microsoft.com/office/drawing/2014/main" val="4059220786"/>
                    </a:ext>
                  </a:extLst>
                </a:gridCol>
                <a:gridCol w="2547588">
                  <a:extLst>
                    <a:ext uri="{9D8B030D-6E8A-4147-A177-3AD203B41FA5}">
                      <a16:colId xmlns:a16="http://schemas.microsoft.com/office/drawing/2014/main" val="703902491"/>
                    </a:ext>
                  </a:extLst>
                </a:gridCol>
              </a:tblGrid>
              <a:tr h="633045">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Специальность </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НСО</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СФО</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РФ</a:t>
                      </a:r>
                    </a:p>
                  </a:txBody>
                  <a:tcPr marL="68580" marR="68580" marT="0" marB="0" anchor="ctr"/>
                </a:tc>
                <a:extLst>
                  <a:ext uri="{0D108BD9-81ED-4DB2-BD59-A6C34878D82A}">
                    <a16:rowId xmlns:a16="http://schemas.microsoft.com/office/drawing/2014/main" val="2738847312"/>
                  </a:ext>
                </a:extLst>
              </a:tr>
              <a:tr h="609600">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Терапевт </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34,5</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45,1</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40,0</a:t>
                      </a:r>
                    </a:p>
                  </a:txBody>
                  <a:tcPr marL="68580" marR="68580" marT="0" marB="0" anchor="ctr"/>
                </a:tc>
                <a:extLst>
                  <a:ext uri="{0D108BD9-81ED-4DB2-BD59-A6C34878D82A}">
                    <a16:rowId xmlns:a16="http://schemas.microsoft.com/office/drawing/2014/main" val="4214691144"/>
                  </a:ext>
                </a:extLst>
              </a:tr>
              <a:tr h="609600">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Хирург </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5,9</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9,2</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17,6</a:t>
                      </a:r>
                    </a:p>
                  </a:txBody>
                  <a:tcPr marL="68580" marR="68580" marT="0" marB="0" anchor="ctr"/>
                </a:tc>
                <a:extLst>
                  <a:ext uri="{0D108BD9-81ED-4DB2-BD59-A6C34878D82A}">
                    <a16:rowId xmlns:a16="http://schemas.microsoft.com/office/drawing/2014/main" val="3227329925"/>
                  </a:ext>
                </a:extLst>
              </a:tr>
              <a:tr h="609600">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Невролог </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7,8</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14,5</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17,9</a:t>
                      </a:r>
                    </a:p>
                  </a:txBody>
                  <a:tcPr marL="68580" marR="68580" marT="0" marB="0" anchor="ctr"/>
                </a:tc>
                <a:extLst>
                  <a:ext uri="{0D108BD9-81ED-4DB2-BD59-A6C34878D82A}">
                    <a16:rowId xmlns:a16="http://schemas.microsoft.com/office/drawing/2014/main" val="2370106000"/>
                  </a:ext>
                </a:extLst>
              </a:tr>
              <a:tr h="609600">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Онколог </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191,5</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231,1</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134,2</a:t>
                      </a:r>
                    </a:p>
                  </a:txBody>
                  <a:tcPr marL="68580" marR="68580" marT="0" marB="0" anchor="ctr"/>
                </a:tc>
                <a:extLst>
                  <a:ext uri="{0D108BD9-81ED-4DB2-BD59-A6C34878D82A}">
                    <a16:rowId xmlns:a16="http://schemas.microsoft.com/office/drawing/2014/main" val="2874099201"/>
                  </a:ext>
                </a:extLst>
              </a:tr>
              <a:tr h="609600">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Эндокринолог </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8,1</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12,2</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11,7</a:t>
                      </a:r>
                    </a:p>
                  </a:txBody>
                  <a:tcPr marL="68580" marR="68580" marT="0" marB="0" anchor="ctr"/>
                </a:tc>
                <a:extLst>
                  <a:ext uri="{0D108BD9-81ED-4DB2-BD59-A6C34878D82A}">
                    <a16:rowId xmlns:a16="http://schemas.microsoft.com/office/drawing/2014/main" val="2248537044"/>
                  </a:ext>
                </a:extLst>
              </a:tr>
              <a:tr h="609600">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Кардиолог </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1,4</a:t>
                      </a:r>
                    </a:p>
                  </a:txBody>
                  <a:tcPr marL="68580" marR="68580" marT="0" marB="0" anchor="ctr"/>
                </a:tc>
                <a:tc>
                  <a:txBody>
                    <a:bodyPr/>
                    <a:lstStyle/>
                    <a:p>
                      <a:pPr indent="0" algn="ctr">
                        <a:lnSpc>
                          <a:spcPct val="100000"/>
                        </a:lnSpc>
                        <a:spcAft>
                          <a:spcPts val="0"/>
                        </a:spcAft>
                      </a:pPr>
                      <a:r>
                        <a:rPr lang="ru-RU" sz="2400" b="1">
                          <a:effectLst/>
                          <a:latin typeface="+mn-lt"/>
                          <a:ea typeface="Calibri" panose="020F0502020204030204" pitchFamily="34" charset="0"/>
                          <a:cs typeface="Times New Roman" panose="02020603050405020304" pitchFamily="18" charset="0"/>
                        </a:rPr>
                        <a:t>7,5</a:t>
                      </a:r>
                    </a:p>
                  </a:txBody>
                  <a:tcPr marL="68580" marR="68580" marT="0" marB="0" anchor="ctr"/>
                </a:tc>
                <a:tc>
                  <a:txBody>
                    <a:bodyPr/>
                    <a:lstStyle/>
                    <a:p>
                      <a:pPr indent="0" algn="ctr">
                        <a:lnSpc>
                          <a:spcPct val="100000"/>
                        </a:lnSpc>
                        <a:spcAft>
                          <a:spcPts val="0"/>
                        </a:spcAft>
                      </a:pPr>
                      <a:r>
                        <a:rPr lang="ru-RU" sz="2400" b="1" dirty="0">
                          <a:effectLst/>
                          <a:latin typeface="+mn-lt"/>
                          <a:ea typeface="Calibri" panose="020F0502020204030204" pitchFamily="34" charset="0"/>
                          <a:cs typeface="Times New Roman" panose="02020603050405020304" pitchFamily="18" charset="0"/>
                        </a:rPr>
                        <a:t>7,6</a:t>
                      </a:r>
                    </a:p>
                  </a:txBody>
                  <a:tcPr marL="68580" marR="68580" marT="0" marB="0" anchor="ctr"/>
                </a:tc>
                <a:extLst>
                  <a:ext uri="{0D108BD9-81ED-4DB2-BD59-A6C34878D82A}">
                    <a16:rowId xmlns:a16="http://schemas.microsoft.com/office/drawing/2014/main" val="515200910"/>
                  </a:ext>
                </a:extLst>
              </a:tr>
            </a:tbl>
          </a:graphicData>
        </a:graphic>
      </p:graphicFrame>
    </p:spTree>
    <p:extLst>
      <p:ext uri="{BB962C8B-B14F-4D97-AF65-F5344CB8AC3E}">
        <p14:creationId xmlns:p14="http://schemas.microsoft.com/office/powerpoint/2010/main" val="6818034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12984" y="526759"/>
            <a:ext cx="10750062" cy="830997"/>
          </a:xfrm>
          <a:prstGeom prst="rect">
            <a:avLst/>
          </a:prstGeom>
        </p:spPr>
        <p:txBody>
          <a:bodyPr wrap="square">
            <a:spAutoFit/>
          </a:bodyPr>
          <a:lstStyle/>
          <a:p>
            <a:pPr algn="ctr"/>
            <a:r>
              <a:rPr lang="ru-RU" sz="2400" b="1" dirty="0">
                <a:solidFill>
                  <a:schemeClr val="accent5">
                    <a:lumMod val="75000"/>
                  </a:schemeClr>
                </a:solidFill>
              </a:rPr>
              <a:t>Эффективность использования медицинского оборудования </a:t>
            </a:r>
            <a:endParaRPr lang="ru-RU" sz="2400" b="1" dirty="0" smtClean="0">
              <a:solidFill>
                <a:schemeClr val="accent5">
                  <a:lumMod val="75000"/>
                </a:schemeClr>
              </a:solidFill>
            </a:endParaRPr>
          </a:p>
          <a:p>
            <a:pPr algn="ctr"/>
            <a:r>
              <a:rPr lang="ru-RU" sz="2400" b="1" dirty="0" smtClean="0">
                <a:solidFill>
                  <a:schemeClr val="accent5">
                    <a:lumMod val="75000"/>
                  </a:schemeClr>
                </a:solidFill>
              </a:rPr>
              <a:t>(</a:t>
            </a:r>
            <a:r>
              <a:rPr lang="ru-RU" sz="2400" b="1" dirty="0">
                <a:solidFill>
                  <a:schemeClr val="accent5">
                    <a:lumMod val="75000"/>
                  </a:schemeClr>
                </a:solidFill>
              </a:rPr>
              <a:t>исследований в день на единицу оборудования)</a:t>
            </a:r>
          </a:p>
        </p:txBody>
      </p:sp>
      <p:graphicFrame>
        <p:nvGraphicFramePr>
          <p:cNvPr id="4" name="Таблица 3"/>
          <p:cNvGraphicFramePr>
            <a:graphicFrameLocks noGrp="1"/>
          </p:cNvGraphicFramePr>
          <p:nvPr>
            <p:extLst>
              <p:ext uri="{D42A27DB-BD31-4B8C-83A1-F6EECF244321}">
                <p14:modId xmlns:p14="http://schemas.microsoft.com/office/powerpoint/2010/main" val="2247031417"/>
              </p:ext>
            </p:extLst>
          </p:nvPr>
        </p:nvGraphicFramePr>
        <p:xfrm>
          <a:off x="398585" y="1357756"/>
          <a:ext cx="11406553" cy="5311934"/>
        </p:xfrm>
        <a:graphic>
          <a:graphicData uri="http://schemas.openxmlformats.org/drawingml/2006/table">
            <a:tbl>
              <a:tblPr firstRow="1" firstCol="1" bandRow="1">
                <a:tableStyleId>{5C22544A-7EE6-4342-B048-85BDC9FD1C3A}</a:tableStyleId>
              </a:tblPr>
              <a:tblGrid>
                <a:gridCol w="3467704">
                  <a:extLst>
                    <a:ext uri="{9D8B030D-6E8A-4147-A177-3AD203B41FA5}">
                      <a16:colId xmlns:a16="http://schemas.microsoft.com/office/drawing/2014/main" val="2725486260"/>
                    </a:ext>
                  </a:extLst>
                </a:gridCol>
                <a:gridCol w="4300793">
                  <a:extLst>
                    <a:ext uri="{9D8B030D-6E8A-4147-A177-3AD203B41FA5}">
                      <a16:colId xmlns:a16="http://schemas.microsoft.com/office/drawing/2014/main" val="3252706434"/>
                    </a:ext>
                  </a:extLst>
                </a:gridCol>
                <a:gridCol w="3638056">
                  <a:extLst>
                    <a:ext uri="{9D8B030D-6E8A-4147-A177-3AD203B41FA5}">
                      <a16:colId xmlns:a16="http://schemas.microsoft.com/office/drawing/2014/main" val="1576578148"/>
                    </a:ext>
                  </a:extLst>
                </a:gridCol>
              </a:tblGrid>
              <a:tr h="435134">
                <a:tc gridSpan="3">
                  <a:txBody>
                    <a:bodyPr/>
                    <a:lstStyle/>
                    <a:p>
                      <a:pPr indent="0" algn="ctr">
                        <a:lnSpc>
                          <a:spcPct val="100000"/>
                        </a:lnSpc>
                        <a:spcAft>
                          <a:spcPts val="0"/>
                        </a:spcAft>
                      </a:pPr>
                      <a:r>
                        <a:rPr lang="ru-RU" sz="2000" dirty="0">
                          <a:effectLst/>
                        </a:rPr>
                        <a:t>Обеспеченность оборудованием для лучевой диагностики, на 10 тыс. населения в 2025 г.</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155733275"/>
                  </a:ext>
                </a:extLst>
              </a:tr>
              <a:tr h="176587">
                <a:tc>
                  <a:txBody>
                    <a:bodyPr/>
                    <a:lstStyle/>
                    <a:p>
                      <a:pPr indent="0" algn="ctr">
                        <a:lnSpc>
                          <a:spcPct val="100000"/>
                        </a:lnSpc>
                        <a:spcAft>
                          <a:spcPts val="0"/>
                        </a:spcAft>
                      </a:pPr>
                      <a:r>
                        <a:rPr lang="ru-RU" sz="2000">
                          <a:effectLst/>
                        </a:rPr>
                        <a:t>Оборудование</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Новосибирская область</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РФ</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extLst>
                  <a:ext uri="{0D108BD9-81ED-4DB2-BD59-A6C34878D82A}">
                    <a16:rowId xmlns:a16="http://schemas.microsoft.com/office/drawing/2014/main" val="1133548466"/>
                  </a:ext>
                </a:extLst>
              </a:tr>
              <a:tr h="217567">
                <a:tc>
                  <a:txBody>
                    <a:bodyPr/>
                    <a:lstStyle/>
                    <a:p>
                      <a:pPr indent="0" algn="just">
                        <a:lnSpc>
                          <a:spcPct val="100000"/>
                        </a:lnSpc>
                        <a:spcAft>
                          <a:spcPts val="0"/>
                        </a:spcAft>
                      </a:pPr>
                      <a:r>
                        <a:rPr lang="ru-RU" sz="2000">
                          <a:effectLst/>
                        </a:rPr>
                        <a:t>МРТ</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0,09</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0,07</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extLst>
                  <a:ext uri="{0D108BD9-81ED-4DB2-BD59-A6C34878D82A}">
                    <a16:rowId xmlns:a16="http://schemas.microsoft.com/office/drawing/2014/main" val="1598552562"/>
                  </a:ext>
                </a:extLst>
              </a:tr>
              <a:tr h="217567">
                <a:tc>
                  <a:txBody>
                    <a:bodyPr/>
                    <a:lstStyle/>
                    <a:p>
                      <a:pPr indent="0" algn="just">
                        <a:lnSpc>
                          <a:spcPct val="100000"/>
                        </a:lnSpc>
                        <a:spcAft>
                          <a:spcPts val="0"/>
                        </a:spcAft>
                      </a:pPr>
                      <a:r>
                        <a:rPr lang="ru-RU" sz="2000">
                          <a:effectLst/>
                        </a:rPr>
                        <a:t>КТ</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0,21</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0,20</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extLst>
                  <a:ext uri="{0D108BD9-81ED-4DB2-BD59-A6C34878D82A}">
                    <a16:rowId xmlns:a16="http://schemas.microsoft.com/office/drawing/2014/main" val="2955453261"/>
                  </a:ext>
                </a:extLst>
              </a:tr>
              <a:tr h="217567">
                <a:tc>
                  <a:txBody>
                    <a:bodyPr/>
                    <a:lstStyle/>
                    <a:p>
                      <a:pPr indent="0" algn="just">
                        <a:lnSpc>
                          <a:spcPct val="100000"/>
                        </a:lnSpc>
                        <a:spcAft>
                          <a:spcPts val="0"/>
                        </a:spcAft>
                      </a:pPr>
                      <a:r>
                        <a:rPr lang="ru-RU" sz="2000">
                          <a:effectLst/>
                        </a:rPr>
                        <a:t>Маммографы</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0,33</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0,28</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extLst>
                  <a:ext uri="{0D108BD9-81ED-4DB2-BD59-A6C34878D82A}">
                    <a16:rowId xmlns:a16="http://schemas.microsoft.com/office/drawing/2014/main" val="3426072138"/>
                  </a:ext>
                </a:extLst>
              </a:tr>
              <a:tr h="217567">
                <a:tc>
                  <a:txBody>
                    <a:bodyPr/>
                    <a:lstStyle/>
                    <a:p>
                      <a:pPr indent="0" algn="just">
                        <a:lnSpc>
                          <a:spcPct val="100000"/>
                        </a:lnSpc>
                        <a:spcAft>
                          <a:spcPts val="0"/>
                        </a:spcAft>
                      </a:pPr>
                      <a:r>
                        <a:rPr lang="ru-RU" sz="2000">
                          <a:effectLst/>
                        </a:rPr>
                        <a:t>Ангиографы </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0,08</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0,05</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extLst>
                  <a:ext uri="{0D108BD9-81ED-4DB2-BD59-A6C34878D82A}">
                    <a16:rowId xmlns:a16="http://schemas.microsoft.com/office/drawing/2014/main" val="4225163916"/>
                  </a:ext>
                </a:extLst>
              </a:tr>
              <a:tr h="217567">
                <a:tc>
                  <a:txBody>
                    <a:bodyPr/>
                    <a:lstStyle/>
                    <a:p>
                      <a:pPr indent="0" algn="just">
                        <a:lnSpc>
                          <a:spcPct val="100000"/>
                        </a:lnSpc>
                        <a:spcAft>
                          <a:spcPts val="0"/>
                        </a:spcAft>
                      </a:pPr>
                      <a:r>
                        <a:rPr lang="ru-RU" sz="2000">
                          <a:effectLst/>
                        </a:rPr>
                        <a:t>Флюорографы </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0,37</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0,36</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extLst>
                  <a:ext uri="{0D108BD9-81ED-4DB2-BD59-A6C34878D82A}">
                    <a16:rowId xmlns:a16="http://schemas.microsoft.com/office/drawing/2014/main" val="4293440524"/>
                  </a:ext>
                </a:extLst>
              </a:tr>
              <a:tr h="217567">
                <a:tc>
                  <a:txBody>
                    <a:bodyPr/>
                    <a:lstStyle/>
                    <a:p>
                      <a:pPr indent="0" algn="just">
                        <a:lnSpc>
                          <a:spcPct val="100000"/>
                        </a:lnSpc>
                        <a:spcAft>
                          <a:spcPts val="0"/>
                        </a:spcAft>
                      </a:pPr>
                      <a:r>
                        <a:rPr lang="ru-RU" sz="2000">
                          <a:effectLst/>
                        </a:rPr>
                        <a:t>УЗ-аппараты </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2,90</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2,93</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extLst>
                  <a:ext uri="{0D108BD9-81ED-4DB2-BD59-A6C34878D82A}">
                    <a16:rowId xmlns:a16="http://schemas.microsoft.com/office/drawing/2014/main" val="2771615788"/>
                  </a:ext>
                </a:extLst>
              </a:tr>
              <a:tr h="217567">
                <a:tc>
                  <a:txBody>
                    <a:bodyPr/>
                    <a:lstStyle/>
                    <a:p>
                      <a:pPr indent="0" algn="just">
                        <a:lnSpc>
                          <a:spcPct val="100000"/>
                        </a:lnSpc>
                        <a:spcAft>
                          <a:spcPts val="0"/>
                        </a:spcAft>
                      </a:pPr>
                      <a:r>
                        <a:rPr lang="ru-RU" sz="2000">
                          <a:effectLst/>
                        </a:rPr>
                        <a:t> </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just">
                        <a:lnSpc>
                          <a:spcPct val="100000"/>
                        </a:lnSpc>
                        <a:spcAft>
                          <a:spcPts val="0"/>
                        </a:spcAft>
                      </a:pPr>
                      <a:r>
                        <a:rPr lang="ru-RU" sz="2000">
                          <a:effectLst/>
                        </a:rPr>
                        <a:t> </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just">
                        <a:lnSpc>
                          <a:spcPct val="100000"/>
                        </a:lnSpc>
                        <a:spcAft>
                          <a:spcPts val="0"/>
                        </a:spcAft>
                      </a:pPr>
                      <a:r>
                        <a:rPr lang="ru-RU" sz="2000">
                          <a:effectLst/>
                        </a:rPr>
                        <a:t> </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extLst>
                  <a:ext uri="{0D108BD9-81ED-4DB2-BD59-A6C34878D82A}">
                    <a16:rowId xmlns:a16="http://schemas.microsoft.com/office/drawing/2014/main" val="2374719491"/>
                  </a:ext>
                </a:extLst>
              </a:tr>
              <a:tr h="217567">
                <a:tc gridSpan="3">
                  <a:txBody>
                    <a:bodyPr/>
                    <a:lstStyle/>
                    <a:p>
                      <a:pPr indent="0" algn="ctr">
                        <a:lnSpc>
                          <a:spcPct val="100000"/>
                        </a:lnSpc>
                        <a:spcAft>
                          <a:spcPts val="0"/>
                        </a:spcAft>
                      </a:pPr>
                      <a:r>
                        <a:rPr lang="ru-RU" sz="2000">
                          <a:effectLst/>
                        </a:rPr>
                        <a:t>Число исследований на один аппарат в календарный день, 2025 г.</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517444534"/>
                  </a:ext>
                </a:extLst>
              </a:tr>
              <a:tr h="151761">
                <a:tc>
                  <a:txBody>
                    <a:bodyPr/>
                    <a:lstStyle/>
                    <a:p>
                      <a:pPr indent="0" algn="ctr">
                        <a:lnSpc>
                          <a:spcPct val="100000"/>
                        </a:lnSpc>
                        <a:spcAft>
                          <a:spcPts val="0"/>
                        </a:spcAft>
                      </a:pPr>
                      <a:r>
                        <a:rPr lang="ru-RU" sz="2000">
                          <a:effectLst/>
                        </a:rPr>
                        <a:t>Оборудование</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dirty="0">
                          <a:effectLst/>
                        </a:rPr>
                        <a:t>Новосибирская область</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РФ</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extLst>
                  <a:ext uri="{0D108BD9-81ED-4DB2-BD59-A6C34878D82A}">
                    <a16:rowId xmlns:a16="http://schemas.microsoft.com/office/drawing/2014/main" val="98456438"/>
                  </a:ext>
                </a:extLst>
              </a:tr>
              <a:tr h="217567">
                <a:tc>
                  <a:txBody>
                    <a:bodyPr/>
                    <a:lstStyle/>
                    <a:p>
                      <a:pPr indent="0" algn="just">
                        <a:lnSpc>
                          <a:spcPct val="100000"/>
                        </a:lnSpc>
                        <a:spcAft>
                          <a:spcPts val="0"/>
                        </a:spcAft>
                      </a:pPr>
                      <a:r>
                        <a:rPr lang="ru-RU" sz="2000">
                          <a:effectLst/>
                        </a:rPr>
                        <a:t>МРТ</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7,6</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11,6</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extLst>
                  <a:ext uri="{0D108BD9-81ED-4DB2-BD59-A6C34878D82A}">
                    <a16:rowId xmlns:a16="http://schemas.microsoft.com/office/drawing/2014/main" val="3749790932"/>
                  </a:ext>
                </a:extLst>
              </a:tr>
              <a:tr h="217567">
                <a:tc>
                  <a:txBody>
                    <a:bodyPr/>
                    <a:lstStyle/>
                    <a:p>
                      <a:pPr indent="0" algn="just">
                        <a:lnSpc>
                          <a:spcPct val="100000"/>
                        </a:lnSpc>
                        <a:spcAft>
                          <a:spcPts val="0"/>
                        </a:spcAft>
                      </a:pPr>
                      <a:r>
                        <a:rPr lang="ru-RU" sz="2000">
                          <a:effectLst/>
                        </a:rPr>
                        <a:t>КТ</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dirty="0">
                          <a:effectLst/>
                        </a:rPr>
                        <a:t>45,9</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37,6</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extLst>
                  <a:ext uri="{0D108BD9-81ED-4DB2-BD59-A6C34878D82A}">
                    <a16:rowId xmlns:a16="http://schemas.microsoft.com/office/drawing/2014/main" val="4051259957"/>
                  </a:ext>
                </a:extLst>
              </a:tr>
              <a:tr h="217567">
                <a:tc>
                  <a:txBody>
                    <a:bodyPr/>
                    <a:lstStyle/>
                    <a:p>
                      <a:pPr indent="0" algn="just">
                        <a:lnSpc>
                          <a:spcPct val="100000"/>
                        </a:lnSpc>
                        <a:spcAft>
                          <a:spcPts val="0"/>
                        </a:spcAft>
                      </a:pPr>
                      <a:r>
                        <a:rPr lang="ru-RU" sz="2000">
                          <a:effectLst/>
                        </a:rPr>
                        <a:t>Маммографы</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6,3</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8,0</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extLst>
                  <a:ext uri="{0D108BD9-81ED-4DB2-BD59-A6C34878D82A}">
                    <a16:rowId xmlns:a16="http://schemas.microsoft.com/office/drawing/2014/main" val="1966005339"/>
                  </a:ext>
                </a:extLst>
              </a:tr>
              <a:tr h="217567">
                <a:tc>
                  <a:txBody>
                    <a:bodyPr/>
                    <a:lstStyle/>
                    <a:p>
                      <a:pPr indent="0" algn="just">
                        <a:lnSpc>
                          <a:spcPct val="100000"/>
                        </a:lnSpc>
                        <a:spcAft>
                          <a:spcPts val="0"/>
                        </a:spcAft>
                      </a:pPr>
                      <a:r>
                        <a:rPr lang="ru-RU" sz="2000">
                          <a:effectLst/>
                        </a:rPr>
                        <a:t>Ангиографы </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7,8</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8,4</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extLst>
                  <a:ext uri="{0D108BD9-81ED-4DB2-BD59-A6C34878D82A}">
                    <a16:rowId xmlns:a16="http://schemas.microsoft.com/office/drawing/2014/main" val="92059386"/>
                  </a:ext>
                </a:extLst>
              </a:tr>
              <a:tr h="217567">
                <a:tc>
                  <a:txBody>
                    <a:bodyPr/>
                    <a:lstStyle/>
                    <a:p>
                      <a:pPr indent="0" algn="just">
                        <a:lnSpc>
                          <a:spcPct val="100000"/>
                        </a:lnSpc>
                        <a:spcAft>
                          <a:spcPts val="0"/>
                        </a:spcAft>
                      </a:pPr>
                      <a:r>
                        <a:rPr lang="ru-RU" sz="2000">
                          <a:effectLst/>
                        </a:rPr>
                        <a:t>Флюорографы </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13,2</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21,0</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extLst>
                  <a:ext uri="{0D108BD9-81ED-4DB2-BD59-A6C34878D82A}">
                    <a16:rowId xmlns:a16="http://schemas.microsoft.com/office/drawing/2014/main" val="824066811"/>
                  </a:ext>
                </a:extLst>
              </a:tr>
              <a:tr h="217567">
                <a:tc>
                  <a:txBody>
                    <a:bodyPr/>
                    <a:lstStyle/>
                    <a:p>
                      <a:pPr indent="0" algn="just">
                        <a:lnSpc>
                          <a:spcPct val="100000"/>
                        </a:lnSpc>
                        <a:spcAft>
                          <a:spcPts val="0"/>
                        </a:spcAft>
                      </a:pPr>
                      <a:r>
                        <a:rPr lang="ru-RU" sz="2000">
                          <a:effectLst/>
                        </a:rPr>
                        <a:t>УЗ-аппараты </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a:effectLst/>
                        </a:rPr>
                        <a:t>8,7</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tc>
                  <a:txBody>
                    <a:bodyPr/>
                    <a:lstStyle/>
                    <a:p>
                      <a:pPr indent="0" algn="ctr">
                        <a:lnSpc>
                          <a:spcPct val="100000"/>
                        </a:lnSpc>
                        <a:spcAft>
                          <a:spcPts val="0"/>
                        </a:spcAft>
                      </a:pPr>
                      <a:r>
                        <a:rPr lang="ru-RU" sz="2000" dirty="0">
                          <a:effectLst/>
                        </a:rPr>
                        <a:t>9,9</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0811" marR="60811" marT="0" marB="0"/>
                </a:tc>
                <a:extLst>
                  <a:ext uri="{0D108BD9-81ED-4DB2-BD59-A6C34878D82A}">
                    <a16:rowId xmlns:a16="http://schemas.microsoft.com/office/drawing/2014/main" val="70511362"/>
                  </a:ext>
                </a:extLst>
              </a:tr>
            </a:tbl>
          </a:graphicData>
        </a:graphic>
      </p:graphicFrame>
    </p:spTree>
    <p:extLst>
      <p:ext uri="{BB962C8B-B14F-4D97-AF65-F5344CB8AC3E}">
        <p14:creationId xmlns:p14="http://schemas.microsoft.com/office/powerpoint/2010/main" val="41971617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988" y="1172308"/>
            <a:ext cx="6735535" cy="5029200"/>
          </a:xfrm>
          <a:prstGeom prst="rect">
            <a:avLst/>
          </a:prstGeom>
        </p:spPr>
      </p:pic>
      <p:sp>
        <p:nvSpPr>
          <p:cNvPr id="3" name="Прямоугольник 2"/>
          <p:cNvSpPr/>
          <p:nvPr/>
        </p:nvSpPr>
        <p:spPr>
          <a:xfrm>
            <a:off x="7174523" y="1172308"/>
            <a:ext cx="4607169" cy="50292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b="1" dirty="0" smtClean="0">
                <a:effectLst>
                  <a:outerShdw blurRad="38100" dist="38100" dir="2700000" algn="tl">
                    <a:srgbClr val="000000">
                      <a:alpha val="43137"/>
                    </a:srgbClr>
                  </a:outerShdw>
                </a:effectLst>
              </a:rPr>
              <a:t>Об </a:t>
            </a:r>
            <a:r>
              <a:rPr lang="ru-RU" sz="3600" b="1" dirty="0" smtClean="0"/>
              <a:t>удовлетворенности </a:t>
            </a:r>
            <a:r>
              <a:rPr lang="ru-RU" sz="3600" b="1" dirty="0"/>
              <a:t>граждан полученной медицинской </a:t>
            </a:r>
            <a:r>
              <a:rPr lang="ru-RU" sz="3600" b="1" dirty="0" smtClean="0"/>
              <a:t>помощью</a:t>
            </a:r>
            <a:endParaRPr lang="ru-RU"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626272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222" y="1603774"/>
            <a:ext cx="3880817" cy="2971877"/>
          </a:xfrm>
          <a:prstGeom prst="rect">
            <a:avLst/>
          </a:prstGeom>
        </p:spPr>
      </p:pic>
      <p:sp>
        <p:nvSpPr>
          <p:cNvPr id="3" name="Прямоугольник 2"/>
          <p:cNvSpPr/>
          <p:nvPr/>
        </p:nvSpPr>
        <p:spPr>
          <a:xfrm>
            <a:off x="341222" y="4760933"/>
            <a:ext cx="3880817" cy="1754326"/>
          </a:xfrm>
          <a:prstGeom prst="rect">
            <a:avLst/>
          </a:prstGeom>
        </p:spPr>
        <p:txBody>
          <a:bodyPr wrap="square">
            <a:spAutoFit/>
          </a:bodyPr>
          <a:lstStyle/>
          <a:p>
            <a:r>
              <a:rPr lang="ru-RU" i="1" dirty="0" smtClean="0"/>
              <a:t>генеральный директор </a:t>
            </a:r>
            <a:r>
              <a:rPr lang="ru-RU" i="1" dirty="0"/>
              <a:t>ООО «</a:t>
            </a:r>
            <a:r>
              <a:rPr lang="ru-RU" i="1" dirty="0" err="1"/>
              <a:t>ЭкспертЗдравСервис</a:t>
            </a:r>
            <a:r>
              <a:rPr lang="ru-RU" i="1" dirty="0"/>
              <a:t>» </a:t>
            </a:r>
            <a:r>
              <a:rPr lang="ru-RU" i="1" dirty="0" smtClean="0"/>
              <a:t>специалист </a:t>
            </a:r>
            <a:r>
              <a:rPr lang="ru-RU" i="1" dirty="0"/>
              <a:t>в области контроля качества и безопасности медицинской деятельности, </a:t>
            </a:r>
            <a:r>
              <a:rPr lang="ru-RU" b="1" i="1" dirty="0" smtClean="0"/>
              <a:t>практикующий врач Андрей </a:t>
            </a:r>
            <a:r>
              <a:rPr lang="ru-RU" b="1" i="1" dirty="0" err="1" smtClean="0"/>
              <a:t>Таевский</a:t>
            </a:r>
            <a:endParaRPr lang="ru-RU" i="1" dirty="0"/>
          </a:p>
        </p:txBody>
      </p:sp>
      <p:sp>
        <p:nvSpPr>
          <p:cNvPr id="4" name="Скругленная прямоугольная выноска 3"/>
          <p:cNvSpPr/>
          <p:nvPr/>
        </p:nvSpPr>
        <p:spPr>
          <a:xfrm>
            <a:off x="4607169" y="785445"/>
            <a:ext cx="7362093" cy="5427785"/>
          </a:xfrm>
          <a:prstGeom prst="wedgeRoundRectCallout">
            <a:avLst>
              <a:gd name="adj1" fmla="val -59527"/>
              <a:gd name="adj2" fmla="val 267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i="1" dirty="0">
                <a:effectLst>
                  <a:outerShdw blurRad="38100" dist="38100" dir="2700000" algn="tl">
                    <a:srgbClr val="000000">
                      <a:alpha val="43137"/>
                    </a:srgbClr>
                  </a:outerShdw>
                </a:effectLst>
              </a:rPr>
              <a:t>«…В Москве стартует проект «Ночь в поликлинике». Официальные лица говорят о философии здорового долголетия, о превращении заботы о здоровье в «повседневную рутину». Звучит, на первый взгляд прогрессивно и ярко, но у меня, врача, эта новость вызвала лишь недоумение и горечь… </a:t>
            </a:r>
          </a:p>
          <a:p>
            <a:r>
              <a:rPr lang="ru-RU" b="1" i="1" dirty="0">
                <a:effectLst>
                  <a:outerShdw blurRad="38100" dist="38100" dir="2700000" algn="tl">
                    <a:srgbClr val="000000">
                      <a:alpha val="43137"/>
                    </a:srgbClr>
                  </a:outerShdw>
                </a:effectLst>
              </a:rPr>
              <a:t>… Ночные рутинные обследования не дают достоверной информации о здоровье по чисто физиологическим причинам, и ровно по тем же причинам ночная работа не бывает эффективной. Ночное бдение, как красиво его не обставляй, несовместимо со здоровым образом жизни, оно может быть лишь вынужденным. И, если кто из московских чиновников поспешит меня поправить, полуночное бдение для здоровья ничуть не лучше…</a:t>
            </a:r>
          </a:p>
          <a:p>
            <a:r>
              <a:rPr lang="ru-RU" b="1" i="1" dirty="0">
                <a:effectLst>
                  <a:outerShdw blurRad="38100" dist="38100" dir="2700000" algn="tl">
                    <a:srgbClr val="000000">
                      <a:alpha val="43137"/>
                    </a:srgbClr>
                  </a:outerShdw>
                </a:effectLst>
              </a:rPr>
              <a:t>Мероприятие, на мой взгляд, абсолютно противоречит и медицинским представлениям о здоровье, и нравственным понятием, не говоря уже об экономической стороне дела…»</a:t>
            </a:r>
          </a:p>
        </p:txBody>
      </p:sp>
    </p:spTree>
    <p:extLst>
      <p:ext uri="{BB962C8B-B14F-4D97-AF65-F5344CB8AC3E}">
        <p14:creationId xmlns:p14="http://schemas.microsoft.com/office/powerpoint/2010/main" val="11288428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44389" y="3772123"/>
            <a:ext cx="5112931" cy="2871565"/>
          </a:xfrm>
          <a:prstGeom prst="rect">
            <a:avLst/>
          </a:prstGeom>
        </p:spPr>
      </p:pic>
      <p:sp>
        <p:nvSpPr>
          <p:cNvPr id="3" name="Прямоугольник 2"/>
          <p:cNvSpPr/>
          <p:nvPr/>
        </p:nvSpPr>
        <p:spPr>
          <a:xfrm>
            <a:off x="2668763" y="5402576"/>
            <a:ext cx="4083426" cy="523220"/>
          </a:xfrm>
          <a:prstGeom prst="rect">
            <a:avLst/>
          </a:prstGeom>
        </p:spPr>
        <p:txBody>
          <a:bodyPr wrap="none">
            <a:spAutoFit/>
          </a:bodyPr>
          <a:lstStyle/>
          <a:p>
            <a:r>
              <a:rPr lang="ru-RU" sz="2800" b="1" dirty="0" smtClean="0">
                <a:solidFill>
                  <a:schemeClr val="accent5">
                    <a:lumMod val="75000"/>
                  </a:schemeClr>
                </a:solidFill>
                <a:ea typeface="Calibri" panose="020F0502020204030204" pitchFamily="34" charset="0"/>
              </a:rPr>
              <a:t>Президент </a:t>
            </a:r>
            <a:r>
              <a:rPr lang="ru-RU" sz="2800" b="1" dirty="0">
                <a:solidFill>
                  <a:schemeClr val="accent5">
                    <a:lumMod val="75000"/>
                  </a:schemeClr>
                </a:solidFill>
                <a:ea typeface="Calibri" panose="020F0502020204030204" pitchFamily="34" charset="0"/>
              </a:rPr>
              <a:t>РФ В.В. </a:t>
            </a:r>
            <a:r>
              <a:rPr lang="ru-RU" sz="2800" b="1" dirty="0" smtClean="0">
                <a:solidFill>
                  <a:schemeClr val="accent5">
                    <a:lumMod val="75000"/>
                  </a:schemeClr>
                </a:solidFill>
                <a:ea typeface="Calibri" panose="020F0502020204030204" pitchFamily="34" charset="0"/>
              </a:rPr>
              <a:t>Путин</a:t>
            </a:r>
            <a:endParaRPr lang="ru-RU" sz="2800" dirty="0">
              <a:solidFill>
                <a:schemeClr val="accent5">
                  <a:lumMod val="75000"/>
                </a:schemeClr>
              </a:solidFill>
            </a:endParaRPr>
          </a:p>
        </p:txBody>
      </p:sp>
      <p:sp>
        <p:nvSpPr>
          <p:cNvPr id="4" name="Скругленная прямоугольная выноска 3"/>
          <p:cNvSpPr/>
          <p:nvPr/>
        </p:nvSpPr>
        <p:spPr>
          <a:xfrm>
            <a:off x="233916" y="1018677"/>
            <a:ext cx="7697972" cy="4189228"/>
          </a:xfrm>
          <a:prstGeom prst="wedgeRoundRectCallout">
            <a:avLst>
              <a:gd name="adj1" fmla="val 59001"/>
              <a:gd name="adj2" fmla="val -145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3600" b="1" dirty="0"/>
              <a:t>«…Обеспечить снижение документационной нагрузки на работников бюджетной сферы, в первую очередь в таких отраслях, как здравоохранение и образование…»</a:t>
            </a:r>
          </a:p>
        </p:txBody>
      </p:sp>
      <p:sp>
        <p:nvSpPr>
          <p:cNvPr id="5" name="Прямоугольник 4"/>
          <p:cNvSpPr/>
          <p:nvPr/>
        </p:nvSpPr>
        <p:spPr>
          <a:xfrm>
            <a:off x="4694710" y="5925796"/>
            <a:ext cx="1982594" cy="461665"/>
          </a:xfrm>
          <a:prstGeom prst="rect">
            <a:avLst/>
          </a:prstGeom>
        </p:spPr>
        <p:txBody>
          <a:bodyPr wrap="none">
            <a:spAutoFit/>
          </a:bodyPr>
          <a:lstStyle/>
          <a:p>
            <a:r>
              <a:rPr lang="ru-RU" sz="2400" i="1" dirty="0" smtClean="0">
                <a:solidFill>
                  <a:schemeClr val="accent5">
                    <a:lumMod val="75000"/>
                  </a:schemeClr>
                </a:solidFill>
                <a:ea typeface="Calibri" panose="020F0502020204030204" pitchFamily="34" charset="0"/>
              </a:rPr>
              <a:t>Декабрь 2025</a:t>
            </a:r>
            <a:endParaRPr lang="ru-RU" sz="2400" dirty="0">
              <a:solidFill>
                <a:schemeClr val="accent5">
                  <a:lumMod val="75000"/>
                </a:schemeClr>
              </a:solidFill>
            </a:endParaRPr>
          </a:p>
        </p:txBody>
      </p:sp>
    </p:spTree>
    <p:extLst>
      <p:ext uri="{BB962C8B-B14F-4D97-AF65-F5344CB8AC3E}">
        <p14:creationId xmlns:p14="http://schemas.microsoft.com/office/powerpoint/2010/main" val="17818581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346416202"/>
              </p:ext>
            </p:extLst>
          </p:nvPr>
        </p:nvGraphicFramePr>
        <p:xfrm>
          <a:off x="1336430" y="844063"/>
          <a:ext cx="10188699" cy="5685691"/>
        </p:xfrm>
        <a:graphic>
          <a:graphicData uri="http://schemas.openxmlformats.org/drawingml/2006/table">
            <a:tbl>
              <a:tblPr firstRow="1" firstCol="1" bandRow="1">
                <a:tableStyleId>{5C22544A-7EE6-4342-B048-85BDC9FD1C3A}</a:tableStyleId>
              </a:tblPr>
              <a:tblGrid>
                <a:gridCol w="3903785">
                  <a:extLst>
                    <a:ext uri="{9D8B030D-6E8A-4147-A177-3AD203B41FA5}">
                      <a16:colId xmlns:a16="http://schemas.microsoft.com/office/drawing/2014/main" val="2716035025"/>
                    </a:ext>
                  </a:extLst>
                </a:gridCol>
                <a:gridCol w="3484362">
                  <a:extLst>
                    <a:ext uri="{9D8B030D-6E8A-4147-A177-3AD203B41FA5}">
                      <a16:colId xmlns:a16="http://schemas.microsoft.com/office/drawing/2014/main" val="2923522392"/>
                    </a:ext>
                  </a:extLst>
                </a:gridCol>
                <a:gridCol w="2800552">
                  <a:extLst>
                    <a:ext uri="{9D8B030D-6E8A-4147-A177-3AD203B41FA5}">
                      <a16:colId xmlns:a16="http://schemas.microsoft.com/office/drawing/2014/main" val="174937093"/>
                    </a:ext>
                  </a:extLst>
                </a:gridCol>
              </a:tblGrid>
              <a:tr h="2524525">
                <a:tc>
                  <a:txBody>
                    <a:bodyPr/>
                    <a:lstStyle/>
                    <a:p>
                      <a:pPr marL="0" indent="0" algn="ctr">
                        <a:lnSpc>
                          <a:spcPct val="100000"/>
                        </a:lnSpc>
                        <a:spcAft>
                          <a:spcPts val="0"/>
                        </a:spcAft>
                      </a:pPr>
                      <a:r>
                        <a:rPr lang="ru-RU" sz="3600">
                          <a:effectLst/>
                        </a:rPr>
                        <a:t> </a:t>
                      </a:r>
                      <a:endParaRPr lang="ru-RU"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a:lnSpc>
                          <a:spcPct val="100000"/>
                        </a:lnSpc>
                        <a:spcAft>
                          <a:spcPts val="0"/>
                        </a:spcAft>
                      </a:pPr>
                      <a:r>
                        <a:rPr lang="ru-RU" sz="3600">
                          <a:effectLst/>
                        </a:rPr>
                        <a:t>Окончили</a:t>
                      </a:r>
                      <a:endParaRPr lang="ru-RU"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a:lnSpc>
                          <a:spcPct val="100000"/>
                        </a:lnSpc>
                        <a:spcAft>
                          <a:spcPts val="0"/>
                        </a:spcAft>
                      </a:pPr>
                      <a:r>
                        <a:rPr lang="ru-RU" sz="3600">
                          <a:effectLst/>
                        </a:rPr>
                        <a:t>Не работают</a:t>
                      </a:r>
                      <a:endParaRPr lang="ru-RU"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92907816"/>
                  </a:ext>
                </a:extLst>
              </a:tr>
              <a:tr h="715363">
                <a:tc>
                  <a:txBody>
                    <a:bodyPr/>
                    <a:lstStyle/>
                    <a:p>
                      <a:pPr marL="0" indent="0" algn="ctr">
                        <a:lnSpc>
                          <a:spcPct val="100000"/>
                        </a:lnSpc>
                        <a:spcAft>
                          <a:spcPts val="0"/>
                        </a:spcAft>
                      </a:pPr>
                      <a:r>
                        <a:rPr lang="ru-RU" sz="2800" dirty="0">
                          <a:effectLst/>
                        </a:rPr>
                        <a:t>ВУЗы (чел</a:t>
                      </a:r>
                      <a:r>
                        <a:rPr lang="ru-RU" sz="2800" dirty="0" smtClean="0">
                          <a:effectLst/>
                        </a:rPr>
                        <a:t>.)</a:t>
                      </a:r>
                      <a:r>
                        <a:rPr lang="ru-RU" sz="2800" dirty="0">
                          <a:effectLst/>
                        </a:rPr>
                        <a:t> </a:t>
                      </a:r>
                      <a:endParaRPr lang="ru-RU"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a:lnSpc>
                          <a:spcPct val="100000"/>
                        </a:lnSpc>
                        <a:spcAft>
                          <a:spcPts val="0"/>
                        </a:spcAft>
                      </a:pPr>
                      <a:r>
                        <a:rPr lang="ru-RU" sz="3600">
                          <a:effectLst/>
                        </a:rPr>
                        <a:t>46 587</a:t>
                      </a:r>
                      <a:endParaRPr lang="ru-RU"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a:lnSpc>
                          <a:spcPct val="100000"/>
                        </a:lnSpc>
                        <a:spcAft>
                          <a:spcPts val="0"/>
                        </a:spcAft>
                      </a:pPr>
                      <a:r>
                        <a:rPr lang="ru-RU" sz="3600">
                          <a:effectLst/>
                        </a:rPr>
                        <a:t>18 208</a:t>
                      </a:r>
                      <a:endParaRPr lang="ru-RU"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69551953"/>
                  </a:ext>
                </a:extLst>
              </a:tr>
              <a:tr h="1039352">
                <a:tc>
                  <a:txBody>
                    <a:bodyPr/>
                    <a:lstStyle/>
                    <a:p>
                      <a:pPr marL="0" indent="0" algn="ctr">
                        <a:lnSpc>
                          <a:spcPct val="100000"/>
                        </a:lnSpc>
                        <a:spcAft>
                          <a:spcPts val="0"/>
                        </a:spcAft>
                      </a:pPr>
                      <a:r>
                        <a:rPr lang="ru-RU" sz="2800" dirty="0">
                          <a:effectLst/>
                        </a:rPr>
                        <a:t>Окончили ординатуру (чел.) </a:t>
                      </a:r>
                      <a:endParaRPr lang="ru-RU"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a:lnSpc>
                          <a:spcPct val="100000"/>
                        </a:lnSpc>
                        <a:spcAft>
                          <a:spcPts val="0"/>
                        </a:spcAft>
                      </a:pPr>
                      <a:r>
                        <a:rPr lang="ru-RU" sz="3600">
                          <a:effectLst/>
                        </a:rPr>
                        <a:t>31 816</a:t>
                      </a:r>
                      <a:endParaRPr lang="ru-RU"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a:lnSpc>
                          <a:spcPct val="100000"/>
                        </a:lnSpc>
                        <a:spcAft>
                          <a:spcPts val="0"/>
                        </a:spcAft>
                      </a:pPr>
                      <a:r>
                        <a:rPr lang="ru-RU" sz="3600">
                          <a:effectLst/>
                        </a:rPr>
                        <a:t>4 875</a:t>
                      </a:r>
                      <a:endParaRPr lang="ru-RU"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71921128"/>
                  </a:ext>
                </a:extLst>
              </a:tr>
              <a:tr h="1406451">
                <a:tc>
                  <a:txBody>
                    <a:bodyPr/>
                    <a:lstStyle/>
                    <a:p>
                      <a:pPr marL="0" indent="0" algn="ctr">
                        <a:lnSpc>
                          <a:spcPct val="100000"/>
                        </a:lnSpc>
                        <a:spcAft>
                          <a:spcPts val="0"/>
                        </a:spcAft>
                      </a:pPr>
                      <a:r>
                        <a:rPr lang="ru-RU" sz="2800" dirty="0">
                          <a:effectLst/>
                        </a:rPr>
                        <a:t>Окончили средние </a:t>
                      </a:r>
                      <a:r>
                        <a:rPr lang="ru-RU" sz="2800" dirty="0" err="1">
                          <a:effectLst/>
                        </a:rPr>
                        <a:t>медорганизации</a:t>
                      </a:r>
                      <a:r>
                        <a:rPr lang="ru-RU" sz="2800" dirty="0">
                          <a:effectLst/>
                        </a:rPr>
                        <a:t> (чел.)</a:t>
                      </a:r>
                      <a:endParaRPr lang="ru-RU"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a:lnSpc>
                          <a:spcPct val="100000"/>
                        </a:lnSpc>
                        <a:spcAft>
                          <a:spcPts val="0"/>
                        </a:spcAft>
                      </a:pPr>
                      <a:r>
                        <a:rPr lang="ru-RU" sz="3600">
                          <a:effectLst/>
                        </a:rPr>
                        <a:t>101 393</a:t>
                      </a:r>
                      <a:endParaRPr lang="ru-RU" sz="36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a:lnSpc>
                          <a:spcPct val="100000"/>
                        </a:lnSpc>
                        <a:spcAft>
                          <a:spcPts val="0"/>
                        </a:spcAft>
                      </a:pPr>
                      <a:r>
                        <a:rPr lang="ru-RU" sz="3600" dirty="0">
                          <a:effectLst/>
                        </a:rPr>
                        <a:t>30 434</a:t>
                      </a:r>
                      <a:endParaRPr lang="ru-RU" sz="3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02148762"/>
                  </a:ext>
                </a:extLst>
              </a:tr>
            </a:tbl>
          </a:graphicData>
        </a:graphic>
      </p:graphicFrame>
      <p:pic>
        <p:nvPicPr>
          <p:cNvPr id="3" name="Рисунок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36430" y="844063"/>
            <a:ext cx="3880339" cy="2540000"/>
          </a:xfrm>
          <a:prstGeom prst="rect">
            <a:avLst/>
          </a:prstGeom>
        </p:spPr>
      </p:pic>
    </p:spTree>
    <p:extLst>
      <p:ext uri="{BB962C8B-B14F-4D97-AF65-F5344CB8AC3E}">
        <p14:creationId xmlns:p14="http://schemas.microsoft.com/office/powerpoint/2010/main" val="7063443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91964" y="1739419"/>
            <a:ext cx="6934754" cy="4623169"/>
          </a:xfrm>
          <a:prstGeom prst="rect">
            <a:avLst/>
          </a:prstGeom>
        </p:spPr>
      </p:pic>
      <p:sp>
        <p:nvSpPr>
          <p:cNvPr id="3" name="Скругленная прямоугольная выноска 2"/>
          <p:cNvSpPr/>
          <p:nvPr/>
        </p:nvSpPr>
        <p:spPr>
          <a:xfrm>
            <a:off x="6305106" y="914400"/>
            <a:ext cx="5443870" cy="3136604"/>
          </a:xfrm>
          <a:prstGeom prst="wedgeRoundRectCallout">
            <a:avLst>
              <a:gd name="adj1" fmla="val -36653"/>
              <a:gd name="adj2" fmla="val 6453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a:t>В этом году мы сформировали систему наставничества, которая, по сути дела, является одной из самых инновационных в </a:t>
            </a:r>
            <a:r>
              <a:rPr lang="ru-RU" sz="2800" b="1" dirty="0" smtClean="0"/>
              <a:t>мире</a:t>
            </a:r>
            <a:endParaRPr lang="ru-RU" sz="2800" b="1" dirty="0">
              <a:effectLst>
                <a:outerShdw blurRad="38100" dist="38100" dir="2700000" algn="tl">
                  <a:srgbClr val="000000">
                    <a:alpha val="43137"/>
                  </a:srgbClr>
                </a:outerShdw>
              </a:effectLst>
            </a:endParaRPr>
          </a:p>
        </p:txBody>
      </p:sp>
      <p:sp>
        <p:nvSpPr>
          <p:cNvPr id="4" name="Прямоугольник 3"/>
          <p:cNvSpPr/>
          <p:nvPr/>
        </p:nvSpPr>
        <p:spPr>
          <a:xfrm>
            <a:off x="7507471" y="5716257"/>
            <a:ext cx="3308726" cy="646331"/>
          </a:xfrm>
          <a:prstGeom prst="rect">
            <a:avLst/>
          </a:prstGeom>
        </p:spPr>
        <p:txBody>
          <a:bodyPr wrap="none">
            <a:spAutoFit/>
          </a:bodyPr>
          <a:lstStyle/>
          <a:p>
            <a:r>
              <a:rPr lang="ru-RU" b="1" dirty="0" smtClean="0">
                <a:ea typeface="Calibri" panose="020F0502020204030204" pitchFamily="34" charset="0"/>
              </a:rPr>
              <a:t>Министр здравоохранения  РФ</a:t>
            </a:r>
          </a:p>
          <a:p>
            <a:r>
              <a:rPr lang="ru-RU" b="1" dirty="0" smtClean="0">
                <a:ea typeface="Calibri" panose="020F0502020204030204" pitchFamily="34" charset="0"/>
              </a:rPr>
              <a:t>Михаил Мурашко</a:t>
            </a:r>
            <a:endParaRPr lang="ru-RU" b="1" dirty="0"/>
          </a:p>
        </p:txBody>
      </p:sp>
    </p:spTree>
    <p:extLst>
      <p:ext uri="{BB962C8B-B14F-4D97-AF65-F5344CB8AC3E}">
        <p14:creationId xmlns:p14="http://schemas.microsoft.com/office/powerpoint/2010/main" val="34575235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01614" y="1007405"/>
            <a:ext cx="9894277" cy="1446550"/>
          </a:xfrm>
          <a:prstGeom prst="rect">
            <a:avLst/>
          </a:prstGeom>
        </p:spPr>
        <p:txBody>
          <a:bodyPr wrap="square">
            <a:spAutoFit/>
          </a:bodyPr>
          <a:lstStyle/>
          <a:p>
            <a:pPr algn="ctr"/>
            <a:r>
              <a:rPr lang="ru-RU" sz="4400" b="1" dirty="0">
                <a:solidFill>
                  <a:schemeClr val="accent5">
                    <a:lumMod val="75000"/>
                  </a:schemeClr>
                </a:solidFill>
              </a:rPr>
              <a:t>Что может помешать развитию института наставничества</a:t>
            </a:r>
            <a:r>
              <a:rPr lang="ru-RU" sz="4400" dirty="0">
                <a:solidFill>
                  <a:schemeClr val="accent5">
                    <a:lumMod val="75000"/>
                  </a:schemeClr>
                </a:solidFill>
              </a:rPr>
              <a:t>?</a:t>
            </a:r>
          </a:p>
        </p:txBody>
      </p:sp>
      <p:sp>
        <p:nvSpPr>
          <p:cNvPr id="3" name="Прямоугольник 2"/>
          <p:cNvSpPr/>
          <p:nvPr/>
        </p:nvSpPr>
        <p:spPr>
          <a:xfrm>
            <a:off x="3868615" y="2716466"/>
            <a:ext cx="5380892" cy="3046988"/>
          </a:xfrm>
          <a:prstGeom prst="rect">
            <a:avLst/>
          </a:prstGeom>
        </p:spPr>
        <p:txBody>
          <a:bodyPr wrap="square">
            <a:spAutoFit/>
          </a:bodyPr>
          <a:lstStyle/>
          <a:p>
            <a:pPr marL="342900" indent="-342900" algn="just">
              <a:buFont typeface="+mj-lt"/>
              <a:buAutoNum type="arabicPeriod"/>
            </a:pPr>
            <a:r>
              <a:rPr lang="ru-RU" sz="4800" dirty="0"/>
              <a:t>Низкая </a:t>
            </a:r>
            <a:r>
              <a:rPr lang="ru-RU" sz="4800" dirty="0" smtClean="0"/>
              <a:t>оплата </a:t>
            </a:r>
          </a:p>
          <a:p>
            <a:pPr marL="342900" indent="-342900" algn="just">
              <a:buFont typeface="+mj-lt"/>
              <a:buAutoNum type="arabicPeriod"/>
            </a:pPr>
            <a:r>
              <a:rPr lang="ru-RU" sz="4800" dirty="0" smtClean="0"/>
              <a:t>Формализм </a:t>
            </a:r>
          </a:p>
          <a:p>
            <a:pPr marL="342900" indent="-342900" algn="just">
              <a:buFont typeface="+mj-lt"/>
              <a:buAutoNum type="arabicPeriod"/>
            </a:pPr>
            <a:r>
              <a:rPr lang="ru-RU" sz="4800" dirty="0" smtClean="0"/>
              <a:t>Нагрузка </a:t>
            </a:r>
          </a:p>
          <a:p>
            <a:pPr marL="342900" indent="-342900" algn="just">
              <a:buFont typeface="+mj-lt"/>
              <a:buAutoNum type="arabicPeriod"/>
            </a:pPr>
            <a:r>
              <a:rPr lang="ru-RU" sz="4800" dirty="0" smtClean="0"/>
              <a:t>Конкуренция  </a:t>
            </a:r>
            <a:endParaRPr lang="ru-RU" sz="4800" dirty="0"/>
          </a:p>
        </p:txBody>
      </p:sp>
    </p:spTree>
    <p:extLst>
      <p:ext uri="{BB962C8B-B14F-4D97-AF65-F5344CB8AC3E}">
        <p14:creationId xmlns:p14="http://schemas.microsoft.com/office/powerpoint/2010/main" val="6768796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145319717"/>
              </p:ext>
            </p:extLst>
          </p:nvPr>
        </p:nvGraphicFramePr>
        <p:xfrm>
          <a:off x="1329070" y="628959"/>
          <a:ext cx="10425905" cy="6104597"/>
        </p:xfrm>
        <a:graphic>
          <a:graphicData uri="http://schemas.openxmlformats.org/drawingml/2006/table">
            <a:tbl>
              <a:tblPr firstRow="1" firstCol="1" bandRow="1">
                <a:tableStyleId>{5C22544A-7EE6-4342-B048-85BDC9FD1C3A}</a:tableStyleId>
              </a:tblPr>
              <a:tblGrid>
                <a:gridCol w="6969736">
                  <a:extLst>
                    <a:ext uri="{9D8B030D-6E8A-4147-A177-3AD203B41FA5}">
                      <a16:colId xmlns:a16="http://schemas.microsoft.com/office/drawing/2014/main" val="84947259"/>
                    </a:ext>
                  </a:extLst>
                </a:gridCol>
                <a:gridCol w="3456169">
                  <a:extLst>
                    <a:ext uri="{9D8B030D-6E8A-4147-A177-3AD203B41FA5}">
                      <a16:colId xmlns:a16="http://schemas.microsoft.com/office/drawing/2014/main" val="2892791088"/>
                    </a:ext>
                  </a:extLst>
                </a:gridCol>
              </a:tblGrid>
              <a:tr h="322207">
                <a:tc>
                  <a:txBody>
                    <a:bodyPr/>
                    <a:lstStyle/>
                    <a:p>
                      <a:pPr indent="0" algn="ctr">
                        <a:lnSpc>
                          <a:spcPct val="100000"/>
                        </a:lnSpc>
                        <a:spcAft>
                          <a:spcPts val="0"/>
                        </a:spcAft>
                      </a:pPr>
                      <a:r>
                        <a:rPr lang="ru-RU" sz="2400" dirty="0">
                          <a:effectLst/>
                        </a:rPr>
                        <a:t>Профессия</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5">
                        <a:lumMod val="75000"/>
                      </a:schemeClr>
                    </a:solidFill>
                  </a:tcPr>
                </a:tc>
                <a:tc>
                  <a:txBody>
                    <a:bodyPr/>
                    <a:lstStyle/>
                    <a:p>
                      <a:pPr indent="0" algn="ctr">
                        <a:lnSpc>
                          <a:spcPct val="100000"/>
                        </a:lnSpc>
                        <a:spcAft>
                          <a:spcPts val="0"/>
                        </a:spcAft>
                      </a:pPr>
                      <a:r>
                        <a:rPr lang="ru-RU" sz="2400" dirty="0">
                          <a:effectLst/>
                        </a:rPr>
                        <a:t>Количество резюме</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solidFill>
                      <a:schemeClr val="accent5">
                        <a:lumMod val="75000"/>
                      </a:schemeClr>
                    </a:solidFill>
                  </a:tcPr>
                </a:tc>
                <a:extLst>
                  <a:ext uri="{0D108BD9-81ED-4DB2-BD59-A6C34878D82A}">
                    <a16:rowId xmlns:a16="http://schemas.microsoft.com/office/drawing/2014/main" val="3724906271"/>
                  </a:ext>
                </a:extLst>
              </a:tr>
              <a:tr h="322207">
                <a:tc>
                  <a:txBody>
                    <a:bodyPr/>
                    <a:lstStyle/>
                    <a:p>
                      <a:pPr indent="0" algn="ctr">
                        <a:lnSpc>
                          <a:spcPct val="100000"/>
                        </a:lnSpc>
                        <a:spcAft>
                          <a:spcPts val="0"/>
                        </a:spcAft>
                      </a:pPr>
                      <a:r>
                        <a:rPr lang="ru-RU" sz="1800" dirty="0">
                          <a:effectLst/>
                        </a:rPr>
                        <a:t>Штукатуры, маляры, отделочники</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1800" b="1" dirty="0">
                          <a:solidFill>
                            <a:schemeClr val="accent5">
                              <a:lumMod val="75000"/>
                            </a:schemeClr>
                          </a:solidFill>
                          <a:effectLst/>
                        </a:rPr>
                        <a:t>1,3</a:t>
                      </a:r>
                      <a:endParaRPr lang="ru-RU" sz="1800" b="1" dirty="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23651704"/>
                  </a:ext>
                </a:extLst>
              </a:tr>
              <a:tr h="322207">
                <a:tc>
                  <a:txBody>
                    <a:bodyPr/>
                    <a:lstStyle/>
                    <a:p>
                      <a:pPr indent="0" algn="ctr">
                        <a:lnSpc>
                          <a:spcPct val="100000"/>
                        </a:lnSpc>
                        <a:spcAft>
                          <a:spcPts val="0"/>
                        </a:spcAft>
                      </a:pPr>
                      <a:r>
                        <a:rPr lang="ru-RU" sz="1800" dirty="0" smtClean="0">
                          <a:effectLst/>
                        </a:rPr>
                        <a:t>дворники</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1800" b="1" dirty="0">
                          <a:solidFill>
                            <a:schemeClr val="accent5">
                              <a:lumMod val="75000"/>
                            </a:schemeClr>
                          </a:solidFill>
                          <a:effectLst/>
                        </a:rPr>
                        <a:t>1,8</a:t>
                      </a:r>
                      <a:endParaRPr lang="ru-RU" sz="1800" b="1" dirty="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42691351"/>
                  </a:ext>
                </a:extLst>
              </a:tr>
              <a:tr h="322207">
                <a:tc>
                  <a:txBody>
                    <a:bodyPr/>
                    <a:lstStyle/>
                    <a:p>
                      <a:pPr indent="0" algn="ctr">
                        <a:lnSpc>
                          <a:spcPct val="100000"/>
                        </a:lnSpc>
                        <a:spcAft>
                          <a:spcPts val="0"/>
                        </a:spcAft>
                      </a:pPr>
                      <a:r>
                        <a:rPr lang="ru-RU" sz="3600" dirty="0">
                          <a:effectLst>
                            <a:outerShdw blurRad="38100" dist="38100" dir="2700000" algn="tl">
                              <a:srgbClr val="000000">
                                <a:alpha val="43137"/>
                              </a:srgbClr>
                            </a:outerShdw>
                          </a:effectLst>
                        </a:rPr>
                        <a:t>Врачи </a:t>
                      </a:r>
                      <a:endParaRPr lang="ru-RU" sz="3600"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3600" b="1" dirty="0">
                          <a:solidFill>
                            <a:schemeClr val="accent5">
                              <a:lumMod val="75000"/>
                            </a:schemeClr>
                          </a:solidFill>
                          <a:effectLst/>
                        </a:rPr>
                        <a:t>1,8</a:t>
                      </a:r>
                      <a:endParaRPr lang="ru-RU" sz="3600" b="1" dirty="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33347816"/>
                  </a:ext>
                </a:extLst>
              </a:tr>
              <a:tr h="322207">
                <a:tc>
                  <a:txBody>
                    <a:bodyPr/>
                    <a:lstStyle/>
                    <a:p>
                      <a:pPr indent="0" algn="ctr">
                        <a:lnSpc>
                          <a:spcPct val="100000"/>
                        </a:lnSpc>
                        <a:spcAft>
                          <a:spcPts val="0"/>
                        </a:spcAft>
                      </a:pPr>
                      <a:r>
                        <a:rPr lang="ru-RU" sz="3600" dirty="0">
                          <a:effectLst>
                            <a:outerShdw blurRad="38100" dist="38100" dir="2700000" algn="tl">
                              <a:srgbClr val="000000">
                                <a:alpha val="43137"/>
                              </a:srgbClr>
                            </a:outerShdw>
                          </a:effectLst>
                        </a:rPr>
                        <a:t>Главные врачи </a:t>
                      </a:r>
                      <a:endParaRPr lang="ru-RU" sz="3600"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3600" b="1" dirty="0">
                          <a:solidFill>
                            <a:schemeClr val="accent5">
                              <a:lumMod val="75000"/>
                            </a:schemeClr>
                          </a:solidFill>
                          <a:effectLst/>
                        </a:rPr>
                        <a:t>2,1</a:t>
                      </a:r>
                      <a:endParaRPr lang="ru-RU" sz="3600" b="1" dirty="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60358679"/>
                  </a:ext>
                </a:extLst>
              </a:tr>
              <a:tr h="322207">
                <a:tc>
                  <a:txBody>
                    <a:bodyPr/>
                    <a:lstStyle/>
                    <a:p>
                      <a:pPr indent="0" algn="ctr">
                        <a:lnSpc>
                          <a:spcPct val="100000"/>
                        </a:lnSpc>
                        <a:spcAft>
                          <a:spcPts val="0"/>
                        </a:spcAft>
                      </a:pPr>
                      <a:r>
                        <a:rPr lang="ru-RU" sz="3600" dirty="0">
                          <a:effectLst>
                            <a:outerShdw blurRad="38100" dist="38100" dir="2700000" algn="tl">
                              <a:srgbClr val="000000">
                                <a:alpha val="43137"/>
                              </a:srgbClr>
                            </a:outerShdw>
                          </a:effectLst>
                        </a:rPr>
                        <a:t>Заведующие отделением </a:t>
                      </a:r>
                      <a:endParaRPr lang="ru-RU" sz="3600"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3600" b="1" dirty="0">
                          <a:solidFill>
                            <a:schemeClr val="accent5">
                              <a:lumMod val="75000"/>
                            </a:schemeClr>
                          </a:solidFill>
                          <a:effectLst/>
                        </a:rPr>
                        <a:t>2,1</a:t>
                      </a:r>
                      <a:endParaRPr lang="ru-RU" sz="3600" b="1" dirty="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00433612"/>
                  </a:ext>
                </a:extLst>
              </a:tr>
              <a:tr h="322207">
                <a:tc>
                  <a:txBody>
                    <a:bodyPr/>
                    <a:lstStyle/>
                    <a:p>
                      <a:pPr indent="0" algn="ctr">
                        <a:lnSpc>
                          <a:spcPct val="100000"/>
                        </a:lnSpc>
                        <a:spcAft>
                          <a:spcPts val="0"/>
                        </a:spcAft>
                      </a:pPr>
                      <a:r>
                        <a:rPr lang="ru-RU" sz="3600" dirty="0">
                          <a:effectLst>
                            <a:outerShdw blurRad="38100" dist="38100" dir="2700000" algn="tl">
                              <a:srgbClr val="000000">
                                <a:alpha val="43137"/>
                              </a:srgbClr>
                            </a:outerShdw>
                          </a:effectLst>
                        </a:rPr>
                        <a:t>Провизоры </a:t>
                      </a:r>
                      <a:endParaRPr lang="ru-RU" sz="3600"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3600" b="1" dirty="0">
                          <a:solidFill>
                            <a:schemeClr val="accent5">
                              <a:lumMod val="75000"/>
                            </a:schemeClr>
                          </a:solidFill>
                          <a:effectLst/>
                        </a:rPr>
                        <a:t>2,3</a:t>
                      </a:r>
                      <a:endParaRPr lang="ru-RU" sz="3600" b="1" dirty="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06517398"/>
                  </a:ext>
                </a:extLst>
              </a:tr>
              <a:tr h="322207">
                <a:tc>
                  <a:txBody>
                    <a:bodyPr/>
                    <a:lstStyle/>
                    <a:p>
                      <a:pPr indent="0" algn="ctr">
                        <a:lnSpc>
                          <a:spcPct val="100000"/>
                        </a:lnSpc>
                        <a:spcAft>
                          <a:spcPts val="0"/>
                        </a:spcAft>
                      </a:pPr>
                      <a:r>
                        <a:rPr lang="ru-RU" sz="2000" dirty="0">
                          <a:effectLst/>
                        </a:rPr>
                        <a:t>Электрики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000" b="1" dirty="0">
                          <a:solidFill>
                            <a:schemeClr val="accent5">
                              <a:lumMod val="75000"/>
                            </a:schemeClr>
                          </a:solidFill>
                          <a:effectLst/>
                        </a:rPr>
                        <a:t>2,4</a:t>
                      </a:r>
                      <a:endParaRPr lang="ru-RU" sz="2000" b="1" dirty="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308069081"/>
                  </a:ext>
                </a:extLst>
              </a:tr>
              <a:tr h="322207">
                <a:tc>
                  <a:txBody>
                    <a:bodyPr/>
                    <a:lstStyle/>
                    <a:p>
                      <a:pPr indent="0" algn="ctr">
                        <a:lnSpc>
                          <a:spcPct val="100000"/>
                        </a:lnSpc>
                        <a:spcAft>
                          <a:spcPts val="0"/>
                        </a:spcAft>
                      </a:pPr>
                      <a:r>
                        <a:rPr lang="ru-RU" sz="2000" dirty="0">
                          <a:effectLst/>
                        </a:rPr>
                        <a:t>Сантехники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000" b="1">
                          <a:solidFill>
                            <a:schemeClr val="accent5">
                              <a:lumMod val="75000"/>
                            </a:schemeClr>
                          </a:solidFill>
                          <a:effectLst/>
                        </a:rPr>
                        <a:t>2,5</a:t>
                      </a:r>
                      <a:endParaRPr lang="ru-RU" sz="2000" b="1">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92570881"/>
                  </a:ext>
                </a:extLst>
              </a:tr>
              <a:tr h="322207">
                <a:tc>
                  <a:txBody>
                    <a:bodyPr/>
                    <a:lstStyle/>
                    <a:p>
                      <a:pPr indent="0" algn="ctr">
                        <a:lnSpc>
                          <a:spcPct val="100000"/>
                        </a:lnSpc>
                        <a:spcAft>
                          <a:spcPts val="0"/>
                        </a:spcAft>
                      </a:pPr>
                      <a:r>
                        <a:rPr lang="ru-RU" sz="2000" dirty="0">
                          <a:effectLst/>
                        </a:rPr>
                        <a:t>Повара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000" b="1" dirty="0">
                          <a:solidFill>
                            <a:schemeClr val="accent5">
                              <a:lumMod val="75000"/>
                            </a:schemeClr>
                          </a:solidFill>
                          <a:effectLst/>
                        </a:rPr>
                        <a:t>2,6</a:t>
                      </a:r>
                      <a:endParaRPr lang="ru-RU" sz="2000" b="1" dirty="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95085025"/>
                  </a:ext>
                </a:extLst>
              </a:tr>
              <a:tr h="322207">
                <a:tc>
                  <a:txBody>
                    <a:bodyPr/>
                    <a:lstStyle/>
                    <a:p>
                      <a:pPr indent="0" algn="ctr">
                        <a:lnSpc>
                          <a:spcPct val="100000"/>
                        </a:lnSpc>
                        <a:spcAft>
                          <a:spcPts val="0"/>
                        </a:spcAft>
                      </a:pPr>
                      <a:r>
                        <a:rPr lang="ru-RU" sz="2000" dirty="0">
                          <a:effectLst/>
                        </a:rPr>
                        <a:t>Монтажники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000" b="1">
                          <a:solidFill>
                            <a:schemeClr val="accent5">
                              <a:lumMod val="75000"/>
                            </a:schemeClr>
                          </a:solidFill>
                          <a:effectLst/>
                        </a:rPr>
                        <a:t>2,8</a:t>
                      </a:r>
                      <a:endParaRPr lang="ru-RU" sz="2000" b="1">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17581333"/>
                  </a:ext>
                </a:extLst>
              </a:tr>
              <a:tr h="322207">
                <a:tc>
                  <a:txBody>
                    <a:bodyPr/>
                    <a:lstStyle/>
                    <a:p>
                      <a:pPr indent="0" algn="ctr">
                        <a:lnSpc>
                          <a:spcPct val="100000"/>
                        </a:lnSpc>
                        <a:spcAft>
                          <a:spcPts val="0"/>
                        </a:spcAft>
                      </a:pPr>
                      <a:r>
                        <a:rPr lang="ru-RU" sz="2000" dirty="0">
                          <a:effectLst/>
                        </a:rPr>
                        <a:t>Агенты по недвижимости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000" b="1" dirty="0">
                          <a:solidFill>
                            <a:schemeClr val="accent5">
                              <a:lumMod val="75000"/>
                            </a:schemeClr>
                          </a:solidFill>
                          <a:effectLst/>
                        </a:rPr>
                        <a:t>3,0</a:t>
                      </a:r>
                      <a:endParaRPr lang="ru-RU" sz="2000" b="1" dirty="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38226857"/>
                  </a:ext>
                </a:extLst>
              </a:tr>
              <a:tr h="322207">
                <a:tc>
                  <a:txBody>
                    <a:bodyPr/>
                    <a:lstStyle/>
                    <a:p>
                      <a:pPr indent="0" algn="ctr">
                        <a:lnSpc>
                          <a:spcPct val="100000"/>
                        </a:lnSpc>
                        <a:spcAft>
                          <a:spcPts val="0"/>
                        </a:spcAft>
                      </a:pPr>
                      <a:r>
                        <a:rPr lang="ru-RU" sz="2000">
                          <a:effectLst/>
                        </a:rPr>
                        <a:t>Сварщики </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000" b="1" dirty="0">
                          <a:solidFill>
                            <a:schemeClr val="accent5">
                              <a:lumMod val="75000"/>
                            </a:schemeClr>
                          </a:solidFill>
                          <a:effectLst/>
                        </a:rPr>
                        <a:t>3,3</a:t>
                      </a:r>
                      <a:endParaRPr lang="ru-RU" sz="2000" b="1" dirty="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84482192"/>
                  </a:ext>
                </a:extLst>
              </a:tr>
              <a:tr h="322207">
                <a:tc>
                  <a:txBody>
                    <a:bodyPr/>
                    <a:lstStyle/>
                    <a:p>
                      <a:pPr indent="0" algn="ctr">
                        <a:lnSpc>
                          <a:spcPct val="100000"/>
                        </a:lnSpc>
                        <a:spcAft>
                          <a:spcPts val="0"/>
                        </a:spcAft>
                      </a:pPr>
                      <a:r>
                        <a:rPr lang="ru-RU" sz="2000">
                          <a:effectLst/>
                        </a:rPr>
                        <a:t>Машинисты </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000" b="1" dirty="0">
                          <a:solidFill>
                            <a:schemeClr val="accent5">
                              <a:lumMod val="75000"/>
                            </a:schemeClr>
                          </a:solidFill>
                          <a:effectLst/>
                        </a:rPr>
                        <a:t>3,4</a:t>
                      </a:r>
                      <a:endParaRPr lang="ru-RU" sz="2000" b="1" dirty="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56621788"/>
                  </a:ext>
                </a:extLst>
              </a:tr>
              <a:tr h="322207">
                <a:tc>
                  <a:txBody>
                    <a:bodyPr/>
                    <a:lstStyle/>
                    <a:p>
                      <a:pPr indent="0" algn="ctr">
                        <a:lnSpc>
                          <a:spcPct val="100000"/>
                        </a:lnSpc>
                        <a:spcAft>
                          <a:spcPts val="0"/>
                        </a:spcAft>
                      </a:pPr>
                      <a:r>
                        <a:rPr lang="ru-RU" sz="2000">
                          <a:effectLst/>
                        </a:rPr>
                        <a:t>Автомеханики </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000" b="1" dirty="0">
                          <a:solidFill>
                            <a:schemeClr val="accent5">
                              <a:lumMod val="75000"/>
                            </a:schemeClr>
                          </a:solidFill>
                          <a:effectLst/>
                        </a:rPr>
                        <a:t>3,7</a:t>
                      </a:r>
                      <a:endParaRPr lang="ru-RU" sz="2000" b="1" dirty="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20308710"/>
                  </a:ext>
                </a:extLst>
              </a:tr>
              <a:tr h="322207">
                <a:tc>
                  <a:txBody>
                    <a:bodyPr/>
                    <a:lstStyle/>
                    <a:p>
                      <a:pPr indent="0" algn="ctr">
                        <a:lnSpc>
                          <a:spcPct val="100000"/>
                        </a:lnSpc>
                        <a:spcAft>
                          <a:spcPts val="0"/>
                        </a:spcAft>
                      </a:pPr>
                      <a:r>
                        <a:rPr lang="ru-RU" sz="2000">
                          <a:effectLst/>
                        </a:rPr>
                        <a:t>Геологи</a:t>
                      </a:r>
                      <a:endParaRPr lang="ru-RU"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indent="0" algn="ctr">
                        <a:lnSpc>
                          <a:spcPct val="100000"/>
                        </a:lnSpc>
                        <a:spcAft>
                          <a:spcPts val="0"/>
                        </a:spcAft>
                      </a:pPr>
                      <a:r>
                        <a:rPr lang="ru-RU" sz="2000" b="1" dirty="0">
                          <a:solidFill>
                            <a:schemeClr val="accent5">
                              <a:lumMod val="75000"/>
                            </a:schemeClr>
                          </a:solidFill>
                          <a:effectLst/>
                        </a:rPr>
                        <a:t>3,9</a:t>
                      </a:r>
                      <a:endParaRPr lang="ru-RU" sz="2000" b="1" dirty="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15230764"/>
                  </a:ext>
                </a:extLst>
              </a:tr>
            </a:tbl>
          </a:graphicData>
        </a:graphic>
      </p:graphicFrame>
    </p:spTree>
    <p:extLst>
      <p:ext uri="{BB962C8B-B14F-4D97-AF65-F5344CB8AC3E}">
        <p14:creationId xmlns:p14="http://schemas.microsoft.com/office/powerpoint/2010/main" val="31354786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446" y="1797784"/>
            <a:ext cx="10621108" cy="4832092"/>
          </a:xfrm>
          <a:prstGeom prst="rect">
            <a:avLst/>
          </a:prstGeom>
        </p:spPr>
        <p:txBody>
          <a:bodyPr wrap="square">
            <a:spAutoFit/>
          </a:bodyPr>
          <a:lstStyle/>
          <a:p>
            <a:pPr marL="342900" indent="-342900" algn="just">
              <a:buFont typeface="+mj-lt"/>
              <a:buAutoNum type="arabicPeriod"/>
            </a:pPr>
            <a:r>
              <a:rPr lang="ru-RU" sz="2800" dirty="0" smtClean="0"/>
              <a:t>Дефицит </a:t>
            </a:r>
            <a:r>
              <a:rPr lang="ru-RU" sz="2800" dirty="0"/>
              <a:t>кадров, связанный с недостаточной оплатой их труда.</a:t>
            </a:r>
          </a:p>
          <a:p>
            <a:pPr marL="342900" indent="-342900" algn="just">
              <a:buFont typeface="+mj-lt"/>
              <a:buAutoNum type="arabicPeriod"/>
            </a:pPr>
            <a:r>
              <a:rPr lang="ru-RU" sz="2800" dirty="0"/>
              <a:t>Недостаточное лекарственное обеспечение населения в амбулаторных условиях.</a:t>
            </a:r>
          </a:p>
          <a:p>
            <a:pPr marL="342900" indent="-342900" algn="just">
              <a:buFont typeface="+mj-lt"/>
              <a:buAutoNum type="arabicPeriod"/>
            </a:pPr>
            <a:r>
              <a:rPr lang="ru-RU" sz="2800" dirty="0"/>
              <a:t>Недостаточная квалификация медицинских кадров, во многом связанная с высокими трудовыми нагрузками, а также падением престижа   преподавателя в высшем и среднем медицинском образовании. </a:t>
            </a:r>
          </a:p>
          <a:p>
            <a:pPr marL="342900" indent="-342900" algn="just">
              <a:buFont typeface="+mj-lt"/>
              <a:buAutoNum type="arabicPeriod"/>
            </a:pPr>
            <a:r>
              <a:rPr lang="ru-RU" sz="2800" dirty="0"/>
              <a:t>Региональное неравенство в финансировании и оплате труда.</a:t>
            </a:r>
          </a:p>
          <a:p>
            <a:pPr marL="342900" indent="-342900" algn="just">
              <a:buFont typeface="+mj-lt"/>
              <a:buAutoNum type="arabicPeriod"/>
            </a:pPr>
            <a:r>
              <a:rPr lang="ru-RU" sz="2800" dirty="0" smtClean="0"/>
              <a:t>Главная </a:t>
            </a:r>
            <a:r>
              <a:rPr lang="ru-RU" sz="2800" dirty="0"/>
              <a:t>проблема, от которой зависит решение остальных четырех – это недостаточное государственное финансирование: в 2025-2027 гг. оно остается на уровне 3,4 %. Это крайне мало.</a:t>
            </a:r>
          </a:p>
        </p:txBody>
      </p:sp>
      <p:sp>
        <p:nvSpPr>
          <p:cNvPr id="5" name="Прямоугольник 4"/>
          <p:cNvSpPr/>
          <p:nvPr/>
        </p:nvSpPr>
        <p:spPr>
          <a:xfrm>
            <a:off x="1324708" y="703000"/>
            <a:ext cx="10093569" cy="954107"/>
          </a:xfrm>
          <a:prstGeom prst="rect">
            <a:avLst/>
          </a:prstGeom>
        </p:spPr>
        <p:txBody>
          <a:bodyPr wrap="square">
            <a:spAutoFit/>
          </a:bodyPr>
          <a:lstStyle/>
          <a:p>
            <a:pPr algn="ctr"/>
            <a:r>
              <a:rPr lang="ru-RU" sz="2800" b="1" dirty="0" smtClean="0">
                <a:solidFill>
                  <a:schemeClr val="accent5">
                    <a:lumMod val="75000"/>
                  </a:schemeClr>
                </a:solidFill>
              </a:rPr>
              <a:t>Пять </a:t>
            </a:r>
            <a:r>
              <a:rPr lang="ru-RU" sz="2800" b="1" dirty="0">
                <a:solidFill>
                  <a:schemeClr val="accent5">
                    <a:lumMod val="75000"/>
                  </a:schemeClr>
                </a:solidFill>
              </a:rPr>
              <a:t>организационно-финансовых проблем в современном российском здравоохранении:</a:t>
            </a:r>
          </a:p>
        </p:txBody>
      </p:sp>
    </p:spTree>
    <p:extLst>
      <p:ext uri="{BB962C8B-B14F-4D97-AF65-F5344CB8AC3E}">
        <p14:creationId xmlns:p14="http://schemas.microsoft.com/office/powerpoint/2010/main" val="42378725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603705" y="3083442"/>
            <a:ext cx="5205966" cy="3470644"/>
          </a:xfrm>
          <a:prstGeom prst="rect">
            <a:avLst/>
          </a:prstGeom>
        </p:spPr>
      </p:pic>
      <p:sp>
        <p:nvSpPr>
          <p:cNvPr id="3" name="Прямоугольник 2"/>
          <p:cNvSpPr/>
          <p:nvPr/>
        </p:nvSpPr>
        <p:spPr>
          <a:xfrm>
            <a:off x="262269" y="5827770"/>
            <a:ext cx="6096000" cy="646331"/>
          </a:xfrm>
          <a:prstGeom prst="rect">
            <a:avLst/>
          </a:prstGeom>
        </p:spPr>
        <p:txBody>
          <a:bodyPr>
            <a:spAutoFit/>
          </a:bodyPr>
          <a:lstStyle/>
          <a:p>
            <a:pPr algn="r"/>
            <a:r>
              <a:rPr lang="ru-RU" dirty="0">
                <a:latin typeface="Times New Roman" panose="02020603050405020304" pitchFamily="18" charset="0"/>
                <a:ea typeface="Calibri" panose="020F0502020204030204" pitchFamily="34" charset="0"/>
              </a:rPr>
              <a:t>глава фракции «Справедливая Россия – за правду» </a:t>
            </a:r>
            <a:endParaRPr lang="ru-RU" dirty="0" smtClean="0">
              <a:latin typeface="Times New Roman" panose="02020603050405020304" pitchFamily="18" charset="0"/>
              <a:ea typeface="Calibri" panose="020F0502020204030204" pitchFamily="34" charset="0"/>
            </a:endParaRPr>
          </a:p>
          <a:p>
            <a:pPr algn="r"/>
            <a:r>
              <a:rPr lang="ru-RU" dirty="0" smtClean="0">
                <a:latin typeface="Times New Roman" panose="02020603050405020304" pitchFamily="18" charset="0"/>
                <a:ea typeface="Calibri" panose="020F0502020204030204" pitchFamily="34" charset="0"/>
              </a:rPr>
              <a:t>Сергей </a:t>
            </a:r>
            <a:r>
              <a:rPr lang="ru-RU" dirty="0">
                <a:latin typeface="Times New Roman" panose="02020603050405020304" pitchFamily="18" charset="0"/>
                <a:ea typeface="Calibri" panose="020F0502020204030204" pitchFamily="34" charset="0"/>
              </a:rPr>
              <a:t>Миронов</a:t>
            </a:r>
            <a:endParaRPr lang="ru-RU" dirty="0"/>
          </a:p>
        </p:txBody>
      </p:sp>
      <p:sp>
        <p:nvSpPr>
          <p:cNvPr id="4" name="Скругленная прямоугольная выноска 3"/>
          <p:cNvSpPr/>
          <p:nvPr/>
        </p:nvSpPr>
        <p:spPr>
          <a:xfrm>
            <a:off x="198473" y="1127051"/>
            <a:ext cx="6868633" cy="4093535"/>
          </a:xfrm>
          <a:prstGeom prst="wedgeRoundRectCallout">
            <a:avLst>
              <a:gd name="adj1" fmla="val 57495"/>
              <a:gd name="adj2" fmla="val 3394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 несмотря на формальный рост расходов на 8 % на медицину, планируется выделить все те же 3,5 % ВВП, что явно недостаточно для решения ключевых проблем в отрасли. Более того, план расходов не учитывает так называемую медицинскую инфляцию, т.е. рост стоимости лекарств, материалов и услуг, которые могут подорожать на 10 % …»</a:t>
            </a:r>
          </a:p>
        </p:txBody>
      </p:sp>
    </p:spTree>
    <p:extLst>
      <p:ext uri="{BB962C8B-B14F-4D97-AF65-F5344CB8AC3E}">
        <p14:creationId xmlns:p14="http://schemas.microsoft.com/office/powerpoint/2010/main" val="23043939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9938" y="1426422"/>
            <a:ext cx="10773507" cy="3416320"/>
          </a:xfrm>
          <a:prstGeom prst="rect">
            <a:avLst/>
          </a:prstGeom>
          <a:solidFill>
            <a:schemeClr val="accent5">
              <a:lumMod val="75000"/>
            </a:schemeClr>
          </a:solidFill>
        </p:spPr>
        <p:txBody>
          <a:bodyPr wrap="square">
            <a:spAutoFit/>
          </a:bodyPr>
          <a:lstStyle/>
          <a:p>
            <a:r>
              <a:rPr lang="ru-RU" sz="3600" b="1" dirty="0">
                <a:solidFill>
                  <a:schemeClr val="bg1"/>
                </a:solidFill>
              </a:rPr>
              <a:t>«Клинические рекомендации не являются нормативными актами, а являются рекомендательными документами и отражают взгляды специалистов…имеют практическую направленность и выступают ориентиром для врача при оказании медпомощи в конкретных ситуациях»</a:t>
            </a:r>
          </a:p>
        </p:txBody>
      </p:sp>
      <p:sp>
        <p:nvSpPr>
          <p:cNvPr id="3" name="Прямоугольник 2"/>
          <p:cNvSpPr/>
          <p:nvPr/>
        </p:nvSpPr>
        <p:spPr>
          <a:xfrm>
            <a:off x="6359597" y="5225534"/>
            <a:ext cx="5617820" cy="369332"/>
          </a:xfrm>
          <a:prstGeom prst="rect">
            <a:avLst/>
          </a:prstGeom>
        </p:spPr>
        <p:txBody>
          <a:bodyPr wrap="none">
            <a:spAutoFit/>
          </a:bodyPr>
          <a:lstStyle/>
          <a:p>
            <a:r>
              <a:rPr lang="ru-RU" b="1" dirty="0" smtClean="0"/>
              <a:t>Из письма </a:t>
            </a:r>
            <a:r>
              <a:rPr lang="ru-RU" b="1" dirty="0"/>
              <a:t>МЗ РФ (от 24.01.2025 № 17-1/3007018-389) </a:t>
            </a:r>
          </a:p>
        </p:txBody>
      </p:sp>
    </p:spTree>
    <p:extLst>
      <p:ext uri="{BB962C8B-B14F-4D97-AF65-F5344CB8AC3E}">
        <p14:creationId xmlns:p14="http://schemas.microsoft.com/office/powerpoint/2010/main" val="28553718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91964" y="1739419"/>
            <a:ext cx="6934754" cy="4623169"/>
          </a:xfrm>
          <a:prstGeom prst="rect">
            <a:avLst/>
          </a:prstGeom>
        </p:spPr>
      </p:pic>
      <p:sp>
        <p:nvSpPr>
          <p:cNvPr id="3" name="Скругленная прямоугольная выноска 2"/>
          <p:cNvSpPr/>
          <p:nvPr/>
        </p:nvSpPr>
        <p:spPr>
          <a:xfrm>
            <a:off x="5967046" y="914399"/>
            <a:ext cx="5781930" cy="4021015"/>
          </a:xfrm>
          <a:prstGeom prst="wedgeRoundRectCallout">
            <a:avLst>
              <a:gd name="adj1" fmla="val -36653"/>
              <a:gd name="adj2" fmla="val 6453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t>«… именно от их профессионализма, вовлеченности и умения выстраивать диалог зависит доверие пациента и формирование его ответственного отношения к своему здоровью. Поддержка наших специалистов, создание условий для их развития и работы – это основа качественной медицинской помощи»</a:t>
            </a:r>
            <a:endParaRPr lang="ru-RU" sz="2400" b="1" dirty="0">
              <a:effectLst>
                <a:outerShdw blurRad="38100" dist="38100" dir="2700000" algn="tl">
                  <a:srgbClr val="000000">
                    <a:alpha val="43137"/>
                  </a:srgbClr>
                </a:outerShdw>
              </a:effectLst>
            </a:endParaRPr>
          </a:p>
        </p:txBody>
      </p:sp>
      <p:sp>
        <p:nvSpPr>
          <p:cNvPr id="4" name="Прямоугольник 3"/>
          <p:cNvSpPr/>
          <p:nvPr/>
        </p:nvSpPr>
        <p:spPr>
          <a:xfrm>
            <a:off x="7507471" y="5716257"/>
            <a:ext cx="3308726" cy="923330"/>
          </a:xfrm>
          <a:prstGeom prst="rect">
            <a:avLst/>
          </a:prstGeom>
        </p:spPr>
        <p:txBody>
          <a:bodyPr wrap="none">
            <a:spAutoFit/>
          </a:bodyPr>
          <a:lstStyle/>
          <a:p>
            <a:r>
              <a:rPr lang="ru-RU" b="1" dirty="0" smtClean="0">
                <a:ea typeface="Calibri" panose="020F0502020204030204" pitchFamily="34" charset="0"/>
              </a:rPr>
              <a:t>Министр здравоохранения  РФ</a:t>
            </a:r>
          </a:p>
          <a:p>
            <a:r>
              <a:rPr lang="ru-RU" b="1" dirty="0" smtClean="0">
                <a:ea typeface="Calibri" panose="020F0502020204030204" pitchFamily="34" charset="0"/>
              </a:rPr>
              <a:t>Михаил Мурашко</a:t>
            </a:r>
          </a:p>
          <a:p>
            <a:r>
              <a:rPr lang="ru-RU" b="1" dirty="0"/>
              <a:t>УФА, 2026 г.</a:t>
            </a:r>
          </a:p>
        </p:txBody>
      </p:sp>
    </p:spTree>
    <p:extLst>
      <p:ext uri="{BB962C8B-B14F-4D97-AF65-F5344CB8AC3E}">
        <p14:creationId xmlns:p14="http://schemas.microsoft.com/office/powerpoint/2010/main" val="32924265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108574" y="2480359"/>
            <a:ext cx="4083426" cy="523220"/>
          </a:xfrm>
          <a:prstGeom prst="rect">
            <a:avLst/>
          </a:prstGeom>
        </p:spPr>
        <p:txBody>
          <a:bodyPr wrap="none">
            <a:spAutoFit/>
          </a:bodyPr>
          <a:lstStyle/>
          <a:p>
            <a:r>
              <a:rPr lang="ru-RU" sz="2800" b="1" dirty="0" smtClean="0">
                <a:solidFill>
                  <a:schemeClr val="accent5">
                    <a:lumMod val="75000"/>
                  </a:schemeClr>
                </a:solidFill>
                <a:ea typeface="Calibri" panose="020F0502020204030204" pitchFamily="34" charset="0"/>
              </a:rPr>
              <a:t>Президент </a:t>
            </a:r>
            <a:r>
              <a:rPr lang="ru-RU" sz="2800" b="1" dirty="0">
                <a:solidFill>
                  <a:schemeClr val="accent5">
                    <a:lumMod val="75000"/>
                  </a:schemeClr>
                </a:solidFill>
                <a:ea typeface="Calibri" panose="020F0502020204030204" pitchFamily="34" charset="0"/>
              </a:rPr>
              <a:t>РФ В.В. </a:t>
            </a:r>
            <a:r>
              <a:rPr lang="ru-RU" sz="2800" b="1" dirty="0" smtClean="0">
                <a:solidFill>
                  <a:schemeClr val="accent5">
                    <a:lumMod val="75000"/>
                  </a:schemeClr>
                </a:solidFill>
                <a:ea typeface="Calibri" panose="020F0502020204030204" pitchFamily="34" charset="0"/>
              </a:rPr>
              <a:t>Путин</a:t>
            </a:r>
            <a:endParaRPr lang="ru-RU" sz="2800" dirty="0">
              <a:solidFill>
                <a:schemeClr val="accent5">
                  <a:lumMod val="75000"/>
                </a:schemeClr>
              </a:solidFill>
            </a:endParaRPr>
          </a:p>
        </p:txBody>
      </p:sp>
      <p:sp>
        <p:nvSpPr>
          <p:cNvPr id="4" name="Скругленная прямоугольная выноска 3"/>
          <p:cNvSpPr/>
          <p:nvPr/>
        </p:nvSpPr>
        <p:spPr>
          <a:xfrm>
            <a:off x="233916" y="757068"/>
            <a:ext cx="6975776" cy="5886620"/>
          </a:xfrm>
          <a:prstGeom prst="wedgeRoundRectCallout">
            <a:avLst>
              <a:gd name="adj1" fmla="val 59001"/>
              <a:gd name="adj2" fmla="val -145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b="1" dirty="0"/>
              <a:t>«… По итогам прошедшего года мы с уверенностью можем говорить о значимых достижениях современной отечественной медицины…</a:t>
            </a:r>
          </a:p>
          <a:p>
            <a:r>
              <a:rPr lang="ru-RU" sz="2400" b="1" dirty="0"/>
              <a:t>- Такие впечатляющие успехи – во многом результат слаженной, высокопрофессиональной деятельности ученых, практикующих врачей, медицинских сестер, специалистов, их компетентности и опыта, душевной чуткости и готовности всегда прийти на помощь. Хочу искренне поблагодарить представителей отечественного медицинского сообщества за самоотверженный труд и верность своему призванию»</a:t>
            </a:r>
          </a:p>
        </p:txBody>
      </p:sp>
      <p:sp>
        <p:nvSpPr>
          <p:cNvPr id="5" name="Прямоугольник 4"/>
          <p:cNvSpPr/>
          <p:nvPr/>
        </p:nvSpPr>
        <p:spPr>
          <a:xfrm>
            <a:off x="10134521" y="3003579"/>
            <a:ext cx="1816395" cy="461665"/>
          </a:xfrm>
          <a:prstGeom prst="rect">
            <a:avLst/>
          </a:prstGeom>
        </p:spPr>
        <p:txBody>
          <a:bodyPr wrap="none">
            <a:spAutoFit/>
          </a:bodyPr>
          <a:lstStyle/>
          <a:p>
            <a:r>
              <a:rPr lang="ru-RU" sz="2400" i="1" dirty="0" smtClean="0">
                <a:solidFill>
                  <a:schemeClr val="accent5">
                    <a:lumMod val="75000"/>
                  </a:schemeClr>
                </a:solidFill>
                <a:ea typeface="Calibri" panose="020F0502020204030204" pitchFamily="34" charset="0"/>
              </a:rPr>
              <a:t>Апрель 2026</a:t>
            </a:r>
            <a:endParaRPr lang="ru-RU" sz="2400" dirty="0">
              <a:solidFill>
                <a:schemeClr val="accent5">
                  <a:lumMod val="75000"/>
                </a:schemeClr>
              </a:solidFill>
            </a:endParaRPr>
          </a:p>
        </p:txBody>
      </p:sp>
      <p:pic>
        <p:nvPicPr>
          <p:cNvPr id="2" name="Рисунок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32665" y="3772122"/>
            <a:ext cx="5112931" cy="2871565"/>
          </a:xfrm>
          <a:prstGeom prst="rect">
            <a:avLst/>
          </a:prstGeom>
        </p:spPr>
      </p:pic>
    </p:spTree>
    <p:extLst>
      <p:ext uri="{BB962C8B-B14F-4D97-AF65-F5344CB8AC3E}">
        <p14:creationId xmlns:p14="http://schemas.microsoft.com/office/powerpoint/2010/main" val="6667284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21809" y="1990778"/>
            <a:ext cx="6311344" cy="3046988"/>
          </a:xfrm>
          <a:prstGeom prst="rect">
            <a:avLst/>
          </a:prstGeom>
          <a:noFill/>
        </p:spPr>
        <p:txBody>
          <a:bodyPr wrap="none" rtlCol="0">
            <a:spAutoFit/>
          </a:bodyPr>
          <a:lstStyle/>
          <a:p>
            <a:pPr algn="ctr"/>
            <a:r>
              <a:rPr lang="ru-RU" sz="9600" b="1" dirty="0" smtClean="0">
                <a:solidFill>
                  <a:schemeClr val="accent5">
                    <a:lumMod val="50000"/>
                  </a:schemeClr>
                </a:solidFill>
              </a:rPr>
              <a:t>Спасибо за </a:t>
            </a:r>
          </a:p>
          <a:p>
            <a:pPr algn="ctr"/>
            <a:r>
              <a:rPr lang="ru-RU" sz="9600" b="1" dirty="0" smtClean="0">
                <a:solidFill>
                  <a:schemeClr val="accent5">
                    <a:lumMod val="50000"/>
                  </a:schemeClr>
                </a:solidFill>
              </a:rPr>
              <a:t>внимание!</a:t>
            </a:r>
            <a:endParaRPr lang="ru-RU" sz="9600" b="1" dirty="0">
              <a:solidFill>
                <a:schemeClr val="accent5">
                  <a:lumMod val="50000"/>
                </a:schemeClr>
              </a:solidFill>
            </a:endParaRPr>
          </a:p>
        </p:txBody>
      </p:sp>
    </p:spTree>
    <p:extLst>
      <p:ext uri="{BB962C8B-B14F-4D97-AF65-F5344CB8AC3E}">
        <p14:creationId xmlns:p14="http://schemas.microsoft.com/office/powerpoint/2010/main" val="20301731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25334</TotalTime>
  <Words>1982</Words>
  <Application>Microsoft Office PowerPoint</Application>
  <PresentationFormat>Широкоэкранный</PresentationFormat>
  <Paragraphs>557</Paragraphs>
  <Slides>55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55</vt:i4>
      </vt:variant>
    </vt:vector>
  </HeadingPairs>
  <TitlesOfParts>
    <vt:vector size="61" baseType="lpstr">
      <vt:lpstr>Arial</vt:lpstr>
      <vt:lpstr>Calibri</vt:lpstr>
      <vt:lpstr>Calibri Light</vt:lpstr>
      <vt:lpstr>Liberation Serif</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Первый друг Оушена</dc:creator>
  <cp:lastModifiedBy>Шехалев Андрей Владимирович</cp:lastModifiedBy>
  <cp:revision>682</cp:revision>
  <dcterms:created xsi:type="dcterms:W3CDTF">2017-06-07T08:07:39Z</dcterms:created>
  <dcterms:modified xsi:type="dcterms:W3CDTF">2026-10-14T15:43:31Z</dcterms:modified>
</cp:coreProperties>
</file>