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DFDC-6D38-4AD6-9688-F1A1C0E03F16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EAB9-1690-463A-8DAA-A11B5A6AF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635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DFDC-6D38-4AD6-9688-F1A1C0E03F16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EAB9-1690-463A-8DAA-A11B5A6AF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939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DFDC-6D38-4AD6-9688-F1A1C0E03F16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EAB9-1690-463A-8DAA-A11B5A6AF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179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DFDC-6D38-4AD6-9688-F1A1C0E03F16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EAB9-1690-463A-8DAA-A11B5A6AF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98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DFDC-6D38-4AD6-9688-F1A1C0E03F16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EAB9-1690-463A-8DAA-A11B5A6AF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946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DFDC-6D38-4AD6-9688-F1A1C0E03F16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EAB9-1690-463A-8DAA-A11B5A6AF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5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DFDC-6D38-4AD6-9688-F1A1C0E03F16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EAB9-1690-463A-8DAA-A11B5A6AF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777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DFDC-6D38-4AD6-9688-F1A1C0E03F16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EAB9-1690-463A-8DAA-A11B5A6AF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94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DFDC-6D38-4AD6-9688-F1A1C0E03F16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EAB9-1690-463A-8DAA-A11B5A6AF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628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DFDC-6D38-4AD6-9688-F1A1C0E03F16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EAB9-1690-463A-8DAA-A11B5A6AF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74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DFDC-6D38-4AD6-9688-F1A1C0E03F16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EAB9-1690-463A-8DAA-A11B5A6AF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11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1DFDC-6D38-4AD6-9688-F1A1C0E03F16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2EAB9-1690-463A-8DAA-A11B5A6AFE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81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7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6742" y="653658"/>
            <a:ext cx="9900457" cy="665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 решения 32-й 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отчетно-выборной конференции </a:t>
            </a:r>
            <a:endParaRPr lang="ru-RU" sz="1400" i="1" dirty="0" smtClean="0">
              <a:solidFill>
                <a:schemeClr val="accent5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Новосибирской областной ассоциации врачей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0575" y="1729047"/>
            <a:ext cx="11521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Рассмотрев материалы, представленные в выступлениях </a:t>
            </a:r>
            <a:r>
              <a:rPr lang="ru-RU" sz="1600" b="1" dirty="0"/>
              <a:t>председателя НОАВ Дорофеева С.Б.,</a:t>
            </a:r>
            <a:r>
              <a:rPr lang="ru-RU" sz="1600" dirty="0"/>
              <a:t> докладчиков и гостей конференции, делегаты конференции выделили </a:t>
            </a:r>
            <a:r>
              <a:rPr lang="ru-RU" sz="1600" b="1" dirty="0"/>
              <a:t>ряд негативных моментов,</a:t>
            </a:r>
            <a:r>
              <a:rPr lang="ru-RU" sz="1600" dirty="0"/>
              <a:t> на решении которых необходимо объединить свои усилия всему медицинскому сообществу: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Несмотря на предпринимаемые со стороны региональных общественных профессиональных врачебных организаций, наблюдается недостаточная мотивация для врачей к добровольному вступлению в эти объединения;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Стабилизировалась укомплектованность отрасли медицинскими кадрами, но востребованность в медицинских работниках остается на крайне высоком уровне;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Система ОМС за время своего развития накопила значительное количество бюрократических ограничений, перекосов и в настоящее время, в условиях значительной нагрузки на врачей, является «тормозом» для нормальной работы медицинских организаций;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Продолжает развиваться потребительский экстремизм со стороны пациентов – этому, в значительной мере, способствует рост уголовных дел против врачей и публикации об этом в СМИ;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На фоне правовой неопределенности, обусловленной, с одной стороны, обязательностью исполнения клинических рекомендаций (по мнению контролирующих органов) и сложностью их применения на практике (особенно в отдаленных районах) возникают серьезные проблемы, имеющие негативные правовые последствия для медицинских работников;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Непрерывное медицинское образование (НМО) и аккредитация медицинской деятельности, проводимые совместно органами управления отраслью, обучающими организациями и профессиональными общественными организациями, нуждаются в дальнейшем развитии и усовершенствовании;</a:t>
            </a:r>
          </a:p>
        </p:txBody>
      </p:sp>
    </p:spTree>
    <p:extLst>
      <p:ext uri="{BB962C8B-B14F-4D97-AF65-F5344CB8AC3E}">
        <p14:creationId xmlns:p14="http://schemas.microsoft.com/office/powerpoint/2010/main" val="2219427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6742" y="653658"/>
            <a:ext cx="9900457" cy="665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 решения 32-й 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отчетно-выборной конференции </a:t>
            </a:r>
            <a:endParaRPr lang="ru-RU" sz="1400" i="1" dirty="0" smtClean="0">
              <a:solidFill>
                <a:schemeClr val="accent5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Новосибирской областной ассоциации врачей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9491" y="1513955"/>
            <a:ext cx="1152144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/>
              <a:t>Конференция </a:t>
            </a:r>
            <a:r>
              <a:rPr lang="ru-RU" sz="1600" b="1" i="1" dirty="0" smtClean="0"/>
              <a:t>решила</a:t>
            </a:r>
          </a:p>
          <a:p>
            <a:endParaRPr lang="ru-RU" sz="1600" dirty="0"/>
          </a:p>
          <a:p>
            <a:pPr marL="342900" indent="-342900">
              <a:buAutoNum type="arabicPeriod"/>
            </a:pPr>
            <a:r>
              <a:rPr lang="ru-RU" sz="1600" b="1" i="1" dirty="0" smtClean="0"/>
              <a:t>Работу </a:t>
            </a:r>
            <a:r>
              <a:rPr lang="ru-RU" sz="1600" b="1" i="1" dirty="0"/>
              <a:t>правления и председателя НОАВ за отчетный период принять к сведению и признать удовлетворительной</a:t>
            </a:r>
            <a:r>
              <a:rPr lang="ru-RU" sz="1600" b="1" i="1" dirty="0" smtClean="0"/>
              <a:t>.</a:t>
            </a:r>
          </a:p>
          <a:p>
            <a:pPr marL="342900" indent="-342900">
              <a:buAutoNum type="arabicPeriod"/>
            </a:pPr>
            <a:endParaRPr lang="ru-RU" sz="1600" dirty="0"/>
          </a:p>
          <a:p>
            <a:pPr lvl="0"/>
            <a:r>
              <a:rPr lang="ru-RU" sz="1600" b="1" i="1" dirty="0" smtClean="0"/>
              <a:t>2. Всецело </a:t>
            </a:r>
            <a:r>
              <a:rPr lang="ru-RU" sz="1600" b="1" i="1" dirty="0"/>
              <a:t>поддерживать деятельность Национальной медицинской Палаты, направленную на</a:t>
            </a:r>
            <a:r>
              <a:rPr lang="ru-RU" sz="1600" b="1" i="1" dirty="0" smtClean="0"/>
              <a:t>:</a:t>
            </a:r>
          </a:p>
          <a:p>
            <a:r>
              <a:rPr lang="ru-RU" sz="1600" dirty="0" smtClean="0"/>
              <a:t>2.1</a:t>
            </a:r>
            <a:r>
              <a:rPr lang="ru-RU" sz="1600" dirty="0"/>
              <a:t>. Организацию и обеспечение совершенствования врачами профессиональных знаний и навыков.</a:t>
            </a:r>
          </a:p>
          <a:p>
            <a:r>
              <a:rPr lang="ru-RU" sz="1600" dirty="0"/>
              <a:t>2.2. Усиление практических мер в отношении защиты прав и достоинства врачей при исполнении ими служебных обязанностей.</a:t>
            </a:r>
          </a:p>
          <a:p>
            <a:r>
              <a:rPr lang="ru-RU" sz="1600" dirty="0"/>
              <a:t>2.3. Совершенствование процедур аккредитации и аттестации врачей, разработки и внедрения профессиональных стандартов, системы непрерывного последипломного медицинского образования.</a:t>
            </a:r>
          </a:p>
          <a:p>
            <a:r>
              <a:rPr lang="ru-RU" sz="1600" dirty="0"/>
              <a:t>2.4. Разработку и внедрение в повседневную врачебную практику клинических рекомендаций.</a:t>
            </a:r>
          </a:p>
          <a:p>
            <a:r>
              <a:rPr lang="ru-RU" sz="1600" dirty="0"/>
              <a:t>2.5. Страхование профессиональной ответственности  врачей при оказании ими медицинской помощи гражданам.</a:t>
            </a:r>
          </a:p>
          <a:p>
            <a:r>
              <a:rPr lang="ru-RU" sz="1600" dirty="0"/>
              <a:t>2.6. Досудебное урегулирование споров, включая проведение независимой медицинской экспертизы.</a:t>
            </a:r>
          </a:p>
          <a:p>
            <a:r>
              <a:rPr lang="ru-RU" sz="1600" dirty="0"/>
              <a:t>2.7. Решение кадровой проблемы в здравоохранении, в том числе сокращения и упорядочения отчетов и мониторингов, пересмотра норм нагрузки на врачей, мер социальной поддержки медицинских работников. </a:t>
            </a:r>
          </a:p>
          <a:p>
            <a:r>
              <a:rPr lang="ru-RU" sz="1600" dirty="0"/>
              <a:t>2.8. Организацию деятельности по независимой оценке качества медицинской помощи;</a:t>
            </a:r>
          </a:p>
          <a:p>
            <a:r>
              <a:rPr lang="ru-RU" sz="1600" dirty="0"/>
              <a:t>2.9. Популяризацию деятельности общественных медицинских профессиональных сообществ и объединений, привлечение врачей в их ряды;</a:t>
            </a:r>
          </a:p>
          <a:p>
            <a:r>
              <a:rPr lang="ru-RU" sz="1600" dirty="0"/>
              <a:t>2.10. Совершенствование системы ОМС, направленное на удовлетворение требований как пациентов, так и врачебного сообщества, увеличение финансирования здравоохранения.</a:t>
            </a:r>
          </a:p>
        </p:txBody>
      </p:sp>
    </p:spTree>
    <p:extLst>
      <p:ext uri="{BB962C8B-B14F-4D97-AF65-F5344CB8AC3E}">
        <p14:creationId xmlns:p14="http://schemas.microsoft.com/office/powerpoint/2010/main" val="3357879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6742" y="653658"/>
            <a:ext cx="9900457" cy="665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 решения 32-й 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отчетно-выборной конференции </a:t>
            </a:r>
            <a:endParaRPr lang="ru-RU" sz="1400" i="1" dirty="0" smtClean="0">
              <a:solidFill>
                <a:schemeClr val="accent5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Новосибирской областной ассоциации врачей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759" y="1189758"/>
            <a:ext cx="1152144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3. Предложить</a:t>
            </a:r>
            <a:r>
              <a:rPr lang="ru-RU" sz="1600" b="1" i="1" dirty="0"/>
              <a:t>:</a:t>
            </a:r>
            <a:endParaRPr lang="ru-RU" sz="1600" dirty="0"/>
          </a:p>
          <a:p>
            <a:pPr lvl="1"/>
            <a:r>
              <a:rPr lang="ru-RU" sz="1600" b="1" dirty="0" smtClean="0"/>
              <a:t>3.1 Исполнительной </a:t>
            </a:r>
            <a:r>
              <a:rPr lang="ru-RU" sz="1600" b="1" dirty="0"/>
              <a:t>дирекции НМП</a:t>
            </a:r>
            <a:r>
              <a:rPr lang="ru-RU" sz="1600" dirty="0"/>
              <a:t> обратиться с предложениями в </a:t>
            </a:r>
            <a:r>
              <a:rPr lang="ru-RU" sz="1600" b="1" dirty="0"/>
              <a:t>Государственную Думу РФ, министерство здравоохранения РФ, федеральный Фонд ОМС</a:t>
            </a:r>
            <a:r>
              <a:rPr lang="ru-RU" sz="1600" dirty="0"/>
              <a:t> рассмотреть</a:t>
            </a:r>
            <a:r>
              <a:rPr lang="ru-RU" sz="1600" b="1" dirty="0"/>
              <a:t> </a:t>
            </a:r>
            <a:r>
              <a:rPr lang="ru-RU" sz="1600" dirty="0"/>
              <a:t>возможность законодательного</a:t>
            </a:r>
            <a:r>
              <a:rPr lang="ru-RU" sz="1600" b="1" dirty="0"/>
              <a:t> </a:t>
            </a:r>
            <a:r>
              <a:rPr lang="ru-RU" sz="1600" dirty="0"/>
              <a:t>нормативного регулирования следующих вопросов:</a:t>
            </a:r>
            <a:r>
              <a:rPr lang="ru-RU" sz="1600" b="1" dirty="0"/>
              <a:t> </a:t>
            </a:r>
            <a:endParaRPr lang="ru-RU" sz="1600" dirty="0"/>
          </a:p>
          <a:p>
            <a:r>
              <a:rPr lang="ru-RU" sz="1600" dirty="0"/>
              <a:t>3.1.1 Поэтапное увеличение финансирования отрасли здравоохранения до 7 % от ВВП до 20230 года;</a:t>
            </a:r>
          </a:p>
          <a:p>
            <a:r>
              <a:rPr lang="ru-RU" sz="1600" dirty="0"/>
              <a:t>3.1.2. Преобразование системы обязательного медицинского страхования (сокращение функций страховых медицинских организаций с постепенной передачей их в Фонду ОМС, ограничение поводов для экспертизы только летальными исходами, обращениями и жалобами граждан, изменение методики формирования тарифов ОМС, устранение дефицита территориальных программ Госгарантий и т.д.);</a:t>
            </a:r>
          </a:p>
          <a:p>
            <a:r>
              <a:rPr lang="ru-RU" sz="1600" dirty="0"/>
              <a:t>3.1.3. Увеличение финансирования программ «Земский доктор», «Земский фельдшер»;</a:t>
            </a:r>
          </a:p>
          <a:p>
            <a:r>
              <a:rPr lang="ru-RU" sz="1600" dirty="0"/>
              <a:t>3.1.4. </a:t>
            </a:r>
            <a:r>
              <a:rPr lang="ru-RU" sz="1600" i="1" dirty="0"/>
              <a:t>Закрепление</a:t>
            </a:r>
            <a:r>
              <a:rPr lang="ru-RU" sz="1600" dirty="0"/>
              <a:t> для всех врачей либо </a:t>
            </a:r>
            <a:r>
              <a:rPr lang="ru-RU" sz="1600" i="1" dirty="0"/>
              <a:t>обязательного членства</a:t>
            </a:r>
            <a:r>
              <a:rPr lang="ru-RU" sz="1600" dirty="0"/>
              <a:t> в общественных врачебных ассоциациях (объединениях), либо </a:t>
            </a:r>
            <a:r>
              <a:rPr lang="ru-RU" sz="1600" i="1" dirty="0"/>
              <a:t>предоставление преференций для членов таких объединений</a:t>
            </a:r>
            <a:r>
              <a:rPr lang="ru-RU" sz="1600" dirty="0"/>
              <a:t> (при прохождении процедур аттестации, аккредитации, участии в конкурсе «Врач года», решении вопросов о награждении и поощрении врачей, страховании профессиональной ответственности и т.д.);</a:t>
            </a:r>
          </a:p>
          <a:p>
            <a:r>
              <a:rPr lang="ru-RU" sz="1600" dirty="0"/>
              <a:t>3.1.5. Дальнейшее совершенствование системы аккредитации и решение вопроса с финансированием деятельности </a:t>
            </a:r>
            <a:r>
              <a:rPr lang="ru-RU" sz="1600" dirty="0" err="1"/>
              <a:t>аккредитационных</a:t>
            </a:r>
            <a:r>
              <a:rPr lang="ru-RU" sz="1600" dirty="0"/>
              <a:t> комиссий </a:t>
            </a:r>
            <a:r>
              <a:rPr lang="ru-RU" sz="1600" dirty="0" err="1"/>
              <a:t>субьектов</a:t>
            </a:r>
            <a:r>
              <a:rPr lang="ru-RU" sz="1600" dirty="0"/>
              <a:t> РФ. Проведение процедуры </a:t>
            </a:r>
            <a:r>
              <a:rPr lang="ru-RU" sz="1600" i="1" dirty="0"/>
              <a:t>периодической аккредитации</a:t>
            </a:r>
            <a:r>
              <a:rPr lang="ru-RU" sz="1600" dirty="0"/>
              <a:t> для </a:t>
            </a:r>
            <a:r>
              <a:rPr lang="ru-RU" sz="1600" i="1" dirty="0"/>
              <a:t>врачей, имеющих непрерывный стаж работы по специальности более 25 лет</a:t>
            </a:r>
            <a:r>
              <a:rPr lang="ru-RU" sz="1600" dirty="0"/>
              <a:t>, осуществлять </a:t>
            </a:r>
            <a:r>
              <a:rPr lang="ru-RU" sz="1600" i="1" dirty="0"/>
              <a:t>автоматически по представлению работодателя</a:t>
            </a:r>
            <a:r>
              <a:rPr lang="ru-RU" sz="1600" dirty="0"/>
              <a:t>;</a:t>
            </a:r>
          </a:p>
          <a:p>
            <a:r>
              <a:rPr lang="ru-RU" sz="1600" dirty="0"/>
              <a:t>3.1.6. Восстановление </a:t>
            </a:r>
            <a:r>
              <a:rPr lang="ru-RU" sz="1600" i="1" dirty="0"/>
              <a:t>обучения в одногодичной клинической интернатуре</a:t>
            </a:r>
            <a:r>
              <a:rPr lang="ru-RU" sz="1600" dirty="0"/>
              <a:t> для постдипломной подготовки врачей по основным специальностям (терапия, хирургия, акушерство и гинекология и др.), с правом работы лечащим врачом по завершении обучения и сдачи </a:t>
            </a:r>
            <a:r>
              <a:rPr lang="ru-RU" sz="1600" dirty="0" err="1"/>
              <a:t>аккредитационного</a:t>
            </a:r>
            <a:r>
              <a:rPr lang="ru-RU" sz="1600" dirty="0"/>
              <a:t> экзамена;</a:t>
            </a:r>
          </a:p>
          <a:p>
            <a:r>
              <a:rPr lang="ru-RU" sz="1600" dirty="0"/>
              <a:t>3.1.7. Сохранение прежнего порядка двухгодичного </a:t>
            </a:r>
            <a:r>
              <a:rPr lang="ru-RU" sz="1600" i="1" dirty="0"/>
              <a:t>обучения в клинической ординатуре</a:t>
            </a:r>
            <a:r>
              <a:rPr lang="ru-RU" sz="1600" dirty="0"/>
              <a:t> (ввиду нецелесообразности затягивания процесса подготовки специалистов на 3-5 лет);</a:t>
            </a:r>
          </a:p>
          <a:p>
            <a:r>
              <a:rPr lang="ru-RU" sz="16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67902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6742" y="653658"/>
            <a:ext cx="9900457" cy="665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 решения 32-й 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отчетно-выборной конференции </a:t>
            </a:r>
            <a:endParaRPr lang="ru-RU" sz="1400" i="1" dirty="0" smtClean="0">
              <a:solidFill>
                <a:schemeClr val="accent5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Новосибирской областной ассоциации врачей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886" y="1987779"/>
            <a:ext cx="115214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3.1.8. </a:t>
            </a:r>
            <a:r>
              <a:rPr lang="ru-RU" sz="1600" i="1" dirty="0"/>
              <a:t>Выплаты ординаторам</a:t>
            </a:r>
            <a:r>
              <a:rPr lang="ru-RU" sz="1600" dirty="0"/>
              <a:t> во время обучения в клинической ординатуре </a:t>
            </a:r>
            <a:r>
              <a:rPr lang="ru-RU" sz="1600" i="1" dirty="0"/>
              <a:t>стипендии,</a:t>
            </a:r>
            <a:r>
              <a:rPr lang="ru-RU" sz="1600" dirty="0"/>
              <a:t> эквивалентной зарплате врача - молодого специалиста;</a:t>
            </a:r>
          </a:p>
          <a:p>
            <a:r>
              <a:rPr lang="ru-RU" sz="1600" dirty="0"/>
              <a:t>3.1.9. С учетом дальнейшего развития информатизации </a:t>
            </a:r>
            <a:r>
              <a:rPr lang="ru-RU" sz="1600" i="1" dirty="0"/>
              <a:t>пересмотр нормативов времени на прием врачей в амбулаторно-поликлиническом звене</a:t>
            </a:r>
            <a:r>
              <a:rPr lang="ru-RU" sz="1600" dirty="0"/>
              <a:t> путем проведения нормирования, а также осуществление разукрупнения участков;</a:t>
            </a:r>
          </a:p>
          <a:p>
            <a:r>
              <a:rPr lang="ru-RU" sz="1600" dirty="0"/>
              <a:t>3.1.11. Разработка и внедрение в практическую деятельность  способов мотивации граждан на прохождение ими профилактических мероприятий с постепенным переводом их в ранг обязательных.</a:t>
            </a:r>
          </a:p>
          <a:p>
            <a:r>
              <a:rPr lang="ru-RU" sz="1600" dirty="0"/>
              <a:t>3.1.12. Разработка механизмов постепенного  перехода с оценки работы медицинских организаций от показателей выполнения планов на конечный результат.</a:t>
            </a:r>
          </a:p>
          <a:p>
            <a:r>
              <a:rPr lang="ru-RU" sz="1600" dirty="0"/>
              <a:t>3.1.13. Дальнейшая работа по декриминализации врачебной деятельности в РФ, развитию страхования профессиональной ответственности медицинских </a:t>
            </a:r>
            <a:r>
              <a:rPr lang="ru-RU" sz="1600" dirty="0" err="1"/>
              <a:t>работнтков</a:t>
            </a:r>
            <a:r>
              <a:rPr lang="ru-RU" sz="1600" dirty="0"/>
              <a:t>.</a:t>
            </a:r>
          </a:p>
          <a:p>
            <a:r>
              <a:rPr lang="ru-RU" sz="1600" dirty="0" smtClean="0"/>
              <a:t>3.1.14</a:t>
            </a:r>
            <a:r>
              <a:rPr lang="ru-RU" sz="1600" dirty="0"/>
              <a:t>. Принятие безотлагательных  мер для снижения документационной нагрузки на медицинских работников , внедрение «Принципа одного окна» в практическую деятельность медицинских организаций.</a:t>
            </a:r>
          </a:p>
          <a:p>
            <a:r>
              <a:rPr lang="ru-RU" sz="1600" dirty="0" smtClean="0"/>
              <a:t>3.1.15</a:t>
            </a:r>
            <a:r>
              <a:rPr lang="ru-RU" sz="1600" dirty="0"/>
              <a:t>. Совершенствование наставничества в здравоохранении, принятие мер для </a:t>
            </a:r>
            <a:r>
              <a:rPr lang="ru-RU" sz="1600" dirty="0" err="1"/>
              <a:t>избежания</a:t>
            </a:r>
            <a:r>
              <a:rPr lang="ru-RU" sz="1600" dirty="0"/>
              <a:t> формального подхода и бесплатной работы наставников.</a:t>
            </a:r>
          </a:p>
          <a:p>
            <a:r>
              <a:rPr lang="ru-RU" sz="1600" dirty="0" smtClean="0"/>
              <a:t>3.1.16</a:t>
            </a:r>
            <a:r>
              <a:rPr lang="ru-RU" sz="1600" dirty="0"/>
              <a:t>. Увеличение финансирования лечения пациентов с </a:t>
            </a:r>
            <a:r>
              <a:rPr lang="ru-RU" sz="1600" dirty="0" err="1"/>
              <a:t>орфанными</a:t>
            </a:r>
            <a:r>
              <a:rPr lang="ru-RU" sz="1600" dirty="0"/>
              <a:t> и  онкологическими заболеваниями за счет федеральных субсидий 	</a:t>
            </a:r>
          </a:p>
        </p:txBody>
      </p:sp>
    </p:spTree>
    <p:extLst>
      <p:ext uri="{BB962C8B-B14F-4D97-AF65-F5344CB8AC3E}">
        <p14:creationId xmlns:p14="http://schemas.microsoft.com/office/powerpoint/2010/main" val="3804725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6742" y="653658"/>
            <a:ext cx="9900457" cy="665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 решения 32-й 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отчетно-выборной конференции </a:t>
            </a:r>
            <a:endParaRPr lang="ru-RU" sz="1400" i="1" dirty="0" smtClean="0">
              <a:solidFill>
                <a:schemeClr val="accent5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Новосибирской областной ассоциации врачей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886" y="1987779"/>
            <a:ext cx="115214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1600" b="1" dirty="0" smtClean="0"/>
              <a:t>3.2 Губернатору </a:t>
            </a:r>
            <a:r>
              <a:rPr lang="ru-RU" sz="1600" b="1" dirty="0"/>
              <a:t>и Правительству Новосибирской области (повторно):</a:t>
            </a:r>
            <a:endParaRPr lang="ru-RU" sz="1600" dirty="0"/>
          </a:p>
          <a:p>
            <a:r>
              <a:rPr lang="ru-RU" sz="1600" b="1" dirty="0"/>
              <a:t> </a:t>
            </a:r>
            <a:endParaRPr lang="ru-RU" sz="1600" dirty="0"/>
          </a:p>
          <a:p>
            <a:r>
              <a:rPr lang="ru-RU" sz="1600" dirty="0"/>
              <a:t>3.2.1. Запланировать в бюджете Новосибирской области на 2027 год бюджетные ассигнования, необходимые для </a:t>
            </a:r>
            <a:r>
              <a:rPr lang="ru-RU" sz="1600" i="1" dirty="0"/>
              <a:t>страхования профессионального риска</a:t>
            </a:r>
            <a:r>
              <a:rPr lang="ru-RU" sz="1600" dirty="0"/>
              <a:t> врачей, работающих в государственных медицинских организациях области;</a:t>
            </a:r>
          </a:p>
          <a:p>
            <a:r>
              <a:rPr lang="ru-RU" sz="1600" dirty="0"/>
              <a:t>3.2.2. Разработать областные программы (или расширить действующие) по:</a:t>
            </a:r>
          </a:p>
          <a:p>
            <a:r>
              <a:rPr lang="ru-RU" sz="1600" i="1" dirty="0"/>
              <a:t>- социально-экономической мотивации граждан</a:t>
            </a:r>
            <a:r>
              <a:rPr lang="ru-RU" sz="1600" dirty="0"/>
              <a:t>, направленной на сохранение и укрепление своего здоровья;</a:t>
            </a:r>
          </a:p>
          <a:p>
            <a:r>
              <a:rPr lang="ru-RU" sz="1600" dirty="0"/>
              <a:t>- </a:t>
            </a:r>
            <a:r>
              <a:rPr lang="ru-RU" sz="1600" i="1" dirty="0"/>
              <a:t>усилению мер социальной поддержки медицинских работников</a:t>
            </a:r>
            <a:r>
              <a:rPr lang="ru-RU" sz="1600" dirty="0"/>
              <a:t>, в том, числе:</a:t>
            </a:r>
          </a:p>
          <a:p>
            <a:r>
              <a:rPr lang="ru-RU" sz="1600" dirty="0"/>
              <a:t>а) </a:t>
            </a:r>
            <a:r>
              <a:rPr lang="ru-RU" sz="1600" i="1" dirty="0"/>
              <a:t>предоставлению служебного жилья</a:t>
            </a:r>
            <a:r>
              <a:rPr lang="ru-RU" sz="1600" dirty="0"/>
              <a:t> (либо оплаты съёмного жилья) с </a:t>
            </a:r>
            <a:r>
              <a:rPr lang="ru-RU" sz="1600" i="1" dirty="0"/>
              <a:t>возможностью его дальнейшей приватизации</a:t>
            </a:r>
            <a:r>
              <a:rPr lang="ru-RU" sz="1600" dirty="0"/>
              <a:t>;</a:t>
            </a:r>
          </a:p>
          <a:p>
            <a:r>
              <a:rPr lang="ru-RU" sz="1600" dirty="0"/>
              <a:t>б) </a:t>
            </a:r>
            <a:r>
              <a:rPr lang="ru-RU" sz="1600" i="1" dirty="0"/>
              <a:t>предоставлению льготного ипотечного кредитования;</a:t>
            </a:r>
            <a:r>
              <a:rPr lang="ru-RU" sz="1600" dirty="0"/>
              <a:t> </a:t>
            </a:r>
          </a:p>
          <a:p>
            <a:r>
              <a:rPr lang="ru-RU" sz="1600" dirty="0"/>
              <a:t>в) предоставлению </a:t>
            </a:r>
            <a:r>
              <a:rPr lang="ru-RU" sz="1600" i="1" dirty="0"/>
              <a:t>мест для детей врачей в детском саду вне очереди;</a:t>
            </a:r>
            <a:endParaRPr lang="ru-RU" sz="1600" dirty="0"/>
          </a:p>
          <a:p>
            <a:r>
              <a:rPr lang="ru-RU" sz="1600" dirty="0"/>
              <a:t>г) предоставлению </a:t>
            </a:r>
            <a:r>
              <a:rPr lang="ru-RU" sz="1600" i="1" dirty="0"/>
              <a:t>дополнительных «подъёмных» денежных средств</a:t>
            </a:r>
            <a:r>
              <a:rPr lang="ru-RU" sz="1600" dirty="0"/>
              <a:t> (для работающих в сельской местности);</a:t>
            </a:r>
          </a:p>
        </p:txBody>
      </p:sp>
    </p:spTree>
    <p:extLst>
      <p:ext uri="{BB962C8B-B14F-4D97-AF65-F5344CB8AC3E}">
        <p14:creationId xmlns:p14="http://schemas.microsoft.com/office/powerpoint/2010/main" val="2623916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6742" y="653658"/>
            <a:ext cx="9900457" cy="665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 решения 32-й 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отчетно-выборной конференции </a:t>
            </a:r>
            <a:endParaRPr lang="ru-RU" sz="1400" i="1" dirty="0" smtClean="0">
              <a:solidFill>
                <a:schemeClr val="accent5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Новосибирской областной ассоциации врачей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759" y="986505"/>
            <a:ext cx="1152144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1600" b="1" dirty="0" smtClean="0"/>
              <a:t>3.3 </a:t>
            </a:r>
            <a:r>
              <a:rPr lang="ru-RU" sz="1600" b="1" dirty="0"/>
              <a:t>Министерству</a:t>
            </a:r>
            <a:r>
              <a:rPr lang="ru-RU" sz="1600" dirty="0"/>
              <a:t> </a:t>
            </a:r>
            <a:r>
              <a:rPr lang="ru-RU" sz="1600" b="1" dirty="0"/>
              <a:t>здравоохранения Новосибирской области  </a:t>
            </a:r>
            <a:endParaRPr lang="ru-RU" sz="1600" dirty="0"/>
          </a:p>
          <a:p>
            <a:r>
              <a:rPr lang="ru-RU" sz="1600" dirty="0"/>
              <a:t>3.3.1. Осуществлять деятельность по управлению здравоохранением НСО с </a:t>
            </a:r>
            <a:r>
              <a:rPr lang="ru-RU" sz="1600" i="1" dirty="0"/>
              <a:t>учетом действующего Соглашения</a:t>
            </a:r>
            <a:r>
              <a:rPr lang="ru-RU" sz="1600" dirty="0"/>
              <a:t> </a:t>
            </a:r>
            <a:r>
              <a:rPr lang="ru-RU" sz="1600" i="1" dirty="0"/>
              <a:t>о сотрудничестве с НОАВ</a:t>
            </a:r>
            <a:r>
              <a:rPr lang="ru-RU" sz="1600" dirty="0"/>
              <a:t> и в соответствии с нормативными документами об обеспечении реализации полномочий медицинских профессиональных организаций в осуществлении отдельных функций в сфере охраны здоровья граждан и законодательном закреплении перехода от государственной к государственно-общественной модели управления профессиональной врачебной деятельностью;</a:t>
            </a:r>
          </a:p>
          <a:p>
            <a:r>
              <a:rPr lang="ru-RU" sz="1600" dirty="0"/>
              <a:t>3.3.2. Продолжить работу </a:t>
            </a:r>
            <a:r>
              <a:rPr lang="ru-RU" sz="1600" i="1" dirty="0"/>
              <a:t>по информатизации здравоохранения НСО</a:t>
            </a:r>
            <a:r>
              <a:rPr lang="ru-RU" sz="1600" dirty="0"/>
              <a:t> с обязательным участием практикующих врачей и представителей НОАВ с целью выявления основных проблем информатизации отрасли и выработки путей их решения.     </a:t>
            </a:r>
            <a:endParaRPr lang="ru-RU" sz="1600" dirty="0" smtClean="0"/>
          </a:p>
          <a:p>
            <a:r>
              <a:rPr lang="ru-RU" sz="1600" dirty="0" smtClean="0"/>
              <a:t>3.3.3</a:t>
            </a:r>
            <a:r>
              <a:rPr lang="ru-RU" sz="1600" dirty="0"/>
              <a:t>. Предпринять шаги по </a:t>
            </a:r>
            <a:r>
              <a:rPr lang="ru-RU" sz="1600" i="1" dirty="0"/>
              <a:t>расширению объёма мер социальной поддержки</a:t>
            </a:r>
            <a:r>
              <a:rPr lang="ru-RU" sz="1600" dirty="0"/>
              <a:t>, направленного на привлечение медицинских работников в отрасль для решения кадровой проблемы, в том числе касающиеся:</a:t>
            </a:r>
          </a:p>
          <a:p>
            <a:r>
              <a:rPr lang="ru-RU" sz="1600" dirty="0"/>
              <a:t>- </a:t>
            </a:r>
            <a:r>
              <a:rPr lang="ru-RU" sz="1600" i="1" dirty="0"/>
              <a:t>обеспечения медицинских работников жильем,</a:t>
            </a:r>
            <a:r>
              <a:rPr lang="ru-RU" sz="1600" dirty="0"/>
              <a:t> в том числе, служебным, по социальному и льготному коммерческому   найму, с возможностью приватизации служебного жилья в дальнейшем; </a:t>
            </a:r>
          </a:p>
          <a:p>
            <a:r>
              <a:rPr lang="ru-RU" sz="1600" dirty="0"/>
              <a:t>- </a:t>
            </a:r>
            <a:r>
              <a:rPr lang="ru-RU" sz="1600" i="1" dirty="0"/>
              <a:t>предоставления земельных участков и выделения льготных займов</a:t>
            </a:r>
            <a:r>
              <a:rPr lang="ru-RU" sz="1600" dirty="0"/>
              <a:t>    на строительство жилья;</a:t>
            </a:r>
          </a:p>
          <a:p>
            <a:r>
              <a:rPr lang="ru-RU" sz="1600" dirty="0"/>
              <a:t>- </a:t>
            </a:r>
            <a:r>
              <a:rPr lang="ru-RU" sz="1600" i="1" dirty="0"/>
              <a:t>внеочередного устройства детей медицинских работников в детские дошкольные учреждения;</a:t>
            </a:r>
            <a:endParaRPr lang="ru-RU" sz="1600" dirty="0"/>
          </a:p>
          <a:p>
            <a:r>
              <a:rPr lang="ru-RU" sz="1600" dirty="0"/>
              <a:t>- </a:t>
            </a:r>
            <a:r>
              <a:rPr lang="ru-RU" sz="1600" i="1" dirty="0"/>
              <a:t>финансирования оздоровительных мероприятий</a:t>
            </a:r>
            <a:r>
              <a:rPr lang="ru-RU" sz="1600" dirty="0"/>
              <a:t> для медицинских работников (выделения путевок в санаторно- курортные и оздоровительные учреждения, внеочередного предоставления квот на высокотехнологичную и специализированную медицинскую помощь, компенсации затрат на медикаменты, компенсации оздоровительных занятий в спортивных сооружениях и пр.);</a:t>
            </a:r>
          </a:p>
          <a:p>
            <a:r>
              <a:rPr lang="ru-RU" sz="1600" dirty="0"/>
              <a:t>- обеспечения медицинских работников в сельской местности </a:t>
            </a:r>
            <a:r>
              <a:rPr lang="ru-RU" sz="1600" i="1" dirty="0"/>
              <a:t>служебным транспортом</a:t>
            </a:r>
            <a:r>
              <a:rPr lang="ru-RU" sz="1600" dirty="0"/>
              <a:t> для оказания своевременной и доступной медицинской помощи.</a:t>
            </a:r>
          </a:p>
          <a:p>
            <a:r>
              <a:rPr lang="ru-RU" sz="1600" dirty="0"/>
              <a:t>3.3.4. Внести изменения в Отраслевое тарифное соглашение в части начисления стимулирующих выплат главным врачам медицинских организаций, учитывая при этом конечный результат работы за год, а не текущие показатели, выполнение которых нередко невозможно по объективным причинам (сезонность работы, отпускной период и т.д.).</a:t>
            </a:r>
          </a:p>
        </p:txBody>
      </p:sp>
    </p:spTree>
    <p:extLst>
      <p:ext uri="{BB962C8B-B14F-4D97-AF65-F5344CB8AC3E}">
        <p14:creationId xmlns:p14="http://schemas.microsoft.com/office/powerpoint/2010/main" val="1147859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6742" y="653658"/>
            <a:ext cx="9900457" cy="665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 решения 32-й 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отчетно-выборной конференции </a:t>
            </a:r>
            <a:endParaRPr lang="ru-RU" sz="1400" i="1" dirty="0" smtClean="0">
              <a:solidFill>
                <a:schemeClr val="accent5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Новосибирской областной ассоциации врачей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759" y="1102578"/>
            <a:ext cx="1152144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1600" b="1" dirty="0" smtClean="0"/>
              <a:t>3.4 </a:t>
            </a:r>
            <a:r>
              <a:rPr lang="ru-RU" sz="1600" b="1" dirty="0"/>
              <a:t>МЗ НСО, НГМУ, Правлению НОАВ  </a:t>
            </a:r>
            <a:endParaRPr lang="ru-RU" sz="1600" dirty="0"/>
          </a:p>
          <a:p>
            <a:r>
              <a:rPr lang="ru-RU" sz="1600" dirty="0"/>
              <a:t>3.4.1. Совместно в рамках дальнейшего развития концепции саморегулирования продолжить работу по:</a:t>
            </a:r>
          </a:p>
          <a:p>
            <a:r>
              <a:rPr lang="ru-RU" sz="1600" dirty="0"/>
              <a:t>- созданию </a:t>
            </a:r>
            <a:r>
              <a:rPr lang="ru-RU" sz="1600" i="1" dirty="0"/>
              <a:t>системы аккредитации образовательных</a:t>
            </a:r>
            <a:r>
              <a:rPr lang="ru-RU" sz="1600" dirty="0"/>
              <a:t> мероприятий (конференций, семинаров и пр.) в НСО;</a:t>
            </a:r>
          </a:p>
          <a:p>
            <a:r>
              <a:rPr lang="ru-RU" sz="1600" dirty="0"/>
              <a:t>- проведению </a:t>
            </a:r>
            <a:r>
              <a:rPr lang="ru-RU" sz="1600" i="1" dirty="0"/>
              <a:t>аккредитации врачей</a:t>
            </a:r>
            <a:r>
              <a:rPr lang="ru-RU" sz="1600" dirty="0"/>
              <a:t>;</a:t>
            </a:r>
          </a:p>
          <a:p>
            <a:r>
              <a:rPr lang="ru-RU" sz="1600" dirty="0"/>
              <a:t>- по совершенствованию и развитию различных направлений работы </a:t>
            </a:r>
            <a:r>
              <a:rPr lang="ru-RU" sz="1600" i="1" dirty="0"/>
              <a:t>офиса НОАВ,</a:t>
            </a:r>
            <a:r>
              <a:rPr lang="ru-RU" sz="1600" dirty="0"/>
              <a:t> в том числе с привлечением руководителей различных служб медицинских организаций, МЗ НСО, НГМУ, ТФОМС.</a:t>
            </a:r>
          </a:p>
          <a:p>
            <a:r>
              <a:rPr lang="ru-RU" sz="1600" dirty="0"/>
              <a:t>3.4.2. Продолжить свою деятельность:</a:t>
            </a:r>
          </a:p>
          <a:p>
            <a:r>
              <a:rPr lang="ru-RU" sz="1600" dirty="0"/>
              <a:t>- по организации и обеспечению совершенствования врачами </a:t>
            </a:r>
            <a:r>
              <a:rPr lang="ru-RU" sz="1600" i="1" dirty="0"/>
              <a:t>профессиональных знаний и навыков; </a:t>
            </a:r>
            <a:endParaRPr lang="ru-RU" sz="1600" dirty="0"/>
          </a:p>
          <a:p>
            <a:r>
              <a:rPr lang="ru-RU" sz="1600" dirty="0"/>
              <a:t>- по </a:t>
            </a:r>
            <a:r>
              <a:rPr lang="ru-RU" sz="1600" i="1" dirty="0"/>
              <a:t>страхованию риска врачей</a:t>
            </a:r>
            <a:r>
              <a:rPr lang="ru-RU" sz="1600" dirty="0"/>
              <a:t> при оказании ими медицинской помощи гражданам;</a:t>
            </a:r>
          </a:p>
          <a:p>
            <a:r>
              <a:rPr lang="ru-RU" sz="1600" dirty="0"/>
              <a:t>- по согласованию нормативов объемов медицинской помощи и их анализу в рамках </a:t>
            </a:r>
            <a:r>
              <a:rPr lang="ru-RU" sz="1600" i="1" dirty="0"/>
              <a:t>Территориальной программы госгарантий</a:t>
            </a:r>
            <a:r>
              <a:rPr lang="ru-RU" sz="1600" dirty="0"/>
              <a:t>, выработке предложений по оптимизации расходов системы ОМС; </a:t>
            </a:r>
          </a:p>
          <a:p>
            <a:r>
              <a:rPr lang="ru-RU" sz="1600" dirty="0"/>
              <a:t>- по </a:t>
            </a:r>
            <a:r>
              <a:rPr lang="ru-RU" sz="1600" i="1" dirty="0"/>
              <a:t>популяризации врачебной профессии</a:t>
            </a:r>
            <a:r>
              <a:rPr lang="ru-RU" sz="1600" dirty="0"/>
              <a:t> и поднятию имиджа медицинского работника путем проведения культурно-массовых мероприятий, конкурсов профессионального мастерства, работы со средствами массовой информации;</a:t>
            </a:r>
          </a:p>
          <a:p>
            <a:r>
              <a:rPr lang="ru-RU" sz="1600" dirty="0" smtClean="0"/>
              <a:t>- </a:t>
            </a:r>
            <a:r>
              <a:rPr lang="ru-RU" sz="1600" dirty="0"/>
              <a:t>по </a:t>
            </a:r>
            <a:r>
              <a:rPr lang="ru-RU" sz="1600" i="1" dirty="0"/>
              <a:t>досудебному урегулированию споров с пациентами</a:t>
            </a:r>
            <a:r>
              <a:rPr lang="ru-RU" sz="1600" dirty="0"/>
              <a:t>, дальнейшему совершенствованию  работы на территории НСО </a:t>
            </a:r>
            <a:r>
              <a:rPr lang="ru-RU" sz="1600" b="1" i="1" dirty="0"/>
              <a:t>«Центра независимой медицинской экспертизы</a:t>
            </a:r>
            <a:r>
              <a:rPr lang="ru-RU" sz="1600" i="1" dirty="0"/>
              <a:t>», для чего </a:t>
            </a:r>
            <a:r>
              <a:rPr lang="ru-RU" sz="1600" dirty="0"/>
              <a:t> провести работу по формированию расширенного списка экспертов, заключить с ними предварительные письменные соглашения и активнее развивать этот вид нашей деятельности.</a:t>
            </a:r>
          </a:p>
          <a:p>
            <a:r>
              <a:rPr lang="ru-RU" sz="1600" dirty="0"/>
              <a:t>- по расширению мер </a:t>
            </a:r>
            <a:r>
              <a:rPr lang="ru-RU" sz="1600" i="1" dirty="0"/>
              <a:t>социальной поддержки медицинских работников</a:t>
            </a:r>
            <a:r>
              <a:rPr lang="ru-RU" sz="1600" dirty="0"/>
              <a:t>;</a:t>
            </a:r>
          </a:p>
          <a:p>
            <a:r>
              <a:rPr lang="ru-RU" sz="1600" dirty="0"/>
              <a:t> - по решению вопроса о законодательном закреплении </a:t>
            </a:r>
            <a:r>
              <a:rPr lang="ru-RU" sz="1600" i="1" dirty="0"/>
              <a:t>обязательного членства медицинских работников в общественных профессиональных организациях</a:t>
            </a:r>
            <a:r>
              <a:rPr lang="ru-RU" sz="1600" dirty="0"/>
              <a:t>, используя, в том числе, опыт профессиональных медицинских сообществ стран с наиболее развитыми системами здравоохранения;</a:t>
            </a:r>
          </a:p>
          <a:p>
            <a:r>
              <a:rPr lang="ru-RU" sz="1600" dirty="0" smtClean="0"/>
              <a:t>- </a:t>
            </a:r>
            <a:r>
              <a:rPr lang="ru-RU" sz="1600" dirty="0"/>
              <a:t>по </a:t>
            </a:r>
            <a:r>
              <a:rPr lang="ru-RU" sz="1600" i="1" dirty="0"/>
              <a:t>мониторингу развития информатизации отрасли</a:t>
            </a:r>
            <a:r>
              <a:rPr lang="ru-RU" sz="1600" dirty="0"/>
              <a:t>, выявлению недостатков в действующем программном обеспечении и доведении предложений по усовершенствованию медицинских информационных систем до органов управления здравоохранением</a:t>
            </a:r>
          </a:p>
        </p:txBody>
      </p:sp>
    </p:spTree>
    <p:extLst>
      <p:ext uri="{BB962C8B-B14F-4D97-AF65-F5344CB8AC3E}">
        <p14:creationId xmlns:p14="http://schemas.microsoft.com/office/powerpoint/2010/main" val="2172033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6742" y="653658"/>
            <a:ext cx="9900457" cy="665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 решения 32-й 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отчетно-выборной конференции </a:t>
            </a:r>
            <a:endParaRPr lang="ru-RU" sz="1400" i="1" dirty="0" smtClean="0">
              <a:solidFill>
                <a:schemeClr val="accent5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Новосибирской областной ассоциации врачей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3949" y="1435087"/>
            <a:ext cx="11521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3.5.</a:t>
            </a:r>
            <a:r>
              <a:rPr lang="ru-RU" sz="1600" dirty="0"/>
              <a:t> </a:t>
            </a:r>
            <a:r>
              <a:rPr lang="ru-RU" sz="1600" b="1" dirty="0"/>
              <a:t>Правлению НОАВ, всем членам и первичным организациям НОАВ: </a:t>
            </a:r>
            <a:endParaRPr lang="ru-RU" sz="1600" dirty="0"/>
          </a:p>
          <a:p>
            <a:r>
              <a:rPr lang="ru-RU" sz="1600" dirty="0"/>
              <a:t>3.5.1. Усилить работу по внесению предложений в проекты нормативных правовых актов и анализу действующих нормативных правовых актов в сфере охраны здоровья, касающихся профессиональной деятельности врача.</a:t>
            </a:r>
          </a:p>
          <a:p>
            <a:r>
              <a:rPr lang="ru-RU" sz="1600" dirty="0"/>
              <a:t>3.5.2. Продолжить работу по консолидации в Новосибирской области медицинского сообщества, привлечению в него новых членов (разъяснению во врачебной сфере необходимости поэтапного перехода к саморегулированию профессиональной деятельности, конкретизации целей, задач и механизмов реализации саморегулирования)</a:t>
            </a:r>
          </a:p>
          <a:p>
            <a:r>
              <a:rPr lang="ru-RU" sz="1600" dirty="0"/>
              <a:t>3.5.3. Продолжить выполнение решений 29-й отчетно-выборной конференции НОАВ.</a:t>
            </a:r>
          </a:p>
          <a:p>
            <a:r>
              <a:rPr lang="ru-RU" sz="1600" dirty="0"/>
              <a:t>3.5.4. Продолжить работу по реализации плана строительства Новосибирске памятника врачам и Сквера медицинских работников.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4009419"/>
            <a:ext cx="10590415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3.6. Секретарям первичных организаций НОАВ: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3.6.1.  Принимать все необходимые меры для своевременной уплаты членских взносов.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3.6.2. Активнее привлекать врачей к вступлению в члены НОАВ путем пропаганды деятельности ассоциации.</a:t>
            </a: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3.6.3. Довести до всех членов НОАВ информацию о решениях данной конференции</a:t>
            </a:r>
            <a:r>
              <a:rPr lang="ru-RU" sz="1600" dirty="0" smtClean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1600" dirty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Очередную отчетную конференцию НОАВ провести в октябре </a:t>
            </a:r>
            <a:r>
              <a:rPr lang="ru-RU" sz="1600" b="1" dirty="0" smtClean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2027 </a:t>
            </a:r>
            <a:r>
              <a:rPr lang="ru-RU" sz="1600" b="1" dirty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года</a:t>
            </a:r>
            <a:r>
              <a:rPr lang="ru-RU" sz="1600" dirty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8028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1090</Words>
  <Application>Microsoft Office PowerPoint</Application>
  <PresentationFormat>Широкоэкранный</PresentationFormat>
  <Paragraphs>101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Шехалев Андрей Владимирович</dc:creator>
  <cp:lastModifiedBy>Шехалев Андрей Владимирович</cp:lastModifiedBy>
  <cp:revision>3</cp:revision>
  <dcterms:created xsi:type="dcterms:W3CDTF">2026-10-13T06:59:51Z</dcterms:created>
  <dcterms:modified xsi:type="dcterms:W3CDTF">2026-10-13T07:08:51Z</dcterms:modified>
</cp:coreProperties>
</file>